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1"/>
  </p:sldMasterIdLst>
  <p:notesMasterIdLst>
    <p:notesMasterId r:id="rId70"/>
  </p:notesMasterIdLst>
  <p:handoutMasterIdLst>
    <p:handoutMasterId r:id="rId71"/>
  </p:handoutMasterIdLst>
  <p:sldIdLst>
    <p:sldId id="256" r:id="rId2"/>
    <p:sldId id="257" r:id="rId3"/>
    <p:sldId id="313" r:id="rId4"/>
    <p:sldId id="260" r:id="rId5"/>
    <p:sldId id="371" r:id="rId6"/>
    <p:sldId id="297" r:id="rId7"/>
    <p:sldId id="304" r:id="rId8"/>
    <p:sldId id="358" r:id="rId9"/>
    <p:sldId id="359" r:id="rId10"/>
    <p:sldId id="360" r:id="rId11"/>
    <p:sldId id="374" r:id="rId12"/>
    <p:sldId id="362" r:id="rId13"/>
    <p:sldId id="361" r:id="rId14"/>
    <p:sldId id="330" r:id="rId15"/>
    <p:sldId id="261" r:id="rId16"/>
    <p:sldId id="357" r:id="rId17"/>
    <p:sldId id="262" r:id="rId18"/>
    <p:sldId id="312" r:id="rId19"/>
    <p:sldId id="369" r:id="rId20"/>
    <p:sldId id="372" r:id="rId21"/>
    <p:sldId id="384" r:id="rId22"/>
    <p:sldId id="386" r:id="rId23"/>
    <p:sldId id="366" r:id="rId24"/>
    <p:sldId id="377" r:id="rId25"/>
    <p:sldId id="373" r:id="rId26"/>
    <p:sldId id="387" r:id="rId27"/>
    <p:sldId id="370" r:id="rId28"/>
    <p:sldId id="382" r:id="rId29"/>
    <p:sldId id="365" r:id="rId30"/>
    <p:sldId id="376" r:id="rId31"/>
    <p:sldId id="388" r:id="rId32"/>
    <p:sldId id="381" r:id="rId33"/>
    <p:sldId id="380" r:id="rId34"/>
    <p:sldId id="379" r:id="rId35"/>
    <p:sldId id="383" r:id="rId36"/>
    <p:sldId id="294" r:id="rId37"/>
    <p:sldId id="306" r:id="rId38"/>
    <p:sldId id="295" r:id="rId39"/>
    <p:sldId id="296" r:id="rId40"/>
    <p:sldId id="291" r:id="rId41"/>
    <p:sldId id="307" r:id="rId42"/>
    <p:sldId id="378" r:id="rId43"/>
    <p:sldId id="280" r:id="rId44"/>
    <p:sldId id="292" r:id="rId45"/>
    <p:sldId id="325" r:id="rId46"/>
    <p:sldId id="326" r:id="rId47"/>
    <p:sldId id="327" r:id="rId48"/>
    <p:sldId id="375" r:id="rId49"/>
    <p:sldId id="269" r:id="rId50"/>
    <p:sldId id="329" r:id="rId51"/>
    <p:sldId id="328" r:id="rId52"/>
    <p:sldId id="268" r:id="rId53"/>
    <p:sldId id="265" r:id="rId54"/>
    <p:sldId id="281" r:id="rId55"/>
    <p:sldId id="277" r:id="rId56"/>
    <p:sldId id="278" r:id="rId57"/>
    <p:sldId id="317" r:id="rId58"/>
    <p:sldId id="279" r:id="rId59"/>
    <p:sldId id="284" r:id="rId60"/>
    <p:sldId id="282" r:id="rId61"/>
    <p:sldId id="270" r:id="rId62"/>
    <p:sldId id="293" r:id="rId63"/>
    <p:sldId id="271" r:id="rId64"/>
    <p:sldId id="285" r:id="rId65"/>
    <p:sldId id="318" r:id="rId66"/>
    <p:sldId id="286" r:id="rId67"/>
    <p:sldId id="385" r:id="rId68"/>
    <p:sldId id="367" r:id="rId69"/>
  </p:sldIdLst>
  <p:sldSz cx="12192000" cy="6858000"/>
  <p:notesSz cx="6381750" cy="11710988"/>
  <p:defaultTextStyle>
    <a:defPPr>
      <a:defRPr lang="es-ES"/>
    </a:defPPr>
    <a:lvl1pPr algn="ctr" rtl="0" eaLnBrk="0" fontAlgn="base" hangingPunct="0">
      <a:lnSpc>
        <a:spcPct val="80000"/>
      </a:lnSpc>
      <a:spcBef>
        <a:spcPct val="0"/>
      </a:spcBef>
      <a:spcAft>
        <a:spcPct val="0"/>
      </a:spcAft>
      <a:defRPr kern="1200">
        <a:solidFill>
          <a:srgbClr val="7F7F7F"/>
        </a:solidFill>
        <a:latin typeface="Verdana" pitchFamily="34" charset="0"/>
        <a:ea typeface="+mn-ea"/>
        <a:cs typeface="+mn-cs"/>
      </a:defRPr>
    </a:lvl1pPr>
    <a:lvl2pPr marL="457200" algn="ctr" rtl="0" eaLnBrk="0" fontAlgn="base" hangingPunct="0">
      <a:lnSpc>
        <a:spcPct val="80000"/>
      </a:lnSpc>
      <a:spcBef>
        <a:spcPct val="0"/>
      </a:spcBef>
      <a:spcAft>
        <a:spcPct val="0"/>
      </a:spcAft>
      <a:defRPr kern="1200">
        <a:solidFill>
          <a:srgbClr val="7F7F7F"/>
        </a:solidFill>
        <a:latin typeface="Verdana" pitchFamily="34" charset="0"/>
        <a:ea typeface="+mn-ea"/>
        <a:cs typeface="+mn-cs"/>
      </a:defRPr>
    </a:lvl2pPr>
    <a:lvl3pPr marL="914400" algn="ctr" rtl="0" eaLnBrk="0" fontAlgn="base" hangingPunct="0">
      <a:lnSpc>
        <a:spcPct val="80000"/>
      </a:lnSpc>
      <a:spcBef>
        <a:spcPct val="0"/>
      </a:spcBef>
      <a:spcAft>
        <a:spcPct val="0"/>
      </a:spcAft>
      <a:defRPr kern="1200">
        <a:solidFill>
          <a:srgbClr val="7F7F7F"/>
        </a:solidFill>
        <a:latin typeface="Verdana" pitchFamily="34" charset="0"/>
        <a:ea typeface="+mn-ea"/>
        <a:cs typeface="+mn-cs"/>
      </a:defRPr>
    </a:lvl3pPr>
    <a:lvl4pPr marL="1371600" algn="ctr" rtl="0" eaLnBrk="0" fontAlgn="base" hangingPunct="0">
      <a:lnSpc>
        <a:spcPct val="80000"/>
      </a:lnSpc>
      <a:spcBef>
        <a:spcPct val="0"/>
      </a:spcBef>
      <a:spcAft>
        <a:spcPct val="0"/>
      </a:spcAft>
      <a:defRPr kern="1200">
        <a:solidFill>
          <a:srgbClr val="7F7F7F"/>
        </a:solidFill>
        <a:latin typeface="Verdana" pitchFamily="34" charset="0"/>
        <a:ea typeface="+mn-ea"/>
        <a:cs typeface="+mn-cs"/>
      </a:defRPr>
    </a:lvl4pPr>
    <a:lvl5pPr marL="1828800" algn="ctr" rtl="0" eaLnBrk="0" fontAlgn="base" hangingPunct="0">
      <a:lnSpc>
        <a:spcPct val="80000"/>
      </a:lnSpc>
      <a:spcBef>
        <a:spcPct val="0"/>
      </a:spcBef>
      <a:spcAft>
        <a:spcPct val="0"/>
      </a:spcAft>
      <a:defRPr kern="1200">
        <a:solidFill>
          <a:srgbClr val="7F7F7F"/>
        </a:solidFill>
        <a:latin typeface="Verdana" pitchFamily="34" charset="0"/>
        <a:ea typeface="+mn-ea"/>
        <a:cs typeface="+mn-cs"/>
      </a:defRPr>
    </a:lvl5pPr>
    <a:lvl6pPr marL="2286000" algn="l" defTabSz="914400" rtl="0" eaLnBrk="1" latinLnBrk="0" hangingPunct="1">
      <a:defRPr kern="1200">
        <a:solidFill>
          <a:srgbClr val="7F7F7F"/>
        </a:solidFill>
        <a:latin typeface="Verdana" pitchFamily="34" charset="0"/>
        <a:ea typeface="+mn-ea"/>
        <a:cs typeface="+mn-cs"/>
      </a:defRPr>
    </a:lvl6pPr>
    <a:lvl7pPr marL="2743200" algn="l" defTabSz="914400" rtl="0" eaLnBrk="1" latinLnBrk="0" hangingPunct="1">
      <a:defRPr kern="1200">
        <a:solidFill>
          <a:srgbClr val="7F7F7F"/>
        </a:solidFill>
        <a:latin typeface="Verdana" pitchFamily="34" charset="0"/>
        <a:ea typeface="+mn-ea"/>
        <a:cs typeface="+mn-cs"/>
      </a:defRPr>
    </a:lvl7pPr>
    <a:lvl8pPr marL="3200400" algn="l" defTabSz="914400" rtl="0" eaLnBrk="1" latinLnBrk="0" hangingPunct="1">
      <a:defRPr kern="1200">
        <a:solidFill>
          <a:srgbClr val="7F7F7F"/>
        </a:solidFill>
        <a:latin typeface="Verdana" pitchFamily="34" charset="0"/>
        <a:ea typeface="+mn-ea"/>
        <a:cs typeface="+mn-cs"/>
      </a:defRPr>
    </a:lvl8pPr>
    <a:lvl9pPr marL="3657600" algn="l" defTabSz="914400" rtl="0" eaLnBrk="1" latinLnBrk="0" hangingPunct="1">
      <a:defRPr kern="1200">
        <a:solidFill>
          <a:srgbClr val="7F7F7F"/>
        </a:solidFill>
        <a:latin typeface="Verdana" pitchFamily="34" charset="0"/>
        <a:ea typeface="+mn-ea"/>
        <a:cs typeface="+mn-cs"/>
      </a:defRPr>
    </a:lvl9pPr>
  </p:defaultTextStyle>
  <p:extLst>
    <p:ext uri="{521415D9-36F7-43E2-AB2F-B90AF26B5E84}">
      <p14:sectionLst xmlns:p14="http://schemas.microsoft.com/office/powerpoint/2010/main">
        <p14:section name="1. Presentación del PMI y el PMBOK" id="{C0F6A0D1-98D8-4F10-9016-0A20DB61E3DB}">
          <p14:sldIdLst>
            <p14:sldId id="256"/>
            <p14:sldId id="257"/>
            <p14:sldId id="313"/>
            <p14:sldId id="260"/>
            <p14:sldId id="371"/>
            <p14:sldId id="297"/>
            <p14:sldId id="304"/>
            <p14:sldId id="358"/>
            <p14:sldId id="359"/>
            <p14:sldId id="360"/>
            <p14:sldId id="374"/>
            <p14:sldId id="362"/>
            <p14:sldId id="361"/>
            <p14:sldId id="330"/>
          </p14:sldIdLst>
        </p14:section>
        <p14:section name="2. Tipos de Proyecto y de Métodos de Gestión" id="{BA825C4A-1989-4F33-805E-934966ED72EC}">
          <p14:sldIdLst>
            <p14:sldId id="261"/>
            <p14:sldId id="357"/>
            <p14:sldId id="262"/>
            <p14:sldId id="312"/>
            <p14:sldId id="369"/>
            <p14:sldId id="372"/>
            <p14:sldId id="384"/>
            <p14:sldId id="386"/>
            <p14:sldId id="366"/>
            <p14:sldId id="377"/>
            <p14:sldId id="373"/>
            <p14:sldId id="387"/>
            <p14:sldId id="370"/>
            <p14:sldId id="382"/>
            <p14:sldId id="365"/>
            <p14:sldId id="376"/>
            <p14:sldId id="388"/>
            <p14:sldId id="381"/>
            <p14:sldId id="380"/>
            <p14:sldId id="379"/>
            <p14:sldId id="383"/>
          </p14:sldIdLst>
        </p14:section>
        <p14:section name="3. Filosofía de Gestión y Rol de Director de Proyectos" id="{06CFB59A-B8C4-49F9-84A8-32A6538F1153}">
          <p14:sldIdLst>
            <p14:sldId id="294"/>
            <p14:sldId id="306"/>
            <p14:sldId id="295"/>
            <p14:sldId id="296"/>
            <p14:sldId id="291"/>
            <p14:sldId id="307"/>
            <p14:sldId id="378"/>
            <p14:sldId id="280"/>
          </p14:sldIdLst>
        </p14:section>
        <p14:section name="4. Valor de Negocio y Factores de Emprendimiento" id="{AE9D9D69-8FBA-48EC-AD77-978B7AC68BC1}">
          <p14:sldIdLst>
            <p14:sldId id="292"/>
            <p14:sldId id="325"/>
            <p14:sldId id="326"/>
            <p14:sldId id="327"/>
            <p14:sldId id="375"/>
            <p14:sldId id="269"/>
            <p14:sldId id="329"/>
          </p14:sldIdLst>
        </p14:section>
        <p14:section name="5. El Contexto Estratégico" id="{B73FDF85-420F-4A38-BA5E-21C7FF363FB4}">
          <p14:sldIdLst>
            <p14:sldId id="328"/>
            <p14:sldId id="268"/>
            <p14:sldId id="265"/>
            <p14:sldId id="281"/>
            <p14:sldId id="277"/>
            <p14:sldId id="278"/>
            <p14:sldId id="317"/>
            <p14:sldId id="279"/>
            <p14:sldId id="284"/>
            <p14:sldId id="282"/>
            <p14:sldId id="270"/>
            <p14:sldId id="293"/>
            <p14:sldId id="271"/>
            <p14:sldId id="285"/>
            <p14:sldId id="318"/>
            <p14:sldId id="286"/>
          </p14:sldIdLst>
        </p14:section>
        <p14:section name="6. Tareas del ECO tratadas" id="{84611F1A-AB83-4619-AC35-D439D03645AF}">
          <p14:sldIdLst>
            <p14:sldId id="385"/>
            <p14:sldId id="36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689" userDrawn="1">
          <p15:clr>
            <a:srgbClr val="A4A3A4"/>
          </p15:clr>
        </p15:guide>
        <p15:guide id="2" pos="201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cisco Javier Sanz Perez" initials="FJSP" lastIdx="1" clrIdx="0">
    <p:extLst>
      <p:ext uri="{19B8F6BF-5375-455C-9EA6-DF929625EA0E}">
        <p15:presenceInfo xmlns:p15="http://schemas.microsoft.com/office/powerpoint/2012/main" userId="b6980dfa699bdf7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00"/>
    <a:srgbClr val="DDDDDD"/>
    <a:srgbClr val="D5E9FF"/>
    <a:srgbClr val="FFCC66"/>
    <a:srgbClr val="99CC00"/>
    <a:srgbClr val="FF99CC"/>
    <a:srgbClr val="FFFF99"/>
    <a:srgbClr val="BFBFBF"/>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Estilo medio 4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89089" autoAdjust="0"/>
  </p:normalViewPr>
  <p:slideViewPr>
    <p:cSldViewPr snapToGrid="0">
      <p:cViewPr varScale="1">
        <p:scale>
          <a:sx n="96" d="100"/>
          <a:sy n="96" d="100"/>
        </p:scale>
        <p:origin x="300" y="84"/>
      </p:cViewPr>
      <p:guideLst>
        <p:guide orient="horz" pos="2160"/>
        <p:guide pos="3840"/>
      </p:guideLst>
    </p:cSldViewPr>
  </p:slideViewPr>
  <p:outlineViewPr>
    <p:cViewPr>
      <p:scale>
        <a:sx n="33" d="100"/>
        <a:sy n="33" d="100"/>
      </p:scale>
      <p:origin x="0" y="-49650"/>
    </p:cViewPr>
  </p:outlineViewPr>
  <p:notesTextViewPr>
    <p:cViewPr>
      <p:scale>
        <a:sx n="3" d="2"/>
        <a:sy n="3" d="2"/>
      </p:scale>
      <p:origin x="0" y="0"/>
    </p:cViewPr>
  </p:notesTextViewPr>
  <p:sorterViewPr>
    <p:cViewPr>
      <p:scale>
        <a:sx n="100" d="100"/>
        <a:sy n="100" d="100"/>
      </p:scale>
      <p:origin x="0" y="0"/>
    </p:cViewPr>
  </p:sorterViewPr>
  <p:notesViewPr>
    <p:cSldViewPr snapToGrid="0">
      <p:cViewPr>
        <p:scale>
          <a:sx n="90" d="100"/>
          <a:sy n="90" d="100"/>
        </p:scale>
        <p:origin x="2772" y="66"/>
      </p:cViewPr>
      <p:guideLst>
        <p:guide orient="horz" pos="3689"/>
        <p:guide pos="201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EBABE7-4C56-4AA2-898E-CF2A47950598}"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es-ES"/>
        </a:p>
      </dgm:t>
    </dgm:pt>
    <dgm:pt modelId="{CC444BE4-88E8-47E5-B440-EA19CCC11C76}">
      <dgm:prSet phldrT="[Texto]" custT="1"/>
      <dgm:spPr>
        <a:xfrm>
          <a:off x="2882962" y="2100113"/>
          <a:ext cx="1222164" cy="1222164"/>
        </a:xfrm>
        <a:prstGeom prst="ellipse">
          <a:avLst/>
        </a:prstGeom>
        <a:solidFill>
          <a:srgbClr val="FF0000"/>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200" dirty="0">
              <a:solidFill>
                <a:sysClr val="window" lastClr="FFFFFF"/>
              </a:solidFill>
              <a:latin typeface="Calibri" panose="020F0502020204030204"/>
              <a:ea typeface="+mn-ea"/>
              <a:cs typeface="+mn-cs"/>
            </a:rPr>
            <a:t>… los 8</a:t>
          </a:r>
          <a:br>
            <a:rPr lang="es-ES" sz="1200" dirty="0">
              <a:solidFill>
                <a:sysClr val="window" lastClr="FFFFFF"/>
              </a:solidFill>
              <a:latin typeface="Calibri" panose="020F0502020204030204"/>
              <a:ea typeface="+mn-ea"/>
              <a:cs typeface="+mn-cs"/>
            </a:rPr>
          </a:br>
          <a:r>
            <a:rPr lang="es-ES" sz="1200" dirty="0">
              <a:solidFill>
                <a:sysClr val="window" lastClr="FFFFFF"/>
              </a:solidFill>
              <a:latin typeface="Calibri" panose="020F0502020204030204"/>
              <a:ea typeface="+mn-ea"/>
              <a:cs typeface="+mn-cs"/>
            </a:rPr>
            <a:t>dominios del proyecto </a:t>
          </a:r>
        </a:p>
      </dgm:t>
    </dgm:pt>
    <dgm:pt modelId="{53FF6D6A-724C-4385-833D-45FA4F733E8F}" type="parTrans" cxnId="{0C41A5A6-E389-4D3A-8278-B0E2500A52E3}">
      <dgm:prSet/>
      <dgm:spPr/>
      <dgm:t>
        <a:bodyPr/>
        <a:lstStyle/>
        <a:p>
          <a:pPr algn="ctr"/>
          <a:endParaRPr lang="es-ES" sz="1200"/>
        </a:p>
      </dgm:t>
    </dgm:pt>
    <dgm:pt modelId="{18F688B8-9B81-4B9F-A3CE-1A880288BF3B}" type="sibTrans" cxnId="{0C41A5A6-E389-4D3A-8278-B0E2500A52E3}">
      <dgm:prSet/>
      <dgm:spPr/>
      <dgm:t>
        <a:bodyPr/>
        <a:lstStyle/>
        <a:p>
          <a:pPr algn="ctr"/>
          <a:endParaRPr lang="es-ES" sz="1200"/>
        </a:p>
      </dgm:t>
    </dgm:pt>
    <dgm:pt modelId="{C0F0A37A-574A-45C2-AE39-C38224816F4F}">
      <dgm:prSet phldrT="[Texto]" custT="1"/>
      <dgm:spPr>
        <a:xfrm>
          <a:off x="2864043" y="1473"/>
          <a:ext cx="1260002" cy="126000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200" dirty="0">
              <a:solidFill>
                <a:sysClr val="window" lastClr="FFFFFF"/>
              </a:solidFill>
              <a:latin typeface="Calibri" panose="020F0502020204030204"/>
              <a:ea typeface="+mn-ea"/>
              <a:cs typeface="+mn-cs"/>
            </a:rPr>
            <a:t>Equipo</a:t>
          </a:r>
        </a:p>
      </dgm:t>
    </dgm:pt>
    <dgm:pt modelId="{0CEB0A4B-C3E3-4980-B0BC-BA528814FDC9}" type="parTrans" cxnId="{C0A8AC3E-8F7C-419C-92BF-42CB2B5F8E44}">
      <dgm:prSet custT="1"/>
      <dgm:spPr>
        <a:xfrm rot="16200000">
          <a:off x="3074726" y="1665054"/>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lgn="ctr">
            <a:buNone/>
          </a:pPr>
          <a:endParaRPr lang="es-ES" sz="1200">
            <a:solidFill>
              <a:sysClr val="windowText" lastClr="000000">
                <a:hueOff val="0"/>
                <a:satOff val="0"/>
                <a:lumOff val="0"/>
                <a:alphaOff val="0"/>
              </a:sysClr>
            </a:solidFill>
            <a:latin typeface="Calibri" panose="020F0502020204030204"/>
            <a:ea typeface="+mn-ea"/>
            <a:cs typeface="+mn-cs"/>
          </a:endParaRPr>
        </a:p>
      </dgm:t>
    </dgm:pt>
    <dgm:pt modelId="{5E0B089D-095A-4903-B4CF-CA60925E90E9}" type="sibTrans" cxnId="{C0A8AC3E-8F7C-419C-92BF-42CB2B5F8E44}">
      <dgm:prSet/>
      <dgm:spPr/>
      <dgm:t>
        <a:bodyPr/>
        <a:lstStyle/>
        <a:p>
          <a:pPr algn="ctr"/>
          <a:endParaRPr lang="es-ES" sz="1200"/>
        </a:p>
      </dgm:t>
    </dgm:pt>
    <dgm:pt modelId="{6BCD67D3-F9E8-4912-995C-0E6FB93F7B9B}">
      <dgm:prSet custT="1"/>
      <dgm:spPr>
        <a:xfrm>
          <a:off x="1393459" y="3551779"/>
          <a:ext cx="1260002" cy="126000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200" dirty="0">
              <a:solidFill>
                <a:sysClr val="window" lastClr="FFFFFF"/>
              </a:solidFill>
              <a:latin typeface="Calibri" panose="020F0502020204030204"/>
              <a:ea typeface="+mn-ea"/>
              <a:cs typeface="+mn-cs"/>
            </a:rPr>
            <a:t>Medición</a:t>
          </a:r>
        </a:p>
      </dgm:t>
    </dgm:pt>
    <dgm:pt modelId="{4E867CF9-D613-4122-A310-749AAE7A236B}" type="parTrans" cxnId="{E24B930D-CCC6-420C-9C83-C09B1CA1DA81}">
      <dgm:prSet custT="1"/>
      <dgm:spPr>
        <a:xfrm rot="8100000">
          <a:off x="2346122" y="3424059"/>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lgn="ctr">
            <a:buNone/>
          </a:pPr>
          <a:endParaRPr lang="es-ES" sz="1200">
            <a:solidFill>
              <a:sysClr val="windowText" lastClr="000000">
                <a:hueOff val="0"/>
                <a:satOff val="0"/>
                <a:lumOff val="0"/>
                <a:alphaOff val="0"/>
              </a:sysClr>
            </a:solidFill>
            <a:latin typeface="Calibri" panose="020F0502020204030204"/>
            <a:ea typeface="+mn-ea"/>
            <a:cs typeface="+mn-cs"/>
          </a:endParaRPr>
        </a:p>
      </dgm:t>
    </dgm:pt>
    <dgm:pt modelId="{5525B5E7-F522-4146-82BF-D870DFFB4F4C}" type="sibTrans" cxnId="{E24B930D-CCC6-420C-9C83-C09B1CA1DA81}">
      <dgm:prSet/>
      <dgm:spPr/>
      <dgm:t>
        <a:bodyPr/>
        <a:lstStyle/>
        <a:p>
          <a:pPr algn="ctr"/>
          <a:endParaRPr lang="es-ES" sz="1200"/>
        </a:p>
      </dgm:t>
    </dgm:pt>
    <dgm:pt modelId="{EE5860A4-EA07-40D6-802B-8B1C1D4B9D70}">
      <dgm:prSet custT="1"/>
      <dgm:spPr>
        <a:xfrm>
          <a:off x="784322" y="2081194"/>
          <a:ext cx="1260002" cy="126000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200" dirty="0">
              <a:solidFill>
                <a:sysClr val="window" lastClr="FFFFFF"/>
              </a:solidFill>
              <a:latin typeface="Calibri" panose="020F0502020204030204"/>
              <a:ea typeface="+mn-ea"/>
              <a:cs typeface="+mn-cs"/>
            </a:rPr>
            <a:t>Entrega</a:t>
          </a:r>
        </a:p>
      </dgm:t>
    </dgm:pt>
    <dgm:pt modelId="{590E53C8-35FB-4468-9FAC-22E04ACC4322}" type="parTrans" cxnId="{B9C5337A-C540-423F-818D-E879944CEC32}">
      <dgm:prSet custT="1"/>
      <dgm:spPr>
        <a:xfrm rot="10800000">
          <a:off x="2044325" y="2695455"/>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lgn="ctr">
            <a:buNone/>
          </a:pPr>
          <a:endParaRPr lang="es-ES" sz="1200">
            <a:solidFill>
              <a:sysClr val="windowText" lastClr="000000">
                <a:hueOff val="0"/>
                <a:satOff val="0"/>
                <a:lumOff val="0"/>
                <a:alphaOff val="0"/>
              </a:sysClr>
            </a:solidFill>
            <a:latin typeface="Calibri" panose="020F0502020204030204"/>
            <a:ea typeface="+mn-ea"/>
            <a:cs typeface="+mn-cs"/>
          </a:endParaRPr>
        </a:p>
      </dgm:t>
    </dgm:pt>
    <dgm:pt modelId="{1C58DAE4-AC5B-4936-8D35-D43E4DE008E5}" type="sibTrans" cxnId="{B9C5337A-C540-423F-818D-E879944CEC32}">
      <dgm:prSet/>
      <dgm:spPr/>
      <dgm:t>
        <a:bodyPr/>
        <a:lstStyle/>
        <a:p>
          <a:pPr algn="ctr"/>
          <a:endParaRPr lang="es-ES" sz="1200"/>
        </a:p>
      </dgm:t>
    </dgm:pt>
    <dgm:pt modelId="{B6E1EA56-EDD6-4D87-8100-D3012044561D}">
      <dgm:prSet custT="1"/>
      <dgm:spPr>
        <a:xfrm>
          <a:off x="4943764" y="2081194"/>
          <a:ext cx="1260002" cy="126000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200" dirty="0">
              <a:solidFill>
                <a:sysClr val="window" lastClr="FFFFFF"/>
              </a:solidFill>
              <a:latin typeface="Calibri" panose="020F0502020204030204"/>
              <a:ea typeface="+mn-ea"/>
              <a:cs typeface="+mn-cs"/>
            </a:rPr>
            <a:t>Enfoque y Ciclo</a:t>
          </a:r>
        </a:p>
      </dgm:t>
    </dgm:pt>
    <dgm:pt modelId="{A51F6B8E-8189-442F-82A9-79B60DBA1170}" type="parTrans" cxnId="{E254D12F-C193-4726-A720-C1EB889C1894}">
      <dgm:prSet/>
      <dgm:spPr>
        <a:xfrm>
          <a:off x="4105127" y="2695455"/>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a:solidFill>
              <a:sysClr val="windowText" lastClr="000000">
                <a:hueOff val="0"/>
                <a:satOff val="0"/>
                <a:lumOff val="0"/>
                <a:alphaOff val="0"/>
              </a:sysClr>
            </a:solidFill>
            <a:latin typeface="Calibri" panose="020F0502020204030204"/>
            <a:ea typeface="+mn-ea"/>
            <a:cs typeface="+mn-cs"/>
          </a:endParaRPr>
        </a:p>
      </dgm:t>
    </dgm:pt>
    <dgm:pt modelId="{BDE066B0-4308-466F-8F15-2A179782C699}" type="sibTrans" cxnId="{E254D12F-C193-4726-A720-C1EB889C1894}">
      <dgm:prSet/>
      <dgm:spPr/>
      <dgm:t>
        <a:bodyPr/>
        <a:lstStyle/>
        <a:p>
          <a:endParaRPr lang="es-ES"/>
        </a:p>
      </dgm:t>
    </dgm:pt>
    <dgm:pt modelId="{879E08FE-F20C-4EC2-81A3-40BA91940A64}">
      <dgm:prSet custT="1"/>
      <dgm:spPr>
        <a:xfrm>
          <a:off x="2864043" y="4160915"/>
          <a:ext cx="1260002" cy="126000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sz="1200" dirty="0">
              <a:solidFill>
                <a:sysClr val="window" lastClr="FFFFFF"/>
              </a:solidFill>
              <a:latin typeface="Calibri" panose="020F0502020204030204"/>
              <a:ea typeface="+mn-ea"/>
              <a:cs typeface="+mn-cs"/>
            </a:rPr>
            <a:t>Trabajos</a:t>
          </a:r>
        </a:p>
      </dgm:t>
    </dgm:pt>
    <dgm:pt modelId="{74A5CBFF-9869-45EF-A8D0-12379F6DF1A9}" type="parTrans" cxnId="{FCD30BC5-BC37-4C92-BEC5-7676B9582254}">
      <dgm:prSet/>
      <dgm:spPr>
        <a:xfrm rot="5400000">
          <a:off x="3074726" y="3725856"/>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a:solidFill>
              <a:sysClr val="windowText" lastClr="000000">
                <a:hueOff val="0"/>
                <a:satOff val="0"/>
                <a:lumOff val="0"/>
                <a:alphaOff val="0"/>
              </a:sysClr>
            </a:solidFill>
            <a:latin typeface="Calibri" panose="020F0502020204030204"/>
            <a:ea typeface="+mn-ea"/>
            <a:cs typeface="+mn-cs"/>
          </a:endParaRPr>
        </a:p>
      </dgm:t>
    </dgm:pt>
    <dgm:pt modelId="{E9493678-449D-4F0B-8341-A85F06EEA92B}" type="sibTrans" cxnId="{FCD30BC5-BC37-4C92-BEC5-7676B9582254}">
      <dgm:prSet/>
      <dgm:spPr/>
      <dgm:t>
        <a:bodyPr/>
        <a:lstStyle/>
        <a:p>
          <a:endParaRPr lang="es-ES"/>
        </a:p>
      </dgm:t>
    </dgm:pt>
    <dgm:pt modelId="{74843AE1-45EB-411D-B5F8-F3ABE78664DD}">
      <dgm:prSet custT="1"/>
      <dgm:spPr>
        <a:xfrm>
          <a:off x="1375462" y="610610"/>
          <a:ext cx="1295994" cy="126000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200">
              <a:solidFill>
                <a:sysClr val="window" lastClr="FFFFFF"/>
              </a:solidFill>
              <a:latin typeface="Calibri" panose="020F0502020204030204"/>
              <a:ea typeface="+mn-ea"/>
              <a:cs typeface="+mn-cs"/>
            </a:rPr>
            <a:t>Incertidumbre</a:t>
          </a:r>
          <a:endParaRPr lang="es-ES" sz="1200" dirty="0">
            <a:solidFill>
              <a:sysClr val="window" lastClr="FFFFFF"/>
            </a:solidFill>
            <a:latin typeface="Calibri" panose="020F0502020204030204"/>
            <a:ea typeface="+mn-ea"/>
            <a:cs typeface="+mn-cs"/>
          </a:endParaRPr>
        </a:p>
      </dgm:t>
    </dgm:pt>
    <dgm:pt modelId="{4D2D6EE1-71F7-4A84-90CF-7EAEA8D6107A}" type="parTrans" cxnId="{9613A4C2-A616-448F-86E3-E850FD15BFB5}">
      <dgm:prSet/>
      <dgm:spPr>
        <a:xfrm rot="13500000">
          <a:off x="2353640" y="1969966"/>
          <a:ext cx="829829" cy="31480"/>
        </a:xfrm>
        <a:custGeom>
          <a:avLst/>
          <a:gdLst/>
          <a:ahLst/>
          <a:cxnLst/>
          <a:rect l="0" t="0" r="0" b="0"/>
          <a:pathLst>
            <a:path>
              <a:moveTo>
                <a:pt x="0" y="15740"/>
              </a:moveTo>
              <a:lnTo>
                <a:pt x="829829"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a:solidFill>
              <a:sysClr val="windowText" lastClr="000000">
                <a:hueOff val="0"/>
                <a:satOff val="0"/>
                <a:lumOff val="0"/>
                <a:alphaOff val="0"/>
              </a:sysClr>
            </a:solidFill>
            <a:latin typeface="Calibri" panose="020F0502020204030204"/>
            <a:ea typeface="+mn-ea"/>
            <a:cs typeface="+mn-cs"/>
          </a:endParaRPr>
        </a:p>
      </dgm:t>
    </dgm:pt>
    <dgm:pt modelId="{D0090D0B-A6E5-4279-A4F2-EC97B7F5830A}" type="sibTrans" cxnId="{9613A4C2-A616-448F-86E3-E850FD15BFB5}">
      <dgm:prSet/>
      <dgm:spPr/>
      <dgm:t>
        <a:bodyPr/>
        <a:lstStyle/>
        <a:p>
          <a:endParaRPr lang="es-ES"/>
        </a:p>
      </dgm:t>
    </dgm:pt>
    <dgm:pt modelId="{60D71650-2ADF-401F-A7A6-7E037E5826D7}">
      <dgm:prSet custT="1"/>
      <dgm:spPr>
        <a:xfrm>
          <a:off x="4334628" y="3551779"/>
          <a:ext cx="1260002" cy="126000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200">
              <a:solidFill>
                <a:sysClr val="window" lastClr="FFFFFF"/>
              </a:solidFill>
              <a:latin typeface="Calibri" panose="020F0502020204030204"/>
              <a:ea typeface="+mn-ea"/>
              <a:cs typeface="+mn-cs"/>
            </a:rPr>
            <a:t>Planificación</a:t>
          </a:r>
          <a:endParaRPr lang="es-ES" sz="1200" dirty="0">
            <a:solidFill>
              <a:sysClr val="window" lastClr="FFFFFF"/>
            </a:solidFill>
            <a:latin typeface="Calibri" panose="020F0502020204030204"/>
            <a:ea typeface="+mn-ea"/>
            <a:cs typeface="+mn-cs"/>
          </a:endParaRPr>
        </a:p>
      </dgm:t>
    </dgm:pt>
    <dgm:pt modelId="{CCF081E0-3EAB-45D5-95CF-2F752704C429}" type="parTrans" cxnId="{807FCDF0-118F-4A9C-A440-ACE5F7CC9C21}">
      <dgm:prSet/>
      <dgm:spPr>
        <a:xfrm rot="2700000">
          <a:off x="3803329" y="3424059"/>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a:solidFill>
              <a:sysClr val="windowText" lastClr="000000">
                <a:hueOff val="0"/>
                <a:satOff val="0"/>
                <a:lumOff val="0"/>
                <a:alphaOff val="0"/>
              </a:sysClr>
            </a:solidFill>
            <a:latin typeface="Calibri" panose="020F0502020204030204"/>
            <a:ea typeface="+mn-ea"/>
            <a:cs typeface="+mn-cs"/>
          </a:endParaRPr>
        </a:p>
      </dgm:t>
    </dgm:pt>
    <dgm:pt modelId="{B756DAB9-83F0-4286-AF18-D5124FBB43CB}" type="sibTrans" cxnId="{807FCDF0-118F-4A9C-A440-ACE5F7CC9C21}">
      <dgm:prSet/>
      <dgm:spPr/>
      <dgm:t>
        <a:bodyPr/>
        <a:lstStyle/>
        <a:p>
          <a:endParaRPr lang="es-ES"/>
        </a:p>
      </dgm:t>
    </dgm:pt>
    <dgm:pt modelId="{3703624A-FABD-4055-84C5-1FC67182CC73}">
      <dgm:prSet phldrT="[Texto]" custT="1"/>
      <dgm:spPr>
        <a:xfrm>
          <a:off x="4353547" y="629529"/>
          <a:ext cx="1222164" cy="1222164"/>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200">
              <a:solidFill>
                <a:sysClr val="window" lastClr="FFFFFF"/>
              </a:solidFill>
              <a:latin typeface="Calibri" panose="020F0502020204030204"/>
              <a:ea typeface="+mn-ea"/>
              <a:cs typeface="+mn-cs"/>
            </a:rPr>
            <a:t>Interesados</a:t>
          </a:r>
          <a:endParaRPr lang="es-ES" sz="1200" dirty="0">
            <a:solidFill>
              <a:sysClr val="window" lastClr="FFFFFF"/>
            </a:solidFill>
            <a:latin typeface="Calibri" panose="020F0502020204030204"/>
            <a:ea typeface="+mn-ea"/>
            <a:cs typeface="+mn-cs"/>
          </a:endParaRPr>
        </a:p>
      </dgm:t>
    </dgm:pt>
    <dgm:pt modelId="{635169FF-B43D-4525-80A5-058AD458C14C}" type="parTrans" cxnId="{AF16A2F5-0206-46B4-A3CE-0D14DE6CB6DB}">
      <dgm:prSet/>
      <dgm:spPr>
        <a:xfrm rot="18900000">
          <a:off x="3800558" y="1960163"/>
          <a:ext cx="857556" cy="31480"/>
        </a:xfrm>
        <a:custGeom>
          <a:avLst/>
          <a:gdLst/>
          <a:ahLst/>
          <a:cxnLst/>
          <a:rect l="0" t="0" r="0" b="0"/>
          <a:pathLst>
            <a:path>
              <a:moveTo>
                <a:pt x="0" y="15740"/>
              </a:moveTo>
              <a:lnTo>
                <a:pt x="857556"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a:solidFill>
              <a:sysClr val="windowText" lastClr="000000">
                <a:hueOff val="0"/>
                <a:satOff val="0"/>
                <a:lumOff val="0"/>
                <a:alphaOff val="0"/>
              </a:sysClr>
            </a:solidFill>
            <a:latin typeface="Calibri" panose="020F0502020204030204"/>
            <a:ea typeface="+mn-ea"/>
            <a:cs typeface="+mn-cs"/>
          </a:endParaRPr>
        </a:p>
      </dgm:t>
    </dgm:pt>
    <dgm:pt modelId="{B7FDF399-92D2-4C27-837C-EAA58079035A}" type="sibTrans" cxnId="{AF16A2F5-0206-46B4-A3CE-0D14DE6CB6DB}">
      <dgm:prSet/>
      <dgm:spPr/>
      <dgm:t>
        <a:bodyPr/>
        <a:lstStyle/>
        <a:p>
          <a:endParaRPr lang="es-ES"/>
        </a:p>
      </dgm:t>
    </dgm:pt>
    <dgm:pt modelId="{F37BAD4F-6B10-4A8D-A6ED-B5B60D21B4C3}" type="pres">
      <dgm:prSet presAssocID="{49EBABE7-4C56-4AA2-898E-CF2A47950598}" presName="cycle" presStyleCnt="0">
        <dgm:presLayoutVars>
          <dgm:chMax val="1"/>
          <dgm:dir/>
          <dgm:animLvl val="ctr"/>
          <dgm:resizeHandles val="exact"/>
        </dgm:presLayoutVars>
      </dgm:prSet>
      <dgm:spPr/>
    </dgm:pt>
    <dgm:pt modelId="{7BE0AE39-C68F-4B97-87BF-7B5F0DB0176C}" type="pres">
      <dgm:prSet presAssocID="{CC444BE4-88E8-47E5-B440-EA19CCC11C76}" presName="centerShape" presStyleLbl="node0" presStyleIdx="0" presStyleCnt="1"/>
      <dgm:spPr/>
    </dgm:pt>
    <dgm:pt modelId="{B8D15298-43AD-4949-92B3-63850FD04075}" type="pres">
      <dgm:prSet presAssocID="{0CEB0A4B-C3E3-4980-B0BC-BA528814FDC9}" presName="Name9" presStyleLbl="parChTrans1D2" presStyleIdx="0" presStyleCnt="8"/>
      <dgm:spPr/>
    </dgm:pt>
    <dgm:pt modelId="{AF5F5832-914A-4339-973B-FE090E27F57B}" type="pres">
      <dgm:prSet presAssocID="{0CEB0A4B-C3E3-4980-B0BC-BA528814FDC9}" presName="connTx" presStyleLbl="parChTrans1D2" presStyleIdx="0" presStyleCnt="8"/>
      <dgm:spPr/>
    </dgm:pt>
    <dgm:pt modelId="{B867E737-CA5E-414A-9C90-792927F584C8}" type="pres">
      <dgm:prSet presAssocID="{C0F0A37A-574A-45C2-AE39-C38224816F4F}" presName="node" presStyleLbl="node1" presStyleIdx="0" presStyleCnt="8" custScaleX="103096" custScaleY="103096">
        <dgm:presLayoutVars>
          <dgm:bulletEnabled val="1"/>
        </dgm:presLayoutVars>
      </dgm:prSet>
      <dgm:spPr/>
    </dgm:pt>
    <dgm:pt modelId="{41CF7BAA-D680-449C-A2AD-D3AD43F64D11}" type="pres">
      <dgm:prSet presAssocID="{635169FF-B43D-4525-80A5-058AD458C14C}" presName="Name9" presStyleLbl="parChTrans1D2" presStyleIdx="1" presStyleCnt="8"/>
      <dgm:spPr/>
    </dgm:pt>
    <dgm:pt modelId="{812AE1CF-C977-40D5-A687-0D5BA4FCB297}" type="pres">
      <dgm:prSet presAssocID="{635169FF-B43D-4525-80A5-058AD458C14C}" presName="connTx" presStyleLbl="parChTrans1D2" presStyleIdx="1" presStyleCnt="8"/>
      <dgm:spPr/>
    </dgm:pt>
    <dgm:pt modelId="{86F8984A-513C-41B6-A9E1-A7C069053670}" type="pres">
      <dgm:prSet presAssocID="{3703624A-FABD-4055-84C5-1FC67182CC73}" presName="node" presStyleLbl="node1" presStyleIdx="1" presStyleCnt="8">
        <dgm:presLayoutVars>
          <dgm:bulletEnabled val="1"/>
        </dgm:presLayoutVars>
      </dgm:prSet>
      <dgm:spPr/>
    </dgm:pt>
    <dgm:pt modelId="{DCFEE71B-05BA-45C3-85D9-509D6907880D}" type="pres">
      <dgm:prSet presAssocID="{A51F6B8E-8189-442F-82A9-79B60DBA1170}" presName="Name9" presStyleLbl="parChTrans1D2" presStyleIdx="2" presStyleCnt="8"/>
      <dgm:spPr/>
    </dgm:pt>
    <dgm:pt modelId="{E55CAE10-F565-4BA2-A8D3-14DB0497C4CE}" type="pres">
      <dgm:prSet presAssocID="{A51F6B8E-8189-442F-82A9-79B60DBA1170}" presName="connTx" presStyleLbl="parChTrans1D2" presStyleIdx="2" presStyleCnt="8"/>
      <dgm:spPr/>
    </dgm:pt>
    <dgm:pt modelId="{5CB6795E-4D9B-4A52-A58C-6F192137CDB1}" type="pres">
      <dgm:prSet presAssocID="{B6E1EA56-EDD6-4D87-8100-D3012044561D}" presName="node" presStyleLbl="node1" presStyleIdx="2" presStyleCnt="8" custScaleX="103096" custScaleY="103096">
        <dgm:presLayoutVars>
          <dgm:bulletEnabled val="1"/>
        </dgm:presLayoutVars>
      </dgm:prSet>
      <dgm:spPr/>
    </dgm:pt>
    <dgm:pt modelId="{66330104-7622-4314-B2A7-F0DFBF8D377B}" type="pres">
      <dgm:prSet presAssocID="{CCF081E0-3EAB-45D5-95CF-2F752704C429}" presName="Name9" presStyleLbl="parChTrans1D2" presStyleIdx="3" presStyleCnt="8"/>
      <dgm:spPr/>
    </dgm:pt>
    <dgm:pt modelId="{62F84111-65EC-4B49-A9A5-96A369F1321F}" type="pres">
      <dgm:prSet presAssocID="{CCF081E0-3EAB-45D5-95CF-2F752704C429}" presName="connTx" presStyleLbl="parChTrans1D2" presStyleIdx="3" presStyleCnt="8"/>
      <dgm:spPr/>
    </dgm:pt>
    <dgm:pt modelId="{14042375-7AEB-4902-AB9D-28D2F216275F}" type="pres">
      <dgm:prSet presAssocID="{60D71650-2ADF-401F-A7A6-7E037E5826D7}" presName="node" presStyleLbl="node1" presStyleIdx="3" presStyleCnt="8" custScaleX="103096" custScaleY="103096">
        <dgm:presLayoutVars>
          <dgm:bulletEnabled val="1"/>
        </dgm:presLayoutVars>
      </dgm:prSet>
      <dgm:spPr/>
    </dgm:pt>
    <dgm:pt modelId="{EE823A36-F23C-4297-AD56-A6805E04F772}" type="pres">
      <dgm:prSet presAssocID="{74A5CBFF-9869-45EF-A8D0-12379F6DF1A9}" presName="Name9" presStyleLbl="parChTrans1D2" presStyleIdx="4" presStyleCnt="8"/>
      <dgm:spPr/>
    </dgm:pt>
    <dgm:pt modelId="{4A63D147-FB1B-4CCE-BEB1-EFE9AE382C0B}" type="pres">
      <dgm:prSet presAssocID="{74A5CBFF-9869-45EF-A8D0-12379F6DF1A9}" presName="connTx" presStyleLbl="parChTrans1D2" presStyleIdx="4" presStyleCnt="8"/>
      <dgm:spPr/>
    </dgm:pt>
    <dgm:pt modelId="{B5A7DDA1-50D5-4BEB-9CDD-A5155A9A3570}" type="pres">
      <dgm:prSet presAssocID="{879E08FE-F20C-4EC2-81A3-40BA91940A64}" presName="node" presStyleLbl="node1" presStyleIdx="4" presStyleCnt="8" custScaleX="103096" custScaleY="103096">
        <dgm:presLayoutVars>
          <dgm:bulletEnabled val="1"/>
        </dgm:presLayoutVars>
      </dgm:prSet>
      <dgm:spPr/>
    </dgm:pt>
    <dgm:pt modelId="{9CF93E4F-11A4-4425-92F3-94AAB44263CB}" type="pres">
      <dgm:prSet presAssocID="{4E867CF9-D613-4122-A310-749AAE7A236B}" presName="Name9" presStyleLbl="parChTrans1D2" presStyleIdx="5" presStyleCnt="8"/>
      <dgm:spPr/>
    </dgm:pt>
    <dgm:pt modelId="{F5481961-D23C-4424-83F6-45DD7A523EF9}" type="pres">
      <dgm:prSet presAssocID="{4E867CF9-D613-4122-A310-749AAE7A236B}" presName="connTx" presStyleLbl="parChTrans1D2" presStyleIdx="5" presStyleCnt="8"/>
      <dgm:spPr/>
    </dgm:pt>
    <dgm:pt modelId="{0831063E-341E-427F-9D65-849980C82373}" type="pres">
      <dgm:prSet presAssocID="{6BCD67D3-F9E8-4912-995C-0E6FB93F7B9B}" presName="node" presStyleLbl="node1" presStyleIdx="5" presStyleCnt="8" custScaleX="103096" custScaleY="103096">
        <dgm:presLayoutVars>
          <dgm:bulletEnabled val="1"/>
        </dgm:presLayoutVars>
      </dgm:prSet>
      <dgm:spPr/>
    </dgm:pt>
    <dgm:pt modelId="{1613A21D-A729-4836-A367-CF02E351473B}" type="pres">
      <dgm:prSet presAssocID="{590E53C8-35FB-4468-9FAC-22E04ACC4322}" presName="Name9" presStyleLbl="parChTrans1D2" presStyleIdx="6" presStyleCnt="8"/>
      <dgm:spPr/>
    </dgm:pt>
    <dgm:pt modelId="{EA80AED1-2459-4447-86D8-5343B14323C0}" type="pres">
      <dgm:prSet presAssocID="{590E53C8-35FB-4468-9FAC-22E04ACC4322}" presName="connTx" presStyleLbl="parChTrans1D2" presStyleIdx="6" presStyleCnt="8"/>
      <dgm:spPr/>
    </dgm:pt>
    <dgm:pt modelId="{65C25F32-DF0C-44D4-AAF9-9856B5975FBB}" type="pres">
      <dgm:prSet presAssocID="{EE5860A4-EA07-40D6-802B-8B1C1D4B9D70}" presName="node" presStyleLbl="node1" presStyleIdx="6" presStyleCnt="8" custScaleX="103096" custScaleY="103096">
        <dgm:presLayoutVars>
          <dgm:bulletEnabled val="1"/>
        </dgm:presLayoutVars>
      </dgm:prSet>
      <dgm:spPr/>
    </dgm:pt>
    <dgm:pt modelId="{242EF858-9077-4BB4-94E8-7232E7A1F24E}" type="pres">
      <dgm:prSet presAssocID="{4D2D6EE1-71F7-4A84-90CF-7EAEA8D6107A}" presName="Name9" presStyleLbl="parChTrans1D2" presStyleIdx="7" presStyleCnt="8"/>
      <dgm:spPr/>
    </dgm:pt>
    <dgm:pt modelId="{615ED7BD-777C-4500-B2CC-882B121BCFC1}" type="pres">
      <dgm:prSet presAssocID="{4D2D6EE1-71F7-4A84-90CF-7EAEA8D6107A}" presName="connTx" presStyleLbl="parChTrans1D2" presStyleIdx="7" presStyleCnt="8"/>
      <dgm:spPr/>
    </dgm:pt>
    <dgm:pt modelId="{26CF4648-60BC-47C8-ABC8-969C82D8FB72}" type="pres">
      <dgm:prSet presAssocID="{74843AE1-45EB-411D-B5F8-F3ABE78664DD}" presName="node" presStyleLbl="node1" presStyleIdx="7" presStyleCnt="8" custScaleX="106041" custScaleY="103096">
        <dgm:presLayoutVars>
          <dgm:bulletEnabled val="1"/>
        </dgm:presLayoutVars>
      </dgm:prSet>
      <dgm:spPr/>
    </dgm:pt>
  </dgm:ptLst>
  <dgm:cxnLst>
    <dgm:cxn modelId="{1F14BF09-CB6B-4A0F-A7DF-55D2B4E8B297}" type="presOf" srcId="{3703624A-FABD-4055-84C5-1FC67182CC73}" destId="{86F8984A-513C-41B6-A9E1-A7C069053670}" srcOrd="0" destOrd="0" presId="urn:microsoft.com/office/officeart/2005/8/layout/radial1"/>
    <dgm:cxn modelId="{E24B930D-CCC6-420C-9C83-C09B1CA1DA81}" srcId="{CC444BE4-88E8-47E5-B440-EA19CCC11C76}" destId="{6BCD67D3-F9E8-4912-995C-0E6FB93F7B9B}" srcOrd="5" destOrd="0" parTransId="{4E867CF9-D613-4122-A310-749AAE7A236B}" sibTransId="{5525B5E7-F522-4146-82BF-D870DFFB4F4C}"/>
    <dgm:cxn modelId="{0ED99F26-F048-4680-AAE3-2391B59BC49A}" type="presOf" srcId="{EE5860A4-EA07-40D6-802B-8B1C1D4B9D70}" destId="{65C25F32-DF0C-44D4-AAF9-9856B5975FBB}" srcOrd="0" destOrd="0" presId="urn:microsoft.com/office/officeart/2005/8/layout/radial1"/>
    <dgm:cxn modelId="{72F9BC28-6FB6-4729-AB95-10A4694AA523}" type="presOf" srcId="{60D71650-2ADF-401F-A7A6-7E037E5826D7}" destId="{14042375-7AEB-4902-AB9D-28D2F216275F}" srcOrd="0" destOrd="0" presId="urn:microsoft.com/office/officeart/2005/8/layout/radial1"/>
    <dgm:cxn modelId="{A8A0ED2E-7D2A-4F83-9308-84ECC9E044DA}" type="presOf" srcId="{74843AE1-45EB-411D-B5F8-F3ABE78664DD}" destId="{26CF4648-60BC-47C8-ABC8-969C82D8FB72}" srcOrd="0" destOrd="0" presId="urn:microsoft.com/office/officeart/2005/8/layout/radial1"/>
    <dgm:cxn modelId="{E254D12F-C193-4726-A720-C1EB889C1894}" srcId="{CC444BE4-88E8-47E5-B440-EA19CCC11C76}" destId="{B6E1EA56-EDD6-4D87-8100-D3012044561D}" srcOrd="2" destOrd="0" parTransId="{A51F6B8E-8189-442F-82A9-79B60DBA1170}" sibTransId="{BDE066B0-4308-466F-8F15-2A179782C699}"/>
    <dgm:cxn modelId="{E24B5A35-90FD-471B-AACF-5DEAFB18642D}" type="presOf" srcId="{635169FF-B43D-4525-80A5-058AD458C14C}" destId="{41CF7BAA-D680-449C-A2AD-D3AD43F64D11}" srcOrd="0" destOrd="0" presId="urn:microsoft.com/office/officeart/2005/8/layout/radial1"/>
    <dgm:cxn modelId="{C0A8AC3E-8F7C-419C-92BF-42CB2B5F8E44}" srcId="{CC444BE4-88E8-47E5-B440-EA19CCC11C76}" destId="{C0F0A37A-574A-45C2-AE39-C38224816F4F}" srcOrd="0" destOrd="0" parTransId="{0CEB0A4B-C3E3-4980-B0BC-BA528814FDC9}" sibTransId="{5E0B089D-095A-4903-B4CF-CA60925E90E9}"/>
    <dgm:cxn modelId="{98DAC95E-603E-47F9-B2CD-30F59F3BC781}" type="presOf" srcId="{879E08FE-F20C-4EC2-81A3-40BA91940A64}" destId="{B5A7DDA1-50D5-4BEB-9CDD-A5155A9A3570}" srcOrd="0" destOrd="0" presId="urn:microsoft.com/office/officeart/2005/8/layout/radial1"/>
    <dgm:cxn modelId="{B17CE260-4560-4126-B30A-092764A5818D}" type="presOf" srcId="{4E867CF9-D613-4122-A310-749AAE7A236B}" destId="{F5481961-D23C-4424-83F6-45DD7A523EF9}" srcOrd="1" destOrd="0" presId="urn:microsoft.com/office/officeart/2005/8/layout/radial1"/>
    <dgm:cxn modelId="{2AEFCE62-1F23-4E83-B89C-33C0DF931084}" type="presOf" srcId="{6BCD67D3-F9E8-4912-995C-0E6FB93F7B9B}" destId="{0831063E-341E-427F-9D65-849980C82373}" srcOrd="0" destOrd="0" presId="urn:microsoft.com/office/officeart/2005/8/layout/radial1"/>
    <dgm:cxn modelId="{9F4A3548-09D5-4675-B13D-3681D7C50225}" type="presOf" srcId="{CC444BE4-88E8-47E5-B440-EA19CCC11C76}" destId="{7BE0AE39-C68F-4B97-87BF-7B5F0DB0176C}" srcOrd="0" destOrd="0" presId="urn:microsoft.com/office/officeart/2005/8/layout/radial1"/>
    <dgm:cxn modelId="{12B6DB4B-087E-478C-A0FE-26EF6A5851AA}" type="presOf" srcId="{0CEB0A4B-C3E3-4980-B0BC-BA528814FDC9}" destId="{B8D15298-43AD-4949-92B3-63850FD04075}" srcOrd="0" destOrd="0" presId="urn:microsoft.com/office/officeart/2005/8/layout/radial1"/>
    <dgm:cxn modelId="{04BC536E-4628-458D-BBBF-6DF8F156460F}" type="presOf" srcId="{A51F6B8E-8189-442F-82A9-79B60DBA1170}" destId="{DCFEE71B-05BA-45C3-85D9-509D6907880D}" srcOrd="0" destOrd="0" presId="urn:microsoft.com/office/officeart/2005/8/layout/radial1"/>
    <dgm:cxn modelId="{C1C75272-CE42-4908-BDBF-2D32128C0FC2}" type="presOf" srcId="{B6E1EA56-EDD6-4D87-8100-D3012044561D}" destId="{5CB6795E-4D9B-4A52-A58C-6F192137CDB1}" srcOrd="0" destOrd="0" presId="urn:microsoft.com/office/officeart/2005/8/layout/radial1"/>
    <dgm:cxn modelId="{65AB1D74-C5D4-4137-ACCA-1BFFC43B1A89}" type="presOf" srcId="{4E867CF9-D613-4122-A310-749AAE7A236B}" destId="{9CF93E4F-11A4-4425-92F3-94AAB44263CB}" srcOrd="0" destOrd="0" presId="urn:microsoft.com/office/officeart/2005/8/layout/radial1"/>
    <dgm:cxn modelId="{9E3A3D54-000A-434B-B89D-BF91958DE745}" type="presOf" srcId="{590E53C8-35FB-4468-9FAC-22E04ACC4322}" destId="{1613A21D-A729-4836-A367-CF02E351473B}" srcOrd="0" destOrd="0" presId="urn:microsoft.com/office/officeart/2005/8/layout/radial1"/>
    <dgm:cxn modelId="{EE3E2558-C2DB-4F56-8604-78DB699D1797}" type="presOf" srcId="{C0F0A37A-574A-45C2-AE39-C38224816F4F}" destId="{B867E737-CA5E-414A-9C90-792927F584C8}" srcOrd="0" destOrd="0" presId="urn:microsoft.com/office/officeart/2005/8/layout/radial1"/>
    <dgm:cxn modelId="{B9C5337A-C540-423F-818D-E879944CEC32}" srcId="{CC444BE4-88E8-47E5-B440-EA19CCC11C76}" destId="{EE5860A4-EA07-40D6-802B-8B1C1D4B9D70}" srcOrd="6" destOrd="0" parTransId="{590E53C8-35FB-4468-9FAC-22E04ACC4322}" sibTransId="{1C58DAE4-AC5B-4936-8D35-D43E4DE008E5}"/>
    <dgm:cxn modelId="{6353618C-EBA5-4A15-BBA0-1128A22917D0}" type="presOf" srcId="{635169FF-B43D-4525-80A5-058AD458C14C}" destId="{812AE1CF-C977-40D5-A687-0D5BA4FCB297}" srcOrd="1" destOrd="0" presId="urn:microsoft.com/office/officeart/2005/8/layout/radial1"/>
    <dgm:cxn modelId="{94AFCC90-707C-4C86-9CF5-C8D36D84465B}" type="presOf" srcId="{CCF081E0-3EAB-45D5-95CF-2F752704C429}" destId="{66330104-7622-4314-B2A7-F0DFBF8D377B}" srcOrd="0" destOrd="0" presId="urn:microsoft.com/office/officeart/2005/8/layout/radial1"/>
    <dgm:cxn modelId="{6614039B-586C-4C7B-8043-611717447042}" type="presOf" srcId="{590E53C8-35FB-4468-9FAC-22E04ACC4322}" destId="{EA80AED1-2459-4447-86D8-5343B14323C0}" srcOrd="1" destOrd="0" presId="urn:microsoft.com/office/officeart/2005/8/layout/radial1"/>
    <dgm:cxn modelId="{C0927B9C-287B-40E6-8ACA-B95FE8EA50D0}" type="presOf" srcId="{0CEB0A4B-C3E3-4980-B0BC-BA528814FDC9}" destId="{AF5F5832-914A-4339-973B-FE090E27F57B}" srcOrd="1" destOrd="0" presId="urn:microsoft.com/office/officeart/2005/8/layout/radial1"/>
    <dgm:cxn modelId="{0C41A5A6-E389-4D3A-8278-B0E2500A52E3}" srcId="{49EBABE7-4C56-4AA2-898E-CF2A47950598}" destId="{CC444BE4-88E8-47E5-B440-EA19CCC11C76}" srcOrd="0" destOrd="0" parTransId="{53FF6D6A-724C-4385-833D-45FA4F733E8F}" sibTransId="{18F688B8-9B81-4B9F-A3CE-1A880288BF3B}"/>
    <dgm:cxn modelId="{40D17BA7-9E67-40E4-B874-A7CA128B72E1}" type="presOf" srcId="{4D2D6EE1-71F7-4A84-90CF-7EAEA8D6107A}" destId="{615ED7BD-777C-4500-B2CC-882B121BCFC1}" srcOrd="1" destOrd="0" presId="urn:microsoft.com/office/officeart/2005/8/layout/radial1"/>
    <dgm:cxn modelId="{6F2A54C2-9FA7-4CCB-B923-E63C62628A2F}" type="presOf" srcId="{CCF081E0-3EAB-45D5-95CF-2F752704C429}" destId="{62F84111-65EC-4B49-A9A5-96A369F1321F}" srcOrd="1" destOrd="0" presId="urn:microsoft.com/office/officeart/2005/8/layout/radial1"/>
    <dgm:cxn modelId="{9613A4C2-A616-448F-86E3-E850FD15BFB5}" srcId="{CC444BE4-88E8-47E5-B440-EA19CCC11C76}" destId="{74843AE1-45EB-411D-B5F8-F3ABE78664DD}" srcOrd="7" destOrd="0" parTransId="{4D2D6EE1-71F7-4A84-90CF-7EAEA8D6107A}" sibTransId="{D0090D0B-A6E5-4279-A4F2-EC97B7F5830A}"/>
    <dgm:cxn modelId="{FCD30BC5-BC37-4C92-BEC5-7676B9582254}" srcId="{CC444BE4-88E8-47E5-B440-EA19CCC11C76}" destId="{879E08FE-F20C-4EC2-81A3-40BA91940A64}" srcOrd="4" destOrd="0" parTransId="{74A5CBFF-9869-45EF-A8D0-12379F6DF1A9}" sibTransId="{E9493678-449D-4F0B-8341-A85F06EEA92B}"/>
    <dgm:cxn modelId="{39E460C8-135A-490A-BBC7-D1544AC7A3E8}" type="presOf" srcId="{A51F6B8E-8189-442F-82A9-79B60DBA1170}" destId="{E55CAE10-F565-4BA2-A8D3-14DB0497C4CE}" srcOrd="1" destOrd="0" presId="urn:microsoft.com/office/officeart/2005/8/layout/radial1"/>
    <dgm:cxn modelId="{489DADD9-D954-43F5-868D-A8517B025A48}" type="presOf" srcId="{49EBABE7-4C56-4AA2-898E-CF2A47950598}" destId="{F37BAD4F-6B10-4A8D-A6ED-B5B60D21B4C3}" srcOrd="0" destOrd="0" presId="urn:microsoft.com/office/officeart/2005/8/layout/radial1"/>
    <dgm:cxn modelId="{9ABFECE7-6865-4A2A-B034-DBF774DDC49C}" type="presOf" srcId="{74A5CBFF-9869-45EF-A8D0-12379F6DF1A9}" destId="{EE823A36-F23C-4297-AD56-A6805E04F772}" srcOrd="0" destOrd="0" presId="urn:microsoft.com/office/officeart/2005/8/layout/radial1"/>
    <dgm:cxn modelId="{2C7FB0E9-D418-4FF9-9161-D6C646E0F6EA}" type="presOf" srcId="{4D2D6EE1-71F7-4A84-90CF-7EAEA8D6107A}" destId="{242EF858-9077-4BB4-94E8-7232E7A1F24E}" srcOrd="0" destOrd="0" presId="urn:microsoft.com/office/officeart/2005/8/layout/radial1"/>
    <dgm:cxn modelId="{807FCDF0-118F-4A9C-A440-ACE5F7CC9C21}" srcId="{CC444BE4-88E8-47E5-B440-EA19CCC11C76}" destId="{60D71650-2ADF-401F-A7A6-7E037E5826D7}" srcOrd="3" destOrd="0" parTransId="{CCF081E0-3EAB-45D5-95CF-2F752704C429}" sibTransId="{B756DAB9-83F0-4286-AF18-D5124FBB43CB}"/>
    <dgm:cxn modelId="{B2D249F2-2A5D-49D2-82E9-9BBEAE79B5BB}" type="presOf" srcId="{74A5CBFF-9869-45EF-A8D0-12379F6DF1A9}" destId="{4A63D147-FB1B-4CCE-BEB1-EFE9AE382C0B}" srcOrd="1" destOrd="0" presId="urn:microsoft.com/office/officeart/2005/8/layout/radial1"/>
    <dgm:cxn modelId="{AF16A2F5-0206-46B4-A3CE-0D14DE6CB6DB}" srcId="{CC444BE4-88E8-47E5-B440-EA19CCC11C76}" destId="{3703624A-FABD-4055-84C5-1FC67182CC73}" srcOrd="1" destOrd="0" parTransId="{635169FF-B43D-4525-80A5-058AD458C14C}" sibTransId="{B7FDF399-92D2-4C27-837C-EAA58079035A}"/>
    <dgm:cxn modelId="{27E8A0CE-2881-42F1-8307-6DFB3405AE9D}" type="presParOf" srcId="{F37BAD4F-6B10-4A8D-A6ED-B5B60D21B4C3}" destId="{7BE0AE39-C68F-4B97-87BF-7B5F0DB0176C}" srcOrd="0" destOrd="0" presId="urn:microsoft.com/office/officeart/2005/8/layout/radial1"/>
    <dgm:cxn modelId="{E38D1002-27A3-4572-94CC-6E3EF160B56D}" type="presParOf" srcId="{F37BAD4F-6B10-4A8D-A6ED-B5B60D21B4C3}" destId="{B8D15298-43AD-4949-92B3-63850FD04075}" srcOrd="1" destOrd="0" presId="urn:microsoft.com/office/officeart/2005/8/layout/radial1"/>
    <dgm:cxn modelId="{78091943-213A-4D5C-96B4-18FFB4CA122D}" type="presParOf" srcId="{B8D15298-43AD-4949-92B3-63850FD04075}" destId="{AF5F5832-914A-4339-973B-FE090E27F57B}" srcOrd="0" destOrd="0" presId="urn:microsoft.com/office/officeart/2005/8/layout/radial1"/>
    <dgm:cxn modelId="{685EE0DC-6E82-4D1F-8A11-873F349D4F0A}" type="presParOf" srcId="{F37BAD4F-6B10-4A8D-A6ED-B5B60D21B4C3}" destId="{B867E737-CA5E-414A-9C90-792927F584C8}" srcOrd="2" destOrd="0" presId="urn:microsoft.com/office/officeart/2005/8/layout/radial1"/>
    <dgm:cxn modelId="{256BCC9C-63A4-4AA9-9E32-EAC324A3460F}" type="presParOf" srcId="{F37BAD4F-6B10-4A8D-A6ED-B5B60D21B4C3}" destId="{41CF7BAA-D680-449C-A2AD-D3AD43F64D11}" srcOrd="3" destOrd="0" presId="urn:microsoft.com/office/officeart/2005/8/layout/radial1"/>
    <dgm:cxn modelId="{A2012310-14C2-477E-BD98-7989220C1191}" type="presParOf" srcId="{41CF7BAA-D680-449C-A2AD-D3AD43F64D11}" destId="{812AE1CF-C977-40D5-A687-0D5BA4FCB297}" srcOrd="0" destOrd="0" presId="urn:microsoft.com/office/officeart/2005/8/layout/radial1"/>
    <dgm:cxn modelId="{134785C9-F53C-4E5F-9653-3C53C8D60A79}" type="presParOf" srcId="{F37BAD4F-6B10-4A8D-A6ED-B5B60D21B4C3}" destId="{86F8984A-513C-41B6-A9E1-A7C069053670}" srcOrd="4" destOrd="0" presId="urn:microsoft.com/office/officeart/2005/8/layout/radial1"/>
    <dgm:cxn modelId="{E1E046C9-B131-4A97-A728-FD4542DD32EC}" type="presParOf" srcId="{F37BAD4F-6B10-4A8D-A6ED-B5B60D21B4C3}" destId="{DCFEE71B-05BA-45C3-85D9-509D6907880D}" srcOrd="5" destOrd="0" presId="urn:microsoft.com/office/officeart/2005/8/layout/radial1"/>
    <dgm:cxn modelId="{E6DFDB1B-E3EE-40F0-9808-AEECBF65318E}" type="presParOf" srcId="{DCFEE71B-05BA-45C3-85D9-509D6907880D}" destId="{E55CAE10-F565-4BA2-A8D3-14DB0497C4CE}" srcOrd="0" destOrd="0" presId="urn:microsoft.com/office/officeart/2005/8/layout/radial1"/>
    <dgm:cxn modelId="{DB5D1B0B-B7A4-4411-A4A6-2F6ACD2CB983}" type="presParOf" srcId="{F37BAD4F-6B10-4A8D-A6ED-B5B60D21B4C3}" destId="{5CB6795E-4D9B-4A52-A58C-6F192137CDB1}" srcOrd="6" destOrd="0" presId="urn:microsoft.com/office/officeart/2005/8/layout/radial1"/>
    <dgm:cxn modelId="{C56C8B3C-33FA-46DF-8F1A-62303F564892}" type="presParOf" srcId="{F37BAD4F-6B10-4A8D-A6ED-B5B60D21B4C3}" destId="{66330104-7622-4314-B2A7-F0DFBF8D377B}" srcOrd="7" destOrd="0" presId="urn:microsoft.com/office/officeart/2005/8/layout/radial1"/>
    <dgm:cxn modelId="{05D7AE45-F78B-4107-B21B-86B5A00C1B7C}" type="presParOf" srcId="{66330104-7622-4314-B2A7-F0DFBF8D377B}" destId="{62F84111-65EC-4B49-A9A5-96A369F1321F}" srcOrd="0" destOrd="0" presId="urn:microsoft.com/office/officeart/2005/8/layout/radial1"/>
    <dgm:cxn modelId="{AB1553EF-6DF0-478A-9EB5-4337A6606855}" type="presParOf" srcId="{F37BAD4F-6B10-4A8D-A6ED-B5B60D21B4C3}" destId="{14042375-7AEB-4902-AB9D-28D2F216275F}" srcOrd="8" destOrd="0" presId="urn:microsoft.com/office/officeart/2005/8/layout/radial1"/>
    <dgm:cxn modelId="{E6BDBA0D-3158-492B-95E9-836CB3B08D11}" type="presParOf" srcId="{F37BAD4F-6B10-4A8D-A6ED-B5B60D21B4C3}" destId="{EE823A36-F23C-4297-AD56-A6805E04F772}" srcOrd="9" destOrd="0" presId="urn:microsoft.com/office/officeart/2005/8/layout/radial1"/>
    <dgm:cxn modelId="{73F750EB-CF3B-4D7B-BAD4-B05AB37B28A5}" type="presParOf" srcId="{EE823A36-F23C-4297-AD56-A6805E04F772}" destId="{4A63D147-FB1B-4CCE-BEB1-EFE9AE382C0B}" srcOrd="0" destOrd="0" presId="urn:microsoft.com/office/officeart/2005/8/layout/radial1"/>
    <dgm:cxn modelId="{CB60EF9B-25D4-438D-A4B4-1553D6A9EFBC}" type="presParOf" srcId="{F37BAD4F-6B10-4A8D-A6ED-B5B60D21B4C3}" destId="{B5A7DDA1-50D5-4BEB-9CDD-A5155A9A3570}" srcOrd="10" destOrd="0" presId="urn:microsoft.com/office/officeart/2005/8/layout/radial1"/>
    <dgm:cxn modelId="{0A89ED5E-471C-48A2-8163-A711E186503D}" type="presParOf" srcId="{F37BAD4F-6B10-4A8D-A6ED-B5B60D21B4C3}" destId="{9CF93E4F-11A4-4425-92F3-94AAB44263CB}" srcOrd="11" destOrd="0" presId="urn:microsoft.com/office/officeart/2005/8/layout/radial1"/>
    <dgm:cxn modelId="{D9E34457-4C50-4689-A7D5-9CEAD7ED1416}" type="presParOf" srcId="{9CF93E4F-11A4-4425-92F3-94AAB44263CB}" destId="{F5481961-D23C-4424-83F6-45DD7A523EF9}" srcOrd="0" destOrd="0" presId="urn:microsoft.com/office/officeart/2005/8/layout/radial1"/>
    <dgm:cxn modelId="{3910B017-8780-47D6-A1DD-14A452AB0877}" type="presParOf" srcId="{F37BAD4F-6B10-4A8D-A6ED-B5B60D21B4C3}" destId="{0831063E-341E-427F-9D65-849980C82373}" srcOrd="12" destOrd="0" presId="urn:microsoft.com/office/officeart/2005/8/layout/radial1"/>
    <dgm:cxn modelId="{1295DF44-9351-4687-B301-B30AF18E0B19}" type="presParOf" srcId="{F37BAD4F-6B10-4A8D-A6ED-B5B60D21B4C3}" destId="{1613A21D-A729-4836-A367-CF02E351473B}" srcOrd="13" destOrd="0" presId="urn:microsoft.com/office/officeart/2005/8/layout/radial1"/>
    <dgm:cxn modelId="{00A7EF2D-E91C-4235-9F1C-EA6878FC7F5E}" type="presParOf" srcId="{1613A21D-A729-4836-A367-CF02E351473B}" destId="{EA80AED1-2459-4447-86D8-5343B14323C0}" srcOrd="0" destOrd="0" presId="urn:microsoft.com/office/officeart/2005/8/layout/radial1"/>
    <dgm:cxn modelId="{F26A1471-505E-4F6B-B92B-54BAA7F72789}" type="presParOf" srcId="{F37BAD4F-6B10-4A8D-A6ED-B5B60D21B4C3}" destId="{65C25F32-DF0C-44D4-AAF9-9856B5975FBB}" srcOrd="14" destOrd="0" presId="urn:microsoft.com/office/officeart/2005/8/layout/radial1"/>
    <dgm:cxn modelId="{9912CA02-45DB-4635-8DFA-E3F89AA5596E}" type="presParOf" srcId="{F37BAD4F-6B10-4A8D-A6ED-B5B60D21B4C3}" destId="{242EF858-9077-4BB4-94E8-7232E7A1F24E}" srcOrd="15" destOrd="0" presId="urn:microsoft.com/office/officeart/2005/8/layout/radial1"/>
    <dgm:cxn modelId="{A05834CE-618D-4E76-9BEF-73D80E4B0E99}" type="presParOf" srcId="{242EF858-9077-4BB4-94E8-7232E7A1F24E}" destId="{615ED7BD-777C-4500-B2CC-882B121BCFC1}" srcOrd="0" destOrd="0" presId="urn:microsoft.com/office/officeart/2005/8/layout/radial1"/>
    <dgm:cxn modelId="{2381E116-2AFB-409B-B44A-E626D3ACA3D2}" type="presParOf" srcId="{F37BAD4F-6B10-4A8D-A6ED-B5B60D21B4C3}" destId="{26CF4648-60BC-47C8-ABC8-969C82D8FB72}" srcOrd="16"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FEEC0C-653F-42A2-BDCA-41285E38CF2F}" type="doc">
      <dgm:prSet loTypeId="urn:microsoft.com/office/officeart/2005/8/layout/cycle2" loCatId="cycle" qsTypeId="urn:microsoft.com/office/officeart/2005/8/quickstyle/simple1" qsCatId="simple" csTypeId="urn:microsoft.com/office/officeart/2005/8/colors/accent2_2" csCatId="accent2" phldr="1"/>
      <dgm:spPr/>
      <dgm:t>
        <a:bodyPr/>
        <a:lstStyle/>
        <a:p>
          <a:endParaRPr lang="es-ES"/>
        </a:p>
      </dgm:t>
    </dgm:pt>
    <dgm:pt modelId="{5CCDB8CD-59BF-4A12-AF6C-E335C6899E7D}">
      <dgm:prSet phldrT="[Texto]" custT="1"/>
      <dgm:spPr/>
      <dgm:t>
        <a:bodyPr/>
        <a:lstStyle/>
        <a:p>
          <a:pPr>
            <a:buFont typeface="Symbol" panose="05050102010706020507" pitchFamily="18" charset="2"/>
            <a:buChar char=""/>
          </a:pPr>
          <a:r>
            <a:rPr lang="en-US" sz="1000" b="1" noProof="0" dirty="0"/>
            <a:t>Strategy</a:t>
          </a:r>
          <a:endParaRPr lang="en-US" sz="1000" noProof="0" dirty="0"/>
        </a:p>
      </dgm:t>
    </dgm:pt>
    <dgm:pt modelId="{71826CEC-360B-49DF-ABD0-FFE2989D24B5}" type="parTrans" cxnId="{0B5DF415-223F-4B1F-84F3-289B2EB0A3E3}">
      <dgm:prSet/>
      <dgm:spPr/>
      <dgm:t>
        <a:bodyPr/>
        <a:lstStyle/>
        <a:p>
          <a:endParaRPr lang="es-ES" sz="1000"/>
        </a:p>
      </dgm:t>
    </dgm:pt>
    <dgm:pt modelId="{64ADDE14-5A3F-4071-8ABC-7B420CB1025F}" type="sibTrans" cxnId="{0B5DF415-223F-4B1F-84F3-289B2EB0A3E3}">
      <dgm:prSet custT="1"/>
      <dgm:spPr/>
      <dgm:t>
        <a:bodyPr/>
        <a:lstStyle/>
        <a:p>
          <a:endParaRPr lang="es-ES" sz="1000"/>
        </a:p>
      </dgm:t>
    </dgm:pt>
    <dgm:pt modelId="{A918F44B-6672-4062-8446-6D4ACA5460A0}">
      <dgm:prSet custT="1"/>
      <dgm:spPr>
        <a:solidFill>
          <a:srgbClr val="00B050"/>
        </a:solidFill>
      </dgm:spPr>
      <dgm:t>
        <a:bodyPr/>
        <a:lstStyle/>
        <a:p>
          <a:pPr>
            <a:buFont typeface="Symbol" panose="05050102010706020507" pitchFamily="18" charset="2"/>
            <a:buChar char=""/>
          </a:pPr>
          <a:r>
            <a:rPr lang="en-US" sz="1000" b="1" noProof="0" dirty="0"/>
            <a:t>Initiatives</a:t>
          </a:r>
          <a:endParaRPr lang="en-US" sz="1000" noProof="0" dirty="0"/>
        </a:p>
      </dgm:t>
    </dgm:pt>
    <dgm:pt modelId="{C42D2F51-98FF-45B3-9817-100491E8FBE5}" type="parTrans" cxnId="{07F72C6E-223D-41AB-8990-17A217441223}">
      <dgm:prSet/>
      <dgm:spPr/>
      <dgm:t>
        <a:bodyPr/>
        <a:lstStyle/>
        <a:p>
          <a:endParaRPr lang="es-ES" sz="1000"/>
        </a:p>
      </dgm:t>
    </dgm:pt>
    <dgm:pt modelId="{B53326F2-D005-49F5-A403-29DFAE876D83}" type="sibTrans" cxnId="{07F72C6E-223D-41AB-8990-17A217441223}">
      <dgm:prSet custT="1"/>
      <dgm:spPr/>
      <dgm:t>
        <a:bodyPr/>
        <a:lstStyle/>
        <a:p>
          <a:endParaRPr lang="es-ES" sz="1000"/>
        </a:p>
      </dgm:t>
    </dgm:pt>
    <dgm:pt modelId="{88E48E4C-BC8D-413E-A818-EE833A108E0D}">
      <dgm:prSet custT="1"/>
      <dgm:spPr>
        <a:solidFill>
          <a:srgbClr val="00B050"/>
        </a:solidFill>
      </dgm:spPr>
      <dgm:t>
        <a:bodyPr/>
        <a:lstStyle/>
        <a:p>
          <a:pPr>
            <a:buFont typeface="Symbol" panose="05050102010706020507" pitchFamily="18" charset="2"/>
            <a:buChar char=""/>
          </a:pPr>
          <a:r>
            <a:rPr lang="en-US" sz="1000" b="1" noProof="0" dirty="0"/>
            <a:t>Deliverables</a:t>
          </a:r>
          <a:endParaRPr lang="en-US" sz="1000" noProof="0" dirty="0"/>
        </a:p>
      </dgm:t>
    </dgm:pt>
    <dgm:pt modelId="{C0CBD065-37F1-4A46-928A-7EDA61B461AD}" type="parTrans" cxnId="{0169342B-D5FE-4271-9E04-8B4F99BFA3AF}">
      <dgm:prSet/>
      <dgm:spPr/>
      <dgm:t>
        <a:bodyPr/>
        <a:lstStyle/>
        <a:p>
          <a:endParaRPr lang="es-ES" sz="1000"/>
        </a:p>
      </dgm:t>
    </dgm:pt>
    <dgm:pt modelId="{C0D41F74-0761-45AB-B97C-5845AD2392E4}" type="sibTrans" cxnId="{0169342B-D5FE-4271-9E04-8B4F99BFA3AF}">
      <dgm:prSet custT="1"/>
      <dgm:spPr/>
      <dgm:t>
        <a:bodyPr/>
        <a:lstStyle/>
        <a:p>
          <a:endParaRPr lang="es-ES" sz="1000"/>
        </a:p>
      </dgm:t>
    </dgm:pt>
    <dgm:pt modelId="{251D6111-E236-4464-B72D-6E65B15505AE}">
      <dgm:prSet custT="1"/>
      <dgm:spPr>
        <a:solidFill>
          <a:srgbClr val="00B050"/>
        </a:solidFill>
      </dgm:spPr>
      <dgm:t>
        <a:bodyPr/>
        <a:lstStyle/>
        <a:p>
          <a:pPr>
            <a:buFont typeface="Symbol" panose="05050102010706020507" pitchFamily="18" charset="2"/>
            <a:buChar char=""/>
          </a:pPr>
          <a:r>
            <a:rPr lang="en-US" sz="1000" b="1" noProof="0" dirty="0"/>
            <a:t>Capability</a:t>
          </a:r>
          <a:endParaRPr lang="en-US" sz="1000" noProof="0" dirty="0"/>
        </a:p>
      </dgm:t>
    </dgm:pt>
    <dgm:pt modelId="{6FB7813F-21F0-485D-96A1-292FA6A3BD52}" type="parTrans" cxnId="{C9E95F02-EA5C-4055-9746-BFBAC97E82F1}">
      <dgm:prSet/>
      <dgm:spPr/>
      <dgm:t>
        <a:bodyPr/>
        <a:lstStyle/>
        <a:p>
          <a:endParaRPr lang="es-ES" sz="1000"/>
        </a:p>
      </dgm:t>
    </dgm:pt>
    <dgm:pt modelId="{0295BEA4-9777-4050-919C-C114D1DEDACD}" type="sibTrans" cxnId="{C9E95F02-EA5C-4055-9746-BFBAC97E82F1}">
      <dgm:prSet custT="1"/>
      <dgm:spPr/>
      <dgm:t>
        <a:bodyPr/>
        <a:lstStyle/>
        <a:p>
          <a:endParaRPr lang="es-ES" sz="1000"/>
        </a:p>
      </dgm:t>
    </dgm:pt>
    <dgm:pt modelId="{98D61582-33CF-43FF-8CCB-35F82D600F73}">
      <dgm:prSet custT="1"/>
      <dgm:spPr>
        <a:solidFill>
          <a:srgbClr val="00B050"/>
        </a:solidFill>
      </dgm:spPr>
      <dgm:t>
        <a:bodyPr/>
        <a:lstStyle/>
        <a:p>
          <a:pPr>
            <a:buFont typeface="Symbol" panose="05050102010706020507" pitchFamily="18" charset="2"/>
            <a:buChar char=""/>
          </a:pPr>
          <a:r>
            <a:rPr lang="en-US" sz="1000" noProof="0" dirty="0"/>
            <a:t>Outcomes</a:t>
          </a:r>
        </a:p>
      </dgm:t>
    </dgm:pt>
    <dgm:pt modelId="{B02FBEF5-E8A9-4E24-A811-8618FBE43F2A}" type="parTrans" cxnId="{D32F2707-51A3-451C-9701-F4840C7EDEB1}">
      <dgm:prSet/>
      <dgm:spPr/>
      <dgm:t>
        <a:bodyPr/>
        <a:lstStyle/>
        <a:p>
          <a:endParaRPr lang="es-ES" sz="1000"/>
        </a:p>
      </dgm:t>
    </dgm:pt>
    <dgm:pt modelId="{0C7A7FA3-4A59-40F7-9E00-2F7A0FB42D09}" type="sibTrans" cxnId="{D32F2707-51A3-451C-9701-F4840C7EDEB1}">
      <dgm:prSet custT="1"/>
      <dgm:spPr/>
      <dgm:t>
        <a:bodyPr/>
        <a:lstStyle/>
        <a:p>
          <a:endParaRPr lang="es-ES" sz="1000"/>
        </a:p>
      </dgm:t>
    </dgm:pt>
    <dgm:pt modelId="{97BFC2C2-9269-4FC5-A8D3-090B5F0FDB42}">
      <dgm:prSet custT="1"/>
      <dgm:spPr/>
      <dgm:t>
        <a:bodyPr/>
        <a:lstStyle/>
        <a:p>
          <a:pPr>
            <a:buFont typeface="Symbol" panose="05050102010706020507" pitchFamily="18" charset="2"/>
            <a:buChar char=""/>
          </a:pPr>
          <a:r>
            <a:rPr lang="en-US" sz="1000" b="1" noProof="0" dirty="0"/>
            <a:t>Benefits</a:t>
          </a:r>
          <a:endParaRPr lang="en-US" sz="1000" noProof="0" dirty="0"/>
        </a:p>
      </dgm:t>
    </dgm:pt>
    <dgm:pt modelId="{10E68820-7A3B-4FA9-89E3-7DF969DDEAEF}" type="parTrans" cxnId="{EE08F0D0-FE55-4D92-B66C-29FCA0343615}">
      <dgm:prSet/>
      <dgm:spPr/>
      <dgm:t>
        <a:bodyPr/>
        <a:lstStyle/>
        <a:p>
          <a:endParaRPr lang="es-ES" sz="1000"/>
        </a:p>
      </dgm:t>
    </dgm:pt>
    <dgm:pt modelId="{A3AFC7FB-7F1E-4EC8-BC70-932EA42FEED3}" type="sibTrans" cxnId="{EE08F0D0-FE55-4D92-B66C-29FCA0343615}">
      <dgm:prSet custT="1"/>
      <dgm:spPr/>
      <dgm:t>
        <a:bodyPr/>
        <a:lstStyle/>
        <a:p>
          <a:endParaRPr lang="es-ES" sz="1000"/>
        </a:p>
      </dgm:t>
    </dgm:pt>
    <dgm:pt modelId="{3CB5F72E-9A75-4DEF-B4C7-8ADA3C537D70}">
      <dgm:prSet custT="1"/>
      <dgm:spPr/>
      <dgm:t>
        <a:bodyPr/>
        <a:lstStyle/>
        <a:p>
          <a:pPr>
            <a:buFont typeface="Symbol" panose="05050102010706020507" pitchFamily="18" charset="2"/>
            <a:buChar char=""/>
          </a:pPr>
          <a:r>
            <a:rPr lang="en-US" sz="1000" b="1" noProof="0" dirty="0"/>
            <a:t>Value</a:t>
          </a:r>
          <a:endParaRPr lang="en-US" sz="1000" noProof="0" dirty="0"/>
        </a:p>
      </dgm:t>
    </dgm:pt>
    <dgm:pt modelId="{DA8889B2-DCFC-4EDC-B553-6AB1B91EE0F3}" type="parTrans" cxnId="{DE4AF225-FD67-4A8E-B26B-F921ADAB7093}">
      <dgm:prSet/>
      <dgm:spPr/>
      <dgm:t>
        <a:bodyPr/>
        <a:lstStyle/>
        <a:p>
          <a:endParaRPr lang="es-ES" sz="1000"/>
        </a:p>
      </dgm:t>
    </dgm:pt>
    <dgm:pt modelId="{0C5A7005-B8EC-4078-A84F-69391D3DF14E}" type="sibTrans" cxnId="{DE4AF225-FD67-4A8E-B26B-F921ADAB7093}">
      <dgm:prSet custT="1"/>
      <dgm:spPr/>
      <dgm:t>
        <a:bodyPr/>
        <a:lstStyle/>
        <a:p>
          <a:endParaRPr lang="es-ES" sz="1000"/>
        </a:p>
      </dgm:t>
    </dgm:pt>
    <dgm:pt modelId="{88E5E331-416A-40F5-9FD2-6BE9576D7421}">
      <dgm:prSet phldrT="[Texto]" custT="1"/>
      <dgm:spPr/>
      <dgm:t>
        <a:bodyPr/>
        <a:lstStyle/>
        <a:p>
          <a:pPr>
            <a:buFont typeface="Symbol" panose="05050102010706020507" pitchFamily="18" charset="2"/>
            <a:buChar char=""/>
          </a:pPr>
          <a:r>
            <a:rPr lang="en-US" sz="1000" b="1" noProof="0" dirty="0"/>
            <a:t>Objectives</a:t>
          </a:r>
          <a:endParaRPr lang="en-US" sz="1000" noProof="0" dirty="0"/>
        </a:p>
      </dgm:t>
    </dgm:pt>
    <dgm:pt modelId="{061360C8-8A99-4904-9524-31BC5CB0A021}" type="parTrans" cxnId="{A35B3A82-F992-4656-AE16-FC3972FAFFA2}">
      <dgm:prSet/>
      <dgm:spPr/>
      <dgm:t>
        <a:bodyPr/>
        <a:lstStyle/>
        <a:p>
          <a:endParaRPr lang="es-ES" sz="1000"/>
        </a:p>
      </dgm:t>
    </dgm:pt>
    <dgm:pt modelId="{926B0D4F-16F5-432C-89AB-3DA79236BFFF}" type="sibTrans" cxnId="{A35B3A82-F992-4656-AE16-FC3972FAFFA2}">
      <dgm:prSet custT="1"/>
      <dgm:spPr/>
      <dgm:t>
        <a:bodyPr/>
        <a:lstStyle/>
        <a:p>
          <a:endParaRPr lang="es-ES" sz="1000"/>
        </a:p>
      </dgm:t>
    </dgm:pt>
    <dgm:pt modelId="{491BFB34-4BCE-41F8-B46D-D201FC33AD2D}" type="pres">
      <dgm:prSet presAssocID="{F7FEEC0C-653F-42A2-BDCA-41285E38CF2F}" presName="cycle" presStyleCnt="0">
        <dgm:presLayoutVars>
          <dgm:dir/>
          <dgm:resizeHandles val="exact"/>
        </dgm:presLayoutVars>
      </dgm:prSet>
      <dgm:spPr/>
    </dgm:pt>
    <dgm:pt modelId="{218A3569-4AB2-48E9-9C11-DCB2B8C5A8E2}" type="pres">
      <dgm:prSet presAssocID="{5CCDB8CD-59BF-4A12-AF6C-E335C6899E7D}" presName="node" presStyleLbl="node1" presStyleIdx="0" presStyleCnt="8">
        <dgm:presLayoutVars>
          <dgm:bulletEnabled val="1"/>
        </dgm:presLayoutVars>
      </dgm:prSet>
      <dgm:spPr/>
    </dgm:pt>
    <dgm:pt modelId="{ECB3BFD3-9308-4F44-9F38-9325E202CCF9}" type="pres">
      <dgm:prSet presAssocID="{64ADDE14-5A3F-4071-8ABC-7B420CB1025F}" presName="sibTrans" presStyleLbl="sibTrans2D1" presStyleIdx="0" presStyleCnt="8"/>
      <dgm:spPr/>
    </dgm:pt>
    <dgm:pt modelId="{A2840942-1B78-47FF-A781-0219C561E7A4}" type="pres">
      <dgm:prSet presAssocID="{64ADDE14-5A3F-4071-8ABC-7B420CB1025F}" presName="connectorText" presStyleLbl="sibTrans2D1" presStyleIdx="0" presStyleCnt="8"/>
      <dgm:spPr/>
    </dgm:pt>
    <dgm:pt modelId="{D27993C0-107A-487E-AE0A-93AF43C04857}" type="pres">
      <dgm:prSet presAssocID="{88E5E331-416A-40F5-9FD2-6BE9576D7421}" presName="node" presStyleLbl="node1" presStyleIdx="1" presStyleCnt="8">
        <dgm:presLayoutVars>
          <dgm:bulletEnabled val="1"/>
        </dgm:presLayoutVars>
      </dgm:prSet>
      <dgm:spPr/>
    </dgm:pt>
    <dgm:pt modelId="{CC2F6CCB-880A-4D34-8C6D-DEE9523EA0F8}" type="pres">
      <dgm:prSet presAssocID="{926B0D4F-16F5-432C-89AB-3DA79236BFFF}" presName="sibTrans" presStyleLbl="sibTrans2D1" presStyleIdx="1" presStyleCnt="8"/>
      <dgm:spPr/>
    </dgm:pt>
    <dgm:pt modelId="{2962DA7C-8EB1-4918-8BE8-E0E4178C662B}" type="pres">
      <dgm:prSet presAssocID="{926B0D4F-16F5-432C-89AB-3DA79236BFFF}" presName="connectorText" presStyleLbl="sibTrans2D1" presStyleIdx="1" presStyleCnt="8"/>
      <dgm:spPr/>
    </dgm:pt>
    <dgm:pt modelId="{50D4AD52-7C53-4634-8E25-40C67CCF1785}" type="pres">
      <dgm:prSet presAssocID="{A918F44B-6672-4062-8446-6D4ACA5460A0}" presName="node" presStyleLbl="node1" presStyleIdx="2" presStyleCnt="8">
        <dgm:presLayoutVars>
          <dgm:bulletEnabled val="1"/>
        </dgm:presLayoutVars>
      </dgm:prSet>
      <dgm:spPr/>
    </dgm:pt>
    <dgm:pt modelId="{7629210C-ECC9-406F-B4C8-5008DA806208}" type="pres">
      <dgm:prSet presAssocID="{B53326F2-D005-49F5-A403-29DFAE876D83}" presName="sibTrans" presStyleLbl="sibTrans2D1" presStyleIdx="2" presStyleCnt="8"/>
      <dgm:spPr/>
    </dgm:pt>
    <dgm:pt modelId="{75558BE8-3CB4-4718-8C1A-1753D499A657}" type="pres">
      <dgm:prSet presAssocID="{B53326F2-D005-49F5-A403-29DFAE876D83}" presName="connectorText" presStyleLbl="sibTrans2D1" presStyleIdx="2" presStyleCnt="8"/>
      <dgm:spPr/>
    </dgm:pt>
    <dgm:pt modelId="{796CEBB9-D610-4D87-B9BD-28CCCA11D9F0}" type="pres">
      <dgm:prSet presAssocID="{88E48E4C-BC8D-413E-A818-EE833A108E0D}" presName="node" presStyleLbl="node1" presStyleIdx="3" presStyleCnt="8">
        <dgm:presLayoutVars>
          <dgm:bulletEnabled val="1"/>
        </dgm:presLayoutVars>
      </dgm:prSet>
      <dgm:spPr/>
    </dgm:pt>
    <dgm:pt modelId="{8869EC4D-06A0-48BA-A966-8A00EAC2FCAE}" type="pres">
      <dgm:prSet presAssocID="{C0D41F74-0761-45AB-B97C-5845AD2392E4}" presName="sibTrans" presStyleLbl="sibTrans2D1" presStyleIdx="3" presStyleCnt="8"/>
      <dgm:spPr/>
    </dgm:pt>
    <dgm:pt modelId="{7FD7F1A3-709E-4D8B-ADDF-B2EDCB34213A}" type="pres">
      <dgm:prSet presAssocID="{C0D41F74-0761-45AB-B97C-5845AD2392E4}" presName="connectorText" presStyleLbl="sibTrans2D1" presStyleIdx="3" presStyleCnt="8"/>
      <dgm:spPr/>
    </dgm:pt>
    <dgm:pt modelId="{3FEC1A0F-C3FE-4349-818D-53523016EFBE}" type="pres">
      <dgm:prSet presAssocID="{251D6111-E236-4464-B72D-6E65B15505AE}" presName="node" presStyleLbl="node1" presStyleIdx="4" presStyleCnt="8">
        <dgm:presLayoutVars>
          <dgm:bulletEnabled val="1"/>
        </dgm:presLayoutVars>
      </dgm:prSet>
      <dgm:spPr/>
    </dgm:pt>
    <dgm:pt modelId="{1CAEDC68-48DC-4A58-A339-239ED15455D0}" type="pres">
      <dgm:prSet presAssocID="{0295BEA4-9777-4050-919C-C114D1DEDACD}" presName="sibTrans" presStyleLbl="sibTrans2D1" presStyleIdx="4" presStyleCnt="8"/>
      <dgm:spPr/>
    </dgm:pt>
    <dgm:pt modelId="{B1C4CC67-5453-4E8A-9A08-8DB21D6ECE2D}" type="pres">
      <dgm:prSet presAssocID="{0295BEA4-9777-4050-919C-C114D1DEDACD}" presName="connectorText" presStyleLbl="sibTrans2D1" presStyleIdx="4" presStyleCnt="8"/>
      <dgm:spPr/>
    </dgm:pt>
    <dgm:pt modelId="{FC7248DC-FD33-4B7A-AE27-5DFA55E9A548}" type="pres">
      <dgm:prSet presAssocID="{98D61582-33CF-43FF-8CCB-35F82D600F73}" presName="node" presStyleLbl="node1" presStyleIdx="5" presStyleCnt="8">
        <dgm:presLayoutVars>
          <dgm:bulletEnabled val="1"/>
        </dgm:presLayoutVars>
      </dgm:prSet>
      <dgm:spPr/>
    </dgm:pt>
    <dgm:pt modelId="{018900FE-BC55-4FE2-9860-657F7CFE3525}" type="pres">
      <dgm:prSet presAssocID="{0C7A7FA3-4A59-40F7-9E00-2F7A0FB42D09}" presName="sibTrans" presStyleLbl="sibTrans2D1" presStyleIdx="5" presStyleCnt="8"/>
      <dgm:spPr/>
    </dgm:pt>
    <dgm:pt modelId="{31D2EF6B-ABF5-4996-B46A-4B5DD7C04C39}" type="pres">
      <dgm:prSet presAssocID="{0C7A7FA3-4A59-40F7-9E00-2F7A0FB42D09}" presName="connectorText" presStyleLbl="sibTrans2D1" presStyleIdx="5" presStyleCnt="8"/>
      <dgm:spPr/>
    </dgm:pt>
    <dgm:pt modelId="{86BCF7E8-E55E-467B-ADF7-29E9BEE941AE}" type="pres">
      <dgm:prSet presAssocID="{97BFC2C2-9269-4FC5-A8D3-090B5F0FDB42}" presName="node" presStyleLbl="node1" presStyleIdx="6" presStyleCnt="8">
        <dgm:presLayoutVars>
          <dgm:bulletEnabled val="1"/>
        </dgm:presLayoutVars>
      </dgm:prSet>
      <dgm:spPr/>
    </dgm:pt>
    <dgm:pt modelId="{76670AC5-E9D5-45CC-8B7F-5D344901E603}" type="pres">
      <dgm:prSet presAssocID="{A3AFC7FB-7F1E-4EC8-BC70-932EA42FEED3}" presName="sibTrans" presStyleLbl="sibTrans2D1" presStyleIdx="6" presStyleCnt="8"/>
      <dgm:spPr/>
    </dgm:pt>
    <dgm:pt modelId="{9910BD9F-B158-4CA5-B4ED-F00E4F1BD686}" type="pres">
      <dgm:prSet presAssocID="{A3AFC7FB-7F1E-4EC8-BC70-932EA42FEED3}" presName="connectorText" presStyleLbl="sibTrans2D1" presStyleIdx="6" presStyleCnt="8"/>
      <dgm:spPr/>
    </dgm:pt>
    <dgm:pt modelId="{6C0F6CBE-990A-4657-8111-A7BAD0D36C90}" type="pres">
      <dgm:prSet presAssocID="{3CB5F72E-9A75-4DEF-B4C7-8ADA3C537D70}" presName="node" presStyleLbl="node1" presStyleIdx="7" presStyleCnt="8">
        <dgm:presLayoutVars>
          <dgm:bulletEnabled val="1"/>
        </dgm:presLayoutVars>
      </dgm:prSet>
      <dgm:spPr/>
    </dgm:pt>
    <dgm:pt modelId="{2DA478CA-D312-4975-B3F4-052725DCA8C8}" type="pres">
      <dgm:prSet presAssocID="{0C5A7005-B8EC-4078-A84F-69391D3DF14E}" presName="sibTrans" presStyleLbl="sibTrans2D1" presStyleIdx="7" presStyleCnt="8"/>
      <dgm:spPr/>
    </dgm:pt>
    <dgm:pt modelId="{A86E5CF9-FF24-4380-AD51-5865973EF1A3}" type="pres">
      <dgm:prSet presAssocID="{0C5A7005-B8EC-4078-A84F-69391D3DF14E}" presName="connectorText" presStyleLbl="sibTrans2D1" presStyleIdx="7" presStyleCnt="8"/>
      <dgm:spPr/>
    </dgm:pt>
  </dgm:ptLst>
  <dgm:cxnLst>
    <dgm:cxn modelId="{C9E95F02-EA5C-4055-9746-BFBAC97E82F1}" srcId="{F7FEEC0C-653F-42A2-BDCA-41285E38CF2F}" destId="{251D6111-E236-4464-B72D-6E65B15505AE}" srcOrd="4" destOrd="0" parTransId="{6FB7813F-21F0-485D-96A1-292FA6A3BD52}" sibTransId="{0295BEA4-9777-4050-919C-C114D1DEDACD}"/>
    <dgm:cxn modelId="{E2E3C602-78BD-45A0-8808-37971205C8F4}" type="presOf" srcId="{97BFC2C2-9269-4FC5-A8D3-090B5F0FDB42}" destId="{86BCF7E8-E55E-467B-ADF7-29E9BEE941AE}" srcOrd="0" destOrd="0" presId="urn:microsoft.com/office/officeart/2005/8/layout/cycle2"/>
    <dgm:cxn modelId="{D32F2707-51A3-451C-9701-F4840C7EDEB1}" srcId="{F7FEEC0C-653F-42A2-BDCA-41285E38CF2F}" destId="{98D61582-33CF-43FF-8CCB-35F82D600F73}" srcOrd="5" destOrd="0" parTransId="{B02FBEF5-E8A9-4E24-A811-8618FBE43F2A}" sibTransId="{0C7A7FA3-4A59-40F7-9E00-2F7A0FB42D09}"/>
    <dgm:cxn modelId="{58021908-49C2-4FEE-A3D3-CB8C1077F992}" type="presOf" srcId="{64ADDE14-5A3F-4071-8ABC-7B420CB1025F}" destId="{ECB3BFD3-9308-4F44-9F38-9325E202CCF9}" srcOrd="0" destOrd="0" presId="urn:microsoft.com/office/officeart/2005/8/layout/cycle2"/>
    <dgm:cxn modelId="{91E0E60C-10B6-43D8-B013-D5F22F5EB30E}" type="presOf" srcId="{0C5A7005-B8EC-4078-A84F-69391D3DF14E}" destId="{2DA478CA-D312-4975-B3F4-052725DCA8C8}" srcOrd="0" destOrd="0" presId="urn:microsoft.com/office/officeart/2005/8/layout/cycle2"/>
    <dgm:cxn modelId="{0B5DF415-223F-4B1F-84F3-289B2EB0A3E3}" srcId="{F7FEEC0C-653F-42A2-BDCA-41285E38CF2F}" destId="{5CCDB8CD-59BF-4A12-AF6C-E335C6899E7D}" srcOrd="0" destOrd="0" parTransId="{71826CEC-360B-49DF-ABD0-FFE2989D24B5}" sibTransId="{64ADDE14-5A3F-4071-8ABC-7B420CB1025F}"/>
    <dgm:cxn modelId="{DE4AF225-FD67-4A8E-B26B-F921ADAB7093}" srcId="{F7FEEC0C-653F-42A2-BDCA-41285E38CF2F}" destId="{3CB5F72E-9A75-4DEF-B4C7-8ADA3C537D70}" srcOrd="7" destOrd="0" parTransId="{DA8889B2-DCFC-4EDC-B553-6AB1B91EE0F3}" sibTransId="{0C5A7005-B8EC-4078-A84F-69391D3DF14E}"/>
    <dgm:cxn modelId="{0169342B-D5FE-4271-9E04-8B4F99BFA3AF}" srcId="{F7FEEC0C-653F-42A2-BDCA-41285E38CF2F}" destId="{88E48E4C-BC8D-413E-A818-EE833A108E0D}" srcOrd="3" destOrd="0" parTransId="{C0CBD065-37F1-4A46-928A-7EDA61B461AD}" sibTransId="{C0D41F74-0761-45AB-B97C-5845AD2392E4}"/>
    <dgm:cxn modelId="{FA55533A-8606-4645-9E4A-89560E65091E}" type="presOf" srcId="{C0D41F74-0761-45AB-B97C-5845AD2392E4}" destId="{8869EC4D-06A0-48BA-A966-8A00EAC2FCAE}" srcOrd="0" destOrd="0" presId="urn:microsoft.com/office/officeart/2005/8/layout/cycle2"/>
    <dgm:cxn modelId="{66275E3F-EBB2-4B47-BCA8-061B0AB9848A}" type="presOf" srcId="{C0D41F74-0761-45AB-B97C-5845AD2392E4}" destId="{7FD7F1A3-709E-4D8B-ADDF-B2EDCB34213A}" srcOrd="1" destOrd="0" presId="urn:microsoft.com/office/officeart/2005/8/layout/cycle2"/>
    <dgm:cxn modelId="{1F413B65-A658-4F0B-9888-DE7683DD7D74}" type="presOf" srcId="{251D6111-E236-4464-B72D-6E65B15505AE}" destId="{3FEC1A0F-C3FE-4349-818D-53523016EFBE}" srcOrd="0" destOrd="0" presId="urn:microsoft.com/office/officeart/2005/8/layout/cycle2"/>
    <dgm:cxn modelId="{07F72C6E-223D-41AB-8990-17A217441223}" srcId="{F7FEEC0C-653F-42A2-BDCA-41285E38CF2F}" destId="{A918F44B-6672-4062-8446-6D4ACA5460A0}" srcOrd="2" destOrd="0" parTransId="{C42D2F51-98FF-45B3-9817-100491E8FBE5}" sibTransId="{B53326F2-D005-49F5-A403-29DFAE876D83}"/>
    <dgm:cxn modelId="{D91F4F71-D289-4612-8D65-6945D0D37CD6}" type="presOf" srcId="{B53326F2-D005-49F5-A403-29DFAE876D83}" destId="{7629210C-ECC9-406F-B4C8-5008DA806208}" srcOrd="0" destOrd="0" presId="urn:microsoft.com/office/officeart/2005/8/layout/cycle2"/>
    <dgm:cxn modelId="{47AEF474-DDA7-4B0E-9168-AA533429DDD6}" type="presOf" srcId="{A3AFC7FB-7F1E-4EC8-BC70-932EA42FEED3}" destId="{9910BD9F-B158-4CA5-B4ED-F00E4F1BD686}" srcOrd="1" destOrd="0" presId="urn:microsoft.com/office/officeart/2005/8/layout/cycle2"/>
    <dgm:cxn modelId="{6AFCF355-68AB-4FFF-901F-89676B7E8ECE}" type="presOf" srcId="{A3AFC7FB-7F1E-4EC8-BC70-932EA42FEED3}" destId="{76670AC5-E9D5-45CC-8B7F-5D344901E603}" srcOrd="0" destOrd="0" presId="urn:microsoft.com/office/officeart/2005/8/layout/cycle2"/>
    <dgm:cxn modelId="{0CB6567E-FF68-47FA-9A71-F894264EE71C}" type="presOf" srcId="{0295BEA4-9777-4050-919C-C114D1DEDACD}" destId="{B1C4CC67-5453-4E8A-9A08-8DB21D6ECE2D}" srcOrd="1" destOrd="0" presId="urn:microsoft.com/office/officeart/2005/8/layout/cycle2"/>
    <dgm:cxn modelId="{A35B3A82-F992-4656-AE16-FC3972FAFFA2}" srcId="{F7FEEC0C-653F-42A2-BDCA-41285E38CF2F}" destId="{88E5E331-416A-40F5-9FD2-6BE9576D7421}" srcOrd="1" destOrd="0" parTransId="{061360C8-8A99-4904-9524-31BC5CB0A021}" sibTransId="{926B0D4F-16F5-432C-89AB-3DA79236BFFF}"/>
    <dgm:cxn modelId="{DEE64A86-E4F8-4527-9A68-38E07C3BF437}" type="presOf" srcId="{0C7A7FA3-4A59-40F7-9E00-2F7A0FB42D09}" destId="{31D2EF6B-ABF5-4996-B46A-4B5DD7C04C39}" srcOrd="1" destOrd="0" presId="urn:microsoft.com/office/officeart/2005/8/layout/cycle2"/>
    <dgm:cxn modelId="{95DF9AAD-74B4-4EBB-92E1-52467A6340CF}" type="presOf" srcId="{B53326F2-D005-49F5-A403-29DFAE876D83}" destId="{75558BE8-3CB4-4718-8C1A-1753D499A657}" srcOrd="1" destOrd="0" presId="urn:microsoft.com/office/officeart/2005/8/layout/cycle2"/>
    <dgm:cxn modelId="{E27F23BC-BD47-40CF-AD67-A3575B2D72D9}" type="presOf" srcId="{926B0D4F-16F5-432C-89AB-3DA79236BFFF}" destId="{2962DA7C-8EB1-4918-8BE8-E0E4178C662B}" srcOrd="1" destOrd="0" presId="urn:microsoft.com/office/officeart/2005/8/layout/cycle2"/>
    <dgm:cxn modelId="{B9E6D9C0-A9AD-4A60-9BC0-6AC49739EF16}" type="presOf" srcId="{5CCDB8CD-59BF-4A12-AF6C-E335C6899E7D}" destId="{218A3569-4AB2-48E9-9C11-DCB2B8C5A8E2}" srcOrd="0" destOrd="0" presId="urn:microsoft.com/office/officeart/2005/8/layout/cycle2"/>
    <dgm:cxn modelId="{EE408AC1-B870-498B-9B79-F1B195E2EAF4}" type="presOf" srcId="{F7FEEC0C-653F-42A2-BDCA-41285E38CF2F}" destId="{491BFB34-4BCE-41F8-B46D-D201FC33AD2D}" srcOrd="0" destOrd="0" presId="urn:microsoft.com/office/officeart/2005/8/layout/cycle2"/>
    <dgm:cxn modelId="{EE08F0D0-FE55-4D92-B66C-29FCA0343615}" srcId="{F7FEEC0C-653F-42A2-BDCA-41285E38CF2F}" destId="{97BFC2C2-9269-4FC5-A8D3-090B5F0FDB42}" srcOrd="6" destOrd="0" parTransId="{10E68820-7A3B-4FA9-89E3-7DF969DDEAEF}" sibTransId="{A3AFC7FB-7F1E-4EC8-BC70-932EA42FEED3}"/>
    <dgm:cxn modelId="{FC4E0FD6-E210-45D0-B9EB-41879C569401}" type="presOf" srcId="{3CB5F72E-9A75-4DEF-B4C7-8ADA3C537D70}" destId="{6C0F6CBE-990A-4657-8111-A7BAD0D36C90}" srcOrd="0" destOrd="0" presId="urn:microsoft.com/office/officeart/2005/8/layout/cycle2"/>
    <dgm:cxn modelId="{25F411D8-BC06-4008-B502-EE498B2A6E23}" type="presOf" srcId="{64ADDE14-5A3F-4071-8ABC-7B420CB1025F}" destId="{A2840942-1B78-47FF-A781-0219C561E7A4}" srcOrd="1" destOrd="0" presId="urn:microsoft.com/office/officeart/2005/8/layout/cycle2"/>
    <dgm:cxn modelId="{95EB07DC-25C5-4CCB-974B-B5EC9B1F149D}" type="presOf" srcId="{0295BEA4-9777-4050-919C-C114D1DEDACD}" destId="{1CAEDC68-48DC-4A58-A339-239ED15455D0}" srcOrd="0" destOrd="0" presId="urn:microsoft.com/office/officeart/2005/8/layout/cycle2"/>
    <dgm:cxn modelId="{6B91A2DE-D43B-4E77-8AE0-70B5178DF896}" type="presOf" srcId="{98D61582-33CF-43FF-8CCB-35F82D600F73}" destId="{FC7248DC-FD33-4B7A-AE27-5DFA55E9A548}" srcOrd="0" destOrd="0" presId="urn:microsoft.com/office/officeart/2005/8/layout/cycle2"/>
    <dgm:cxn modelId="{32431AE1-3FA7-4944-BB88-E7789CA17271}" type="presOf" srcId="{88E48E4C-BC8D-413E-A818-EE833A108E0D}" destId="{796CEBB9-D610-4D87-B9BD-28CCCA11D9F0}" srcOrd="0" destOrd="0" presId="urn:microsoft.com/office/officeart/2005/8/layout/cycle2"/>
    <dgm:cxn modelId="{160139E2-CE61-4C9D-8027-F6E6DAA48F46}" type="presOf" srcId="{A918F44B-6672-4062-8446-6D4ACA5460A0}" destId="{50D4AD52-7C53-4634-8E25-40C67CCF1785}" srcOrd="0" destOrd="0" presId="urn:microsoft.com/office/officeart/2005/8/layout/cycle2"/>
    <dgm:cxn modelId="{A677A7EF-92D8-458C-BB28-4D604839652F}" type="presOf" srcId="{88E5E331-416A-40F5-9FD2-6BE9576D7421}" destId="{D27993C0-107A-487E-AE0A-93AF43C04857}" srcOrd="0" destOrd="0" presId="urn:microsoft.com/office/officeart/2005/8/layout/cycle2"/>
    <dgm:cxn modelId="{CA853CF3-AE37-4112-8151-3EA0D902EE00}" type="presOf" srcId="{926B0D4F-16F5-432C-89AB-3DA79236BFFF}" destId="{CC2F6CCB-880A-4D34-8C6D-DEE9523EA0F8}" srcOrd="0" destOrd="0" presId="urn:microsoft.com/office/officeart/2005/8/layout/cycle2"/>
    <dgm:cxn modelId="{15AB51F7-5B74-4FBE-9C0F-CA9278102B0C}" type="presOf" srcId="{0C5A7005-B8EC-4078-A84F-69391D3DF14E}" destId="{A86E5CF9-FF24-4380-AD51-5865973EF1A3}" srcOrd="1" destOrd="0" presId="urn:microsoft.com/office/officeart/2005/8/layout/cycle2"/>
    <dgm:cxn modelId="{2BF785FE-D864-4BBF-AF89-07815424DA85}" type="presOf" srcId="{0C7A7FA3-4A59-40F7-9E00-2F7A0FB42D09}" destId="{018900FE-BC55-4FE2-9860-657F7CFE3525}" srcOrd="0" destOrd="0" presId="urn:microsoft.com/office/officeart/2005/8/layout/cycle2"/>
    <dgm:cxn modelId="{CB6F7281-EA08-4A13-8D9C-0D7F724D07B5}" type="presParOf" srcId="{491BFB34-4BCE-41F8-B46D-D201FC33AD2D}" destId="{218A3569-4AB2-48E9-9C11-DCB2B8C5A8E2}" srcOrd="0" destOrd="0" presId="urn:microsoft.com/office/officeart/2005/8/layout/cycle2"/>
    <dgm:cxn modelId="{70708B66-CDE8-454B-A732-E3008E2ACA65}" type="presParOf" srcId="{491BFB34-4BCE-41F8-B46D-D201FC33AD2D}" destId="{ECB3BFD3-9308-4F44-9F38-9325E202CCF9}" srcOrd="1" destOrd="0" presId="urn:microsoft.com/office/officeart/2005/8/layout/cycle2"/>
    <dgm:cxn modelId="{3F58CA50-76C5-4E17-9EDE-A969DE8AC5C2}" type="presParOf" srcId="{ECB3BFD3-9308-4F44-9F38-9325E202CCF9}" destId="{A2840942-1B78-47FF-A781-0219C561E7A4}" srcOrd="0" destOrd="0" presId="urn:microsoft.com/office/officeart/2005/8/layout/cycle2"/>
    <dgm:cxn modelId="{57856D32-DB6B-4F78-92F7-DFF33C2077CC}" type="presParOf" srcId="{491BFB34-4BCE-41F8-B46D-D201FC33AD2D}" destId="{D27993C0-107A-487E-AE0A-93AF43C04857}" srcOrd="2" destOrd="0" presId="urn:microsoft.com/office/officeart/2005/8/layout/cycle2"/>
    <dgm:cxn modelId="{C23F409E-54B0-4620-BFAA-90FAAFC6E83E}" type="presParOf" srcId="{491BFB34-4BCE-41F8-B46D-D201FC33AD2D}" destId="{CC2F6CCB-880A-4D34-8C6D-DEE9523EA0F8}" srcOrd="3" destOrd="0" presId="urn:microsoft.com/office/officeart/2005/8/layout/cycle2"/>
    <dgm:cxn modelId="{4350267B-0A4B-40DC-B340-4BBA19F0906D}" type="presParOf" srcId="{CC2F6CCB-880A-4D34-8C6D-DEE9523EA0F8}" destId="{2962DA7C-8EB1-4918-8BE8-E0E4178C662B}" srcOrd="0" destOrd="0" presId="urn:microsoft.com/office/officeart/2005/8/layout/cycle2"/>
    <dgm:cxn modelId="{CAEA4EC1-E6EF-4BAA-928F-C4BA00AE9063}" type="presParOf" srcId="{491BFB34-4BCE-41F8-B46D-D201FC33AD2D}" destId="{50D4AD52-7C53-4634-8E25-40C67CCF1785}" srcOrd="4" destOrd="0" presId="urn:microsoft.com/office/officeart/2005/8/layout/cycle2"/>
    <dgm:cxn modelId="{F662A23D-09E6-45EE-B3CF-9B1905486C2A}" type="presParOf" srcId="{491BFB34-4BCE-41F8-B46D-D201FC33AD2D}" destId="{7629210C-ECC9-406F-B4C8-5008DA806208}" srcOrd="5" destOrd="0" presId="urn:microsoft.com/office/officeart/2005/8/layout/cycle2"/>
    <dgm:cxn modelId="{58FFFB54-A933-4984-B690-CFBD6DD764B6}" type="presParOf" srcId="{7629210C-ECC9-406F-B4C8-5008DA806208}" destId="{75558BE8-3CB4-4718-8C1A-1753D499A657}" srcOrd="0" destOrd="0" presId="urn:microsoft.com/office/officeart/2005/8/layout/cycle2"/>
    <dgm:cxn modelId="{FCACE639-9E0F-45B6-8087-8F15FCB6F8DB}" type="presParOf" srcId="{491BFB34-4BCE-41F8-B46D-D201FC33AD2D}" destId="{796CEBB9-D610-4D87-B9BD-28CCCA11D9F0}" srcOrd="6" destOrd="0" presId="urn:microsoft.com/office/officeart/2005/8/layout/cycle2"/>
    <dgm:cxn modelId="{6829C06E-9DA8-4620-890D-405F63A28007}" type="presParOf" srcId="{491BFB34-4BCE-41F8-B46D-D201FC33AD2D}" destId="{8869EC4D-06A0-48BA-A966-8A00EAC2FCAE}" srcOrd="7" destOrd="0" presId="urn:microsoft.com/office/officeart/2005/8/layout/cycle2"/>
    <dgm:cxn modelId="{84399DEC-8E27-486A-9BC7-334E1A3361A1}" type="presParOf" srcId="{8869EC4D-06A0-48BA-A966-8A00EAC2FCAE}" destId="{7FD7F1A3-709E-4D8B-ADDF-B2EDCB34213A}" srcOrd="0" destOrd="0" presId="urn:microsoft.com/office/officeart/2005/8/layout/cycle2"/>
    <dgm:cxn modelId="{D9979C96-24CF-4616-A824-7A5F6C621DE1}" type="presParOf" srcId="{491BFB34-4BCE-41F8-B46D-D201FC33AD2D}" destId="{3FEC1A0F-C3FE-4349-818D-53523016EFBE}" srcOrd="8" destOrd="0" presId="urn:microsoft.com/office/officeart/2005/8/layout/cycle2"/>
    <dgm:cxn modelId="{236FA436-163E-47A9-8D3F-9A61C5D976C0}" type="presParOf" srcId="{491BFB34-4BCE-41F8-B46D-D201FC33AD2D}" destId="{1CAEDC68-48DC-4A58-A339-239ED15455D0}" srcOrd="9" destOrd="0" presId="urn:microsoft.com/office/officeart/2005/8/layout/cycle2"/>
    <dgm:cxn modelId="{E89AB905-9DC3-44B5-B5F2-9AA356D3A887}" type="presParOf" srcId="{1CAEDC68-48DC-4A58-A339-239ED15455D0}" destId="{B1C4CC67-5453-4E8A-9A08-8DB21D6ECE2D}" srcOrd="0" destOrd="0" presId="urn:microsoft.com/office/officeart/2005/8/layout/cycle2"/>
    <dgm:cxn modelId="{2B1B69F1-0E9F-48B0-A375-2CBCDA679B8F}" type="presParOf" srcId="{491BFB34-4BCE-41F8-B46D-D201FC33AD2D}" destId="{FC7248DC-FD33-4B7A-AE27-5DFA55E9A548}" srcOrd="10" destOrd="0" presId="urn:microsoft.com/office/officeart/2005/8/layout/cycle2"/>
    <dgm:cxn modelId="{84A54795-04A1-4543-9050-0161147CC493}" type="presParOf" srcId="{491BFB34-4BCE-41F8-B46D-D201FC33AD2D}" destId="{018900FE-BC55-4FE2-9860-657F7CFE3525}" srcOrd="11" destOrd="0" presId="urn:microsoft.com/office/officeart/2005/8/layout/cycle2"/>
    <dgm:cxn modelId="{772BA974-B207-4FBB-BF1D-E23318407106}" type="presParOf" srcId="{018900FE-BC55-4FE2-9860-657F7CFE3525}" destId="{31D2EF6B-ABF5-4996-B46A-4B5DD7C04C39}" srcOrd="0" destOrd="0" presId="urn:microsoft.com/office/officeart/2005/8/layout/cycle2"/>
    <dgm:cxn modelId="{0AEDD112-3CF2-42F9-80E5-00E709E724A9}" type="presParOf" srcId="{491BFB34-4BCE-41F8-B46D-D201FC33AD2D}" destId="{86BCF7E8-E55E-467B-ADF7-29E9BEE941AE}" srcOrd="12" destOrd="0" presId="urn:microsoft.com/office/officeart/2005/8/layout/cycle2"/>
    <dgm:cxn modelId="{33A1907D-0462-4B0E-856A-19D7AC34F831}" type="presParOf" srcId="{491BFB34-4BCE-41F8-B46D-D201FC33AD2D}" destId="{76670AC5-E9D5-45CC-8B7F-5D344901E603}" srcOrd="13" destOrd="0" presId="urn:microsoft.com/office/officeart/2005/8/layout/cycle2"/>
    <dgm:cxn modelId="{03EC1E96-D893-44DE-93AF-4E24D5511B68}" type="presParOf" srcId="{76670AC5-E9D5-45CC-8B7F-5D344901E603}" destId="{9910BD9F-B158-4CA5-B4ED-F00E4F1BD686}" srcOrd="0" destOrd="0" presId="urn:microsoft.com/office/officeart/2005/8/layout/cycle2"/>
    <dgm:cxn modelId="{1354FA61-D849-4911-8EA5-F263E17E1ABB}" type="presParOf" srcId="{491BFB34-4BCE-41F8-B46D-D201FC33AD2D}" destId="{6C0F6CBE-990A-4657-8111-A7BAD0D36C90}" srcOrd="14" destOrd="0" presId="urn:microsoft.com/office/officeart/2005/8/layout/cycle2"/>
    <dgm:cxn modelId="{5A315757-F298-45DE-8514-FB3FA83B8CC3}" type="presParOf" srcId="{491BFB34-4BCE-41F8-B46D-D201FC33AD2D}" destId="{2DA478CA-D312-4975-B3F4-052725DCA8C8}" srcOrd="15" destOrd="0" presId="urn:microsoft.com/office/officeart/2005/8/layout/cycle2"/>
    <dgm:cxn modelId="{C489C361-4CA6-4753-83C9-78AE96FACA5E}" type="presParOf" srcId="{2DA478CA-D312-4975-B3F4-052725DCA8C8}" destId="{A86E5CF9-FF24-4380-AD51-5865973EF1A3}"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7FEEC0C-653F-42A2-BDCA-41285E38CF2F}"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s-ES"/>
        </a:p>
      </dgm:t>
    </dgm:pt>
    <dgm:pt modelId="{5CCDB8CD-59BF-4A12-AF6C-E335C6899E7D}">
      <dgm:prSet phldrT="[Texto]" custT="1"/>
      <dgm:spPr/>
      <dgm:t>
        <a:bodyPr/>
        <a:lstStyle/>
        <a:p>
          <a:pPr>
            <a:buFont typeface="Symbol" panose="05050102010706020507" pitchFamily="18" charset="2"/>
            <a:buChar char=""/>
          </a:pPr>
          <a:r>
            <a:rPr lang="es-ES" sz="1000" b="1" dirty="0"/>
            <a:t>Estrategias</a:t>
          </a:r>
          <a:endParaRPr lang="es-ES" sz="1000" dirty="0"/>
        </a:p>
      </dgm:t>
    </dgm:pt>
    <dgm:pt modelId="{71826CEC-360B-49DF-ABD0-FFE2989D24B5}" type="parTrans" cxnId="{0B5DF415-223F-4B1F-84F3-289B2EB0A3E3}">
      <dgm:prSet/>
      <dgm:spPr/>
      <dgm:t>
        <a:bodyPr/>
        <a:lstStyle/>
        <a:p>
          <a:endParaRPr lang="es-ES" sz="1000"/>
        </a:p>
      </dgm:t>
    </dgm:pt>
    <dgm:pt modelId="{64ADDE14-5A3F-4071-8ABC-7B420CB1025F}" type="sibTrans" cxnId="{0B5DF415-223F-4B1F-84F3-289B2EB0A3E3}">
      <dgm:prSet custT="1"/>
      <dgm:spPr/>
      <dgm:t>
        <a:bodyPr/>
        <a:lstStyle/>
        <a:p>
          <a:endParaRPr lang="es-ES" sz="1000"/>
        </a:p>
      </dgm:t>
    </dgm:pt>
    <dgm:pt modelId="{A918F44B-6672-4062-8446-6D4ACA5460A0}">
      <dgm:prSet custT="1"/>
      <dgm:spPr>
        <a:solidFill>
          <a:srgbClr val="FF0000"/>
        </a:solidFill>
      </dgm:spPr>
      <dgm:t>
        <a:bodyPr/>
        <a:lstStyle/>
        <a:p>
          <a:pPr>
            <a:buFont typeface="Symbol" panose="05050102010706020507" pitchFamily="18" charset="2"/>
            <a:buChar char=""/>
          </a:pPr>
          <a:r>
            <a:rPr lang="es-ES" sz="1000" b="1" dirty="0"/>
            <a:t>Iniciativas</a:t>
          </a:r>
          <a:endParaRPr lang="es-ES" sz="1000" dirty="0"/>
        </a:p>
      </dgm:t>
    </dgm:pt>
    <dgm:pt modelId="{C42D2F51-98FF-45B3-9817-100491E8FBE5}" type="parTrans" cxnId="{07F72C6E-223D-41AB-8990-17A217441223}">
      <dgm:prSet/>
      <dgm:spPr/>
      <dgm:t>
        <a:bodyPr/>
        <a:lstStyle/>
        <a:p>
          <a:endParaRPr lang="es-ES" sz="1000"/>
        </a:p>
      </dgm:t>
    </dgm:pt>
    <dgm:pt modelId="{B53326F2-D005-49F5-A403-29DFAE876D83}" type="sibTrans" cxnId="{07F72C6E-223D-41AB-8990-17A217441223}">
      <dgm:prSet custT="1"/>
      <dgm:spPr/>
      <dgm:t>
        <a:bodyPr/>
        <a:lstStyle/>
        <a:p>
          <a:endParaRPr lang="es-ES" sz="1000"/>
        </a:p>
      </dgm:t>
    </dgm:pt>
    <dgm:pt modelId="{88E48E4C-BC8D-413E-A818-EE833A108E0D}">
      <dgm:prSet custT="1"/>
      <dgm:spPr>
        <a:solidFill>
          <a:srgbClr val="FF0000"/>
        </a:solidFill>
      </dgm:spPr>
      <dgm:t>
        <a:bodyPr/>
        <a:lstStyle/>
        <a:p>
          <a:pPr>
            <a:buFont typeface="Symbol" panose="05050102010706020507" pitchFamily="18" charset="2"/>
            <a:buChar char=""/>
          </a:pPr>
          <a:r>
            <a:rPr lang="es-ES" sz="1000" b="1" dirty="0"/>
            <a:t>Entregables</a:t>
          </a:r>
          <a:endParaRPr lang="es-ES" sz="1000" dirty="0"/>
        </a:p>
      </dgm:t>
    </dgm:pt>
    <dgm:pt modelId="{C0CBD065-37F1-4A46-928A-7EDA61B461AD}" type="parTrans" cxnId="{0169342B-D5FE-4271-9E04-8B4F99BFA3AF}">
      <dgm:prSet/>
      <dgm:spPr/>
      <dgm:t>
        <a:bodyPr/>
        <a:lstStyle/>
        <a:p>
          <a:endParaRPr lang="es-ES" sz="1000"/>
        </a:p>
      </dgm:t>
    </dgm:pt>
    <dgm:pt modelId="{C0D41F74-0761-45AB-B97C-5845AD2392E4}" type="sibTrans" cxnId="{0169342B-D5FE-4271-9E04-8B4F99BFA3AF}">
      <dgm:prSet custT="1"/>
      <dgm:spPr/>
      <dgm:t>
        <a:bodyPr/>
        <a:lstStyle/>
        <a:p>
          <a:endParaRPr lang="es-ES" sz="1000"/>
        </a:p>
      </dgm:t>
    </dgm:pt>
    <dgm:pt modelId="{251D6111-E236-4464-B72D-6E65B15505AE}">
      <dgm:prSet custT="1"/>
      <dgm:spPr>
        <a:solidFill>
          <a:srgbClr val="FF0000"/>
        </a:solidFill>
      </dgm:spPr>
      <dgm:t>
        <a:bodyPr/>
        <a:lstStyle/>
        <a:p>
          <a:pPr>
            <a:buFont typeface="Symbol" panose="05050102010706020507" pitchFamily="18" charset="2"/>
            <a:buChar char=""/>
          </a:pPr>
          <a:r>
            <a:rPr lang="es-ES" sz="1000" b="1" dirty="0"/>
            <a:t>Capacidades</a:t>
          </a:r>
          <a:endParaRPr lang="es-ES" sz="1000" dirty="0"/>
        </a:p>
      </dgm:t>
    </dgm:pt>
    <dgm:pt modelId="{6FB7813F-21F0-485D-96A1-292FA6A3BD52}" type="parTrans" cxnId="{C9E95F02-EA5C-4055-9746-BFBAC97E82F1}">
      <dgm:prSet/>
      <dgm:spPr/>
      <dgm:t>
        <a:bodyPr/>
        <a:lstStyle/>
        <a:p>
          <a:endParaRPr lang="es-ES" sz="1000"/>
        </a:p>
      </dgm:t>
    </dgm:pt>
    <dgm:pt modelId="{0295BEA4-9777-4050-919C-C114D1DEDACD}" type="sibTrans" cxnId="{C9E95F02-EA5C-4055-9746-BFBAC97E82F1}">
      <dgm:prSet custT="1"/>
      <dgm:spPr/>
      <dgm:t>
        <a:bodyPr/>
        <a:lstStyle/>
        <a:p>
          <a:endParaRPr lang="es-ES" sz="1000"/>
        </a:p>
      </dgm:t>
    </dgm:pt>
    <dgm:pt modelId="{98D61582-33CF-43FF-8CCB-35F82D600F73}">
      <dgm:prSet custT="1"/>
      <dgm:spPr>
        <a:solidFill>
          <a:srgbClr val="FF0000"/>
        </a:solidFill>
      </dgm:spPr>
      <dgm:t>
        <a:bodyPr/>
        <a:lstStyle/>
        <a:p>
          <a:pPr>
            <a:buFont typeface="Symbol" panose="05050102010706020507" pitchFamily="18" charset="2"/>
            <a:buChar char=""/>
          </a:pPr>
          <a:r>
            <a:rPr lang="es-ES" sz="1000" b="1" dirty="0"/>
            <a:t>Resultados</a:t>
          </a:r>
          <a:endParaRPr lang="es-ES" sz="1000" dirty="0"/>
        </a:p>
      </dgm:t>
    </dgm:pt>
    <dgm:pt modelId="{B02FBEF5-E8A9-4E24-A811-8618FBE43F2A}" type="parTrans" cxnId="{D32F2707-51A3-451C-9701-F4840C7EDEB1}">
      <dgm:prSet/>
      <dgm:spPr/>
      <dgm:t>
        <a:bodyPr/>
        <a:lstStyle/>
        <a:p>
          <a:endParaRPr lang="es-ES" sz="1000"/>
        </a:p>
      </dgm:t>
    </dgm:pt>
    <dgm:pt modelId="{0C7A7FA3-4A59-40F7-9E00-2F7A0FB42D09}" type="sibTrans" cxnId="{D32F2707-51A3-451C-9701-F4840C7EDEB1}">
      <dgm:prSet custT="1"/>
      <dgm:spPr/>
      <dgm:t>
        <a:bodyPr/>
        <a:lstStyle/>
        <a:p>
          <a:endParaRPr lang="es-ES" sz="1000"/>
        </a:p>
      </dgm:t>
    </dgm:pt>
    <dgm:pt modelId="{97BFC2C2-9269-4FC5-A8D3-090B5F0FDB42}">
      <dgm:prSet custT="1"/>
      <dgm:spPr/>
      <dgm:t>
        <a:bodyPr/>
        <a:lstStyle/>
        <a:p>
          <a:pPr>
            <a:buFont typeface="Symbol" panose="05050102010706020507" pitchFamily="18" charset="2"/>
            <a:buChar char=""/>
          </a:pPr>
          <a:r>
            <a:rPr lang="es-ES" sz="1000" b="1" dirty="0"/>
            <a:t>Beneficios</a:t>
          </a:r>
          <a:endParaRPr lang="es-ES" sz="1000" dirty="0"/>
        </a:p>
      </dgm:t>
    </dgm:pt>
    <dgm:pt modelId="{10E68820-7A3B-4FA9-89E3-7DF969DDEAEF}" type="parTrans" cxnId="{EE08F0D0-FE55-4D92-B66C-29FCA0343615}">
      <dgm:prSet/>
      <dgm:spPr/>
      <dgm:t>
        <a:bodyPr/>
        <a:lstStyle/>
        <a:p>
          <a:endParaRPr lang="es-ES" sz="1000"/>
        </a:p>
      </dgm:t>
    </dgm:pt>
    <dgm:pt modelId="{A3AFC7FB-7F1E-4EC8-BC70-932EA42FEED3}" type="sibTrans" cxnId="{EE08F0D0-FE55-4D92-B66C-29FCA0343615}">
      <dgm:prSet custT="1"/>
      <dgm:spPr/>
      <dgm:t>
        <a:bodyPr/>
        <a:lstStyle/>
        <a:p>
          <a:endParaRPr lang="es-ES" sz="1000"/>
        </a:p>
      </dgm:t>
    </dgm:pt>
    <dgm:pt modelId="{3CB5F72E-9A75-4DEF-B4C7-8ADA3C537D70}">
      <dgm:prSet custT="1"/>
      <dgm:spPr/>
      <dgm:t>
        <a:bodyPr/>
        <a:lstStyle/>
        <a:p>
          <a:pPr>
            <a:buFont typeface="Symbol" panose="05050102010706020507" pitchFamily="18" charset="2"/>
            <a:buChar char=""/>
          </a:pPr>
          <a:r>
            <a:rPr lang="es-ES" sz="1000" b="1" dirty="0"/>
            <a:t>Valor</a:t>
          </a:r>
          <a:endParaRPr lang="es-ES" sz="1000" dirty="0"/>
        </a:p>
      </dgm:t>
    </dgm:pt>
    <dgm:pt modelId="{DA8889B2-DCFC-4EDC-B553-6AB1B91EE0F3}" type="parTrans" cxnId="{DE4AF225-FD67-4A8E-B26B-F921ADAB7093}">
      <dgm:prSet/>
      <dgm:spPr/>
      <dgm:t>
        <a:bodyPr/>
        <a:lstStyle/>
        <a:p>
          <a:endParaRPr lang="es-ES" sz="1000"/>
        </a:p>
      </dgm:t>
    </dgm:pt>
    <dgm:pt modelId="{0C5A7005-B8EC-4078-A84F-69391D3DF14E}" type="sibTrans" cxnId="{DE4AF225-FD67-4A8E-B26B-F921ADAB7093}">
      <dgm:prSet custT="1"/>
      <dgm:spPr/>
      <dgm:t>
        <a:bodyPr/>
        <a:lstStyle/>
        <a:p>
          <a:endParaRPr lang="es-ES" sz="1000"/>
        </a:p>
      </dgm:t>
    </dgm:pt>
    <dgm:pt modelId="{88E5E331-416A-40F5-9FD2-6BE9576D7421}">
      <dgm:prSet phldrT="[Texto]" custT="1"/>
      <dgm:spPr/>
      <dgm:t>
        <a:bodyPr/>
        <a:lstStyle/>
        <a:p>
          <a:pPr>
            <a:buFont typeface="Symbol" panose="05050102010706020507" pitchFamily="18" charset="2"/>
            <a:buChar char=""/>
          </a:pPr>
          <a:r>
            <a:rPr lang="es-ES" sz="1000" b="1" dirty="0"/>
            <a:t>Objetivos</a:t>
          </a:r>
          <a:endParaRPr lang="es-ES" sz="1000" dirty="0"/>
        </a:p>
      </dgm:t>
    </dgm:pt>
    <dgm:pt modelId="{061360C8-8A99-4904-9524-31BC5CB0A021}" type="parTrans" cxnId="{A35B3A82-F992-4656-AE16-FC3972FAFFA2}">
      <dgm:prSet/>
      <dgm:spPr/>
      <dgm:t>
        <a:bodyPr/>
        <a:lstStyle/>
        <a:p>
          <a:endParaRPr lang="es-ES" sz="1000"/>
        </a:p>
      </dgm:t>
    </dgm:pt>
    <dgm:pt modelId="{926B0D4F-16F5-432C-89AB-3DA79236BFFF}" type="sibTrans" cxnId="{A35B3A82-F992-4656-AE16-FC3972FAFFA2}">
      <dgm:prSet custT="1"/>
      <dgm:spPr/>
      <dgm:t>
        <a:bodyPr/>
        <a:lstStyle/>
        <a:p>
          <a:endParaRPr lang="es-ES" sz="1000"/>
        </a:p>
      </dgm:t>
    </dgm:pt>
    <dgm:pt modelId="{491BFB34-4BCE-41F8-B46D-D201FC33AD2D}" type="pres">
      <dgm:prSet presAssocID="{F7FEEC0C-653F-42A2-BDCA-41285E38CF2F}" presName="cycle" presStyleCnt="0">
        <dgm:presLayoutVars>
          <dgm:dir/>
          <dgm:resizeHandles val="exact"/>
        </dgm:presLayoutVars>
      </dgm:prSet>
      <dgm:spPr/>
    </dgm:pt>
    <dgm:pt modelId="{218A3569-4AB2-48E9-9C11-DCB2B8C5A8E2}" type="pres">
      <dgm:prSet presAssocID="{5CCDB8CD-59BF-4A12-AF6C-E335C6899E7D}" presName="node" presStyleLbl="node1" presStyleIdx="0" presStyleCnt="8">
        <dgm:presLayoutVars>
          <dgm:bulletEnabled val="1"/>
        </dgm:presLayoutVars>
      </dgm:prSet>
      <dgm:spPr/>
    </dgm:pt>
    <dgm:pt modelId="{ECB3BFD3-9308-4F44-9F38-9325E202CCF9}" type="pres">
      <dgm:prSet presAssocID="{64ADDE14-5A3F-4071-8ABC-7B420CB1025F}" presName="sibTrans" presStyleLbl="sibTrans2D1" presStyleIdx="0" presStyleCnt="8"/>
      <dgm:spPr/>
    </dgm:pt>
    <dgm:pt modelId="{A2840942-1B78-47FF-A781-0219C561E7A4}" type="pres">
      <dgm:prSet presAssocID="{64ADDE14-5A3F-4071-8ABC-7B420CB1025F}" presName="connectorText" presStyleLbl="sibTrans2D1" presStyleIdx="0" presStyleCnt="8"/>
      <dgm:spPr/>
    </dgm:pt>
    <dgm:pt modelId="{D27993C0-107A-487E-AE0A-93AF43C04857}" type="pres">
      <dgm:prSet presAssocID="{88E5E331-416A-40F5-9FD2-6BE9576D7421}" presName="node" presStyleLbl="node1" presStyleIdx="1" presStyleCnt="8">
        <dgm:presLayoutVars>
          <dgm:bulletEnabled val="1"/>
        </dgm:presLayoutVars>
      </dgm:prSet>
      <dgm:spPr/>
    </dgm:pt>
    <dgm:pt modelId="{CC2F6CCB-880A-4D34-8C6D-DEE9523EA0F8}" type="pres">
      <dgm:prSet presAssocID="{926B0D4F-16F5-432C-89AB-3DA79236BFFF}" presName="sibTrans" presStyleLbl="sibTrans2D1" presStyleIdx="1" presStyleCnt="8"/>
      <dgm:spPr/>
    </dgm:pt>
    <dgm:pt modelId="{2962DA7C-8EB1-4918-8BE8-E0E4178C662B}" type="pres">
      <dgm:prSet presAssocID="{926B0D4F-16F5-432C-89AB-3DA79236BFFF}" presName="connectorText" presStyleLbl="sibTrans2D1" presStyleIdx="1" presStyleCnt="8"/>
      <dgm:spPr/>
    </dgm:pt>
    <dgm:pt modelId="{50D4AD52-7C53-4634-8E25-40C67CCF1785}" type="pres">
      <dgm:prSet presAssocID="{A918F44B-6672-4062-8446-6D4ACA5460A0}" presName="node" presStyleLbl="node1" presStyleIdx="2" presStyleCnt="8">
        <dgm:presLayoutVars>
          <dgm:bulletEnabled val="1"/>
        </dgm:presLayoutVars>
      </dgm:prSet>
      <dgm:spPr/>
    </dgm:pt>
    <dgm:pt modelId="{7629210C-ECC9-406F-B4C8-5008DA806208}" type="pres">
      <dgm:prSet presAssocID="{B53326F2-D005-49F5-A403-29DFAE876D83}" presName="sibTrans" presStyleLbl="sibTrans2D1" presStyleIdx="2" presStyleCnt="8"/>
      <dgm:spPr/>
    </dgm:pt>
    <dgm:pt modelId="{75558BE8-3CB4-4718-8C1A-1753D499A657}" type="pres">
      <dgm:prSet presAssocID="{B53326F2-D005-49F5-A403-29DFAE876D83}" presName="connectorText" presStyleLbl="sibTrans2D1" presStyleIdx="2" presStyleCnt="8"/>
      <dgm:spPr/>
    </dgm:pt>
    <dgm:pt modelId="{796CEBB9-D610-4D87-B9BD-28CCCA11D9F0}" type="pres">
      <dgm:prSet presAssocID="{88E48E4C-BC8D-413E-A818-EE833A108E0D}" presName="node" presStyleLbl="node1" presStyleIdx="3" presStyleCnt="8">
        <dgm:presLayoutVars>
          <dgm:bulletEnabled val="1"/>
        </dgm:presLayoutVars>
      </dgm:prSet>
      <dgm:spPr/>
    </dgm:pt>
    <dgm:pt modelId="{8869EC4D-06A0-48BA-A966-8A00EAC2FCAE}" type="pres">
      <dgm:prSet presAssocID="{C0D41F74-0761-45AB-B97C-5845AD2392E4}" presName="sibTrans" presStyleLbl="sibTrans2D1" presStyleIdx="3" presStyleCnt="8"/>
      <dgm:spPr/>
    </dgm:pt>
    <dgm:pt modelId="{7FD7F1A3-709E-4D8B-ADDF-B2EDCB34213A}" type="pres">
      <dgm:prSet presAssocID="{C0D41F74-0761-45AB-B97C-5845AD2392E4}" presName="connectorText" presStyleLbl="sibTrans2D1" presStyleIdx="3" presStyleCnt="8"/>
      <dgm:spPr/>
    </dgm:pt>
    <dgm:pt modelId="{3FEC1A0F-C3FE-4349-818D-53523016EFBE}" type="pres">
      <dgm:prSet presAssocID="{251D6111-E236-4464-B72D-6E65B15505AE}" presName="node" presStyleLbl="node1" presStyleIdx="4" presStyleCnt="8">
        <dgm:presLayoutVars>
          <dgm:bulletEnabled val="1"/>
        </dgm:presLayoutVars>
      </dgm:prSet>
      <dgm:spPr/>
    </dgm:pt>
    <dgm:pt modelId="{1CAEDC68-48DC-4A58-A339-239ED15455D0}" type="pres">
      <dgm:prSet presAssocID="{0295BEA4-9777-4050-919C-C114D1DEDACD}" presName="sibTrans" presStyleLbl="sibTrans2D1" presStyleIdx="4" presStyleCnt="8"/>
      <dgm:spPr/>
    </dgm:pt>
    <dgm:pt modelId="{B1C4CC67-5453-4E8A-9A08-8DB21D6ECE2D}" type="pres">
      <dgm:prSet presAssocID="{0295BEA4-9777-4050-919C-C114D1DEDACD}" presName="connectorText" presStyleLbl="sibTrans2D1" presStyleIdx="4" presStyleCnt="8"/>
      <dgm:spPr/>
    </dgm:pt>
    <dgm:pt modelId="{FC7248DC-FD33-4B7A-AE27-5DFA55E9A548}" type="pres">
      <dgm:prSet presAssocID="{98D61582-33CF-43FF-8CCB-35F82D600F73}" presName="node" presStyleLbl="node1" presStyleIdx="5" presStyleCnt="8">
        <dgm:presLayoutVars>
          <dgm:bulletEnabled val="1"/>
        </dgm:presLayoutVars>
      </dgm:prSet>
      <dgm:spPr/>
    </dgm:pt>
    <dgm:pt modelId="{018900FE-BC55-4FE2-9860-657F7CFE3525}" type="pres">
      <dgm:prSet presAssocID="{0C7A7FA3-4A59-40F7-9E00-2F7A0FB42D09}" presName="sibTrans" presStyleLbl="sibTrans2D1" presStyleIdx="5" presStyleCnt="8"/>
      <dgm:spPr/>
    </dgm:pt>
    <dgm:pt modelId="{31D2EF6B-ABF5-4996-B46A-4B5DD7C04C39}" type="pres">
      <dgm:prSet presAssocID="{0C7A7FA3-4A59-40F7-9E00-2F7A0FB42D09}" presName="connectorText" presStyleLbl="sibTrans2D1" presStyleIdx="5" presStyleCnt="8"/>
      <dgm:spPr/>
    </dgm:pt>
    <dgm:pt modelId="{86BCF7E8-E55E-467B-ADF7-29E9BEE941AE}" type="pres">
      <dgm:prSet presAssocID="{97BFC2C2-9269-4FC5-A8D3-090B5F0FDB42}" presName="node" presStyleLbl="node1" presStyleIdx="6" presStyleCnt="8">
        <dgm:presLayoutVars>
          <dgm:bulletEnabled val="1"/>
        </dgm:presLayoutVars>
      </dgm:prSet>
      <dgm:spPr/>
    </dgm:pt>
    <dgm:pt modelId="{76670AC5-E9D5-45CC-8B7F-5D344901E603}" type="pres">
      <dgm:prSet presAssocID="{A3AFC7FB-7F1E-4EC8-BC70-932EA42FEED3}" presName="sibTrans" presStyleLbl="sibTrans2D1" presStyleIdx="6" presStyleCnt="8"/>
      <dgm:spPr/>
    </dgm:pt>
    <dgm:pt modelId="{9910BD9F-B158-4CA5-B4ED-F00E4F1BD686}" type="pres">
      <dgm:prSet presAssocID="{A3AFC7FB-7F1E-4EC8-BC70-932EA42FEED3}" presName="connectorText" presStyleLbl="sibTrans2D1" presStyleIdx="6" presStyleCnt="8"/>
      <dgm:spPr/>
    </dgm:pt>
    <dgm:pt modelId="{6C0F6CBE-990A-4657-8111-A7BAD0D36C90}" type="pres">
      <dgm:prSet presAssocID="{3CB5F72E-9A75-4DEF-B4C7-8ADA3C537D70}" presName="node" presStyleLbl="node1" presStyleIdx="7" presStyleCnt="8">
        <dgm:presLayoutVars>
          <dgm:bulletEnabled val="1"/>
        </dgm:presLayoutVars>
      </dgm:prSet>
      <dgm:spPr/>
    </dgm:pt>
    <dgm:pt modelId="{2DA478CA-D312-4975-B3F4-052725DCA8C8}" type="pres">
      <dgm:prSet presAssocID="{0C5A7005-B8EC-4078-A84F-69391D3DF14E}" presName="sibTrans" presStyleLbl="sibTrans2D1" presStyleIdx="7" presStyleCnt="8"/>
      <dgm:spPr/>
    </dgm:pt>
    <dgm:pt modelId="{A86E5CF9-FF24-4380-AD51-5865973EF1A3}" type="pres">
      <dgm:prSet presAssocID="{0C5A7005-B8EC-4078-A84F-69391D3DF14E}" presName="connectorText" presStyleLbl="sibTrans2D1" presStyleIdx="7" presStyleCnt="8"/>
      <dgm:spPr/>
    </dgm:pt>
  </dgm:ptLst>
  <dgm:cxnLst>
    <dgm:cxn modelId="{C9E95F02-EA5C-4055-9746-BFBAC97E82F1}" srcId="{F7FEEC0C-653F-42A2-BDCA-41285E38CF2F}" destId="{251D6111-E236-4464-B72D-6E65B15505AE}" srcOrd="4" destOrd="0" parTransId="{6FB7813F-21F0-485D-96A1-292FA6A3BD52}" sibTransId="{0295BEA4-9777-4050-919C-C114D1DEDACD}"/>
    <dgm:cxn modelId="{E2E3C602-78BD-45A0-8808-37971205C8F4}" type="presOf" srcId="{97BFC2C2-9269-4FC5-A8D3-090B5F0FDB42}" destId="{86BCF7E8-E55E-467B-ADF7-29E9BEE941AE}" srcOrd="0" destOrd="0" presId="urn:microsoft.com/office/officeart/2005/8/layout/cycle2"/>
    <dgm:cxn modelId="{D32F2707-51A3-451C-9701-F4840C7EDEB1}" srcId="{F7FEEC0C-653F-42A2-BDCA-41285E38CF2F}" destId="{98D61582-33CF-43FF-8CCB-35F82D600F73}" srcOrd="5" destOrd="0" parTransId="{B02FBEF5-E8A9-4E24-A811-8618FBE43F2A}" sibTransId="{0C7A7FA3-4A59-40F7-9E00-2F7A0FB42D09}"/>
    <dgm:cxn modelId="{58021908-49C2-4FEE-A3D3-CB8C1077F992}" type="presOf" srcId="{64ADDE14-5A3F-4071-8ABC-7B420CB1025F}" destId="{ECB3BFD3-9308-4F44-9F38-9325E202CCF9}" srcOrd="0" destOrd="0" presId="urn:microsoft.com/office/officeart/2005/8/layout/cycle2"/>
    <dgm:cxn modelId="{91E0E60C-10B6-43D8-B013-D5F22F5EB30E}" type="presOf" srcId="{0C5A7005-B8EC-4078-A84F-69391D3DF14E}" destId="{2DA478CA-D312-4975-B3F4-052725DCA8C8}" srcOrd="0" destOrd="0" presId="urn:microsoft.com/office/officeart/2005/8/layout/cycle2"/>
    <dgm:cxn modelId="{0B5DF415-223F-4B1F-84F3-289B2EB0A3E3}" srcId="{F7FEEC0C-653F-42A2-BDCA-41285E38CF2F}" destId="{5CCDB8CD-59BF-4A12-AF6C-E335C6899E7D}" srcOrd="0" destOrd="0" parTransId="{71826CEC-360B-49DF-ABD0-FFE2989D24B5}" sibTransId="{64ADDE14-5A3F-4071-8ABC-7B420CB1025F}"/>
    <dgm:cxn modelId="{DE4AF225-FD67-4A8E-B26B-F921ADAB7093}" srcId="{F7FEEC0C-653F-42A2-BDCA-41285E38CF2F}" destId="{3CB5F72E-9A75-4DEF-B4C7-8ADA3C537D70}" srcOrd="7" destOrd="0" parTransId="{DA8889B2-DCFC-4EDC-B553-6AB1B91EE0F3}" sibTransId="{0C5A7005-B8EC-4078-A84F-69391D3DF14E}"/>
    <dgm:cxn modelId="{0169342B-D5FE-4271-9E04-8B4F99BFA3AF}" srcId="{F7FEEC0C-653F-42A2-BDCA-41285E38CF2F}" destId="{88E48E4C-BC8D-413E-A818-EE833A108E0D}" srcOrd="3" destOrd="0" parTransId="{C0CBD065-37F1-4A46-928A-7EDA61B461AD}" sibTransId="{C0D41F74-0761-45AB-B97C-5845AD2392E4}"/>
    <dgm:cxn modelId="{FA55533A-8606-4645-9E4A-89560E65091E}" type="presOf" srcId="{C0D41F74-0761-45AB-B97C-5845AD2392E4}" destId="{8869EC4D-06A0-48BA-A966-8A00EAC2FCAE}" srcOrd="0" destOrd="0" presId="urn:microsoft.com/office/officeart/2005/8/layout/cycle2"/>
    <dgm:cxn modelId="{66275E3F-EBB2-4B47-BCA8-061B0AB9848A}" type="presOf" srcId="{C0D41F74-0761-45AB-B97C-5845AD2392E4}" destId="{7FD7F1A3-709E-4D8B-ADDF-B2EDCB34213A}" srcOrd="1" destOrd="0" presId="urn:microsoft.com/office/officeart/2005/8/layout/cycle2"/>
    <dgm:cxn modelId="{1F413B65-A658-4F0B-9888-DE7683DD7D74}" type="presOf" srcId="{251D6111-E236-4464-B72D-6E65B15505AE}" destId="{3FEC1A0F-C3FE-4349-818D-53523016EFBE}" srcOrd="0" destOrd="0" presId="urn:microsoft.com/office/officeart/2005/8/layout/cycle2"/>
    <dgm:cxn modelId="{07F72C6E-223D-41AB-8990-17A217441223}" srcId="{F7FEEC0C-653F-42A2-BDCA-41285E38CF2F}" destId="{A918F44B-6672-4062-8446-6D4ACA5460A0}" srcOrd="2" destOrd="0" parTransId="{C42D2F51-98FF-45B3-9817-100491E8FBE5}" sibTransId="{B53326F2-D005-49F5-A403-29DFAE876D83}"/>
    <dgm:cxn modelId="{D91F4F71-D289-4612-8D65-6945D0D37CD6}" type="presOf" srcId="{B53326F2-D005-49F5-A403-29DFAE876D83}" destId="{7629210C-ECC9-406F-B4C8-5008DA806208}" srcOrd="0" destOrd="0" presId="urn:microsoft.com/office/officeart/2005/8/layout/cycle2"/>
    <dgm:cxn modelId="{47AEF474-DDA7-4B0E-9168-AA533429DDD6}" type="presOf" srcId="{A3AFC7FB-7F1E-4EC8-BC70-932EA42FEED3}" destId="{9910BD9F-B158-4CA5-B4ED-F00E4F1BD686}" srcOrd="1" destOrd="0" presId="urn:microsoft.com/office/officeart/2005/8/layout/cycle2"/>
    <dgm:cxn modelId="{6AFCF355-68AB-4FFF-901F-89676B7E8ECE}" type="presOf" srcId="{A3AFC7FB-7F1E-4EC8-BC70-932EA42FEED3}" destId="{76670AC5-E9D5-45CC-8B7F-5D344901E603}" srcOrd="0" destOrd="0" presId="urn:microsoft.com/office/officeart/2005/8/layout/cycle2"/>
    <dgm:cxn modelId="{0CB6567E-FF68-47FA-9A71-F894264EE71C}" type="presOf" srcId="{0295BEA4-9777-4050-919C-C114D1DEDACD}" destId="{B1C4CC67-5453-4E8A-9A08-8DB21D6ECE2D}" srcOrd="1" destOrd="0" presId="urn:microsoft.com/office/officeart/2005/8/layout/cycle2"/>
    <dgm:cxn modelId="{A35B3A82-F992-4656-AE16-FC3972FAFFA2}" srcId="{F7FEEC0C-653F-42A2-BDCA-41285E38CF2F}" destId="{88E5E331-416A-40F5-9FD2-6BE9576D7421}" srcOrd="1" destOrd="0" parTransId="{061360C8-8A99-4904-9524-31BC5CB0A021}" sibTransId="{926B0D4F-16F5-432C-89AB-3DA79236BFFF}"/>
    <dgm:cxn modelId="{DEE64A86-E4F8-4527-9A68-38E07C3BF437}" type="presOf" srcId="{0C7A7FA3-4A59-40F7-9E00-2F7A0FB42D09}" destId="{31D2EF6B-ABF5-4996-B46A-4B5DD7C04C39}" srcOrd="1" destOrd="0" presId="urn:microsoft.com/office/officeart/2005/8/layout/cycle2"/>
    <dgm:cxn modelId="{95DF9AAD-74B4-4EBB-92E1-52467A6340CF}" type="presOf" srcId="{B53326F2-D005-49F5-A403-29DFAE876D83}" destId="{75558BE8-3CB4-4718-8C1A-1753D499A657}" srcOrd="1" destOrd="0" presId="urn:microsoft.com/office/officeart/2005/8/layout/cycle2"/>
    <dgm:cxn modelId="{E27F23BC-BD47-40CF-AD67-A3575B2D72D9}" type="presOf" srcId="{926B0D4F-16F5-432C-89AB-3DA79236BFFF}" destId="{2962DA7C-8EB1-4918-8BE8-E0E4178C662B}" srcOrd="1" destOrd="0" presId="urn:microsoft.com/office/officeart/2005/8/layout/cycle2"/>
    <dgm:cxn modelId="{B9E6D9C0-A9AD-4A60-9BC0-6AC49739EF16}" type="presOf" srcId="{5CCDB8CD-59BF-4A12-AF6C-E335C6899E7D}" destId="{218A3569-4AB2-48E9-9C11-DCB2B8C5A8E2}" srcOrd="0" destOrd="0" presId="urn:microsoft.com/office/officeart/2005/8/layout/cycle2"/>
    <dgm:cxn modelId="{EE408AC1-B870-498B-9B79-F1B195E2EAF4}" type="presOf" srcId="{F7FEEC0C-653F-42A2-BDCA-41285E38CF2F}" destId="{491BFB34-4BCE-41F8-B46D-D201FC33AD2D}" srcOrd="0" destOrd="0" presId="urn:microsoft.com/office/officeart/2005/8/layout/cycle2"/>
    <dgm:cxn modelId="{EE08F0D0-FE55-4D92-B66C-29FCA0343615}" srcId="{F7FEEC0C-653F-42A2-BDCA-41285E38CF2F}" destId="{97BFC2C2-9269-4FC5-A8D3-090B5F0FDB42}" srcOrd="6" destOrd="0" parTransId="{10E68820-7A3B-4FA9-89E3-7DF969DDEAEF}" sibTransId="{A3AFC7FB-7F1E-4EC8-BC70-932EA42FEED3}"/>
    <dgm:cxn modelId="{FC4E0FD6-E210-45D0-B9EB-41879C569401}" type="presOf" srcId="{3CB5F72E-9A75-4DEF-B4C7-8ADA3C537D70}" destId="{6C0F6CBE-990A-4657-8111-A7BAD0D36C90}" srcOrd="0" destOrd="0" presId="urn:microsoft.com/office/officeart/2005/8/layout/cycle2"/>
    <dgm:cxn modelId="{25F411D8-BC06-4008-B502-EE498B2A6E23}" type="presOf" srcId="{64ADDE14-5A3F-4071-8ABC-7B420CB1025F}" destId="{A2840942-1B78-47FF-A781-0219C561E7A4}" srcOrd="1" destOrd="0" presId="urn:microsoft.com/office/officeart/2005/8/layout/cycle2"/>
    <dgm:cxn modelId="{95EB07DC-25C5-4CCB-974B-B5EC9B1F149D}" type="presOf" srcId="{0295BEA4-9777-4050-919C-C114D1DEDACD}" destId="{1CAEDC68-48DC-4A58-A339-239ED15455D0}" srcOrd="0" destOrd="0" presId="urn:microsoft.com/office/officeart/2005/8/layout/cycle2"/>
    <dgm:cxn modelId="{6B91A2DE-D43B-4E77-8AE0-70B5178DF896}" type="presOf" srcId="{98D61582-33CF-43FF-8CCB-35F82D600F73}" destId="{FC7248DC-FD33-4B7A-AE27-5DFA55E9A548}" srcOrd="0" destOrd="0" presId="urn:microsoft.com/office/officeart/2005/8/layout/cycle2"/>
    <dgm:cxn modelId="{32431AE1-3FA7-4944-BB88-E7789CA17271}" type="presOf" srcId="{88E48E4C-BC8D-413E-A818-EE833A108E0D}" destId="{796CEBB9-D610-4D87-B9BD-28CCCA11D9F0}" srcOrd="0" destOrd="0" presId="urn:microsoft.com/office/officeart/2005/8/layout/cycle2"/>
    <dgm:cxn modelId="{160139E2-CE61-4C9D-8027-F6E6DAA48F46}" type="presOf" srcId="{A918F44B-6672-4062-8446-6D4ACA5460A0}" destId="{50D4AD52-7C53-4634-8E25-40C67CCF1785}" srcOrd="0" destOrd="0" presId="urn:microsoft.com/office/officeart/2005/8/layout/cycle2"/>
    <dgm:cxn modelId="{A677A7EF-92D8-458C-BB28-4D604839652F}" type="presOf" srcId="{88E5E331-416A-40F5-9FD2-6BE9576D7421}" destId="{D27993C0-107A-487E-AE0A-93AF43C04857}" srcOrd="0" destOrd="0" presId="urn:microsoft.com/office/officeart/2005/8/layout/cycle2"/>
    <dgm:cxn modelId="{CA853CF3-AE37-4112-8151-3EA0D902EE00}" type="presOf" srcId="{926B0D4F-16F5-432C-89AB-3DA79236BFFF}" destId="{CC2F6CCB-880A-4D34-8C6D-DEE9523EA0F8}" srcOrd="0" destOrd="0" presId="urn:microsoft.com/office/officeart/2005/8/layout/cycle2"/>
    <dgm:cxn modelId="{15AB51F7-5B74-4FBE-9C0F-CA9278102B0C}" type="presOf" srcId="{0C5A7005-B8EC-4078-A84F-69391D3DF14E}" destId="{A86E5CF9-FF24-4380-AD51-5865973EF1A3}" srcOrd="1" destOrd="0" presId="urn:microsoft.com/office/officeart/2005/8/layout/cycle2"/>
    <dgm:cxn modelId="{2BF785FE-D864-4BBF-AF89-07815424DA85}" type="presOf" srcId="{0C7A7FA3-4A59-40F7-9E00-2F7A0FB42D09}" destId="{018900FE-BC55-4FE2-9860-657F7CFE3525}" srcOrd="0" destOrd="0" presId="urn:microsoft.com/office/officeart/2005/8/layout/cycle2"/>
    <dgm:cxn modelId="{CB6F7281-EA08-4A13-8D9C-0D7F724D07B5}" type="presParOf" srcId="{491BFB34-4BCE-41F8-B46D-D201FC33AD2D}" destId="{218A3569-4AB2-48E9-9C11-DCB2B8C5A8E2}" srcOrd="0" destOrd="0" presId="urn:microsoft.com/office/officeart/2005/8/layout/cycle2"/>
    <dgm:cxn modelId="{70708B66-CDE8-454B-A732-E3008E2ACA65}" type="presParOf" srcId="{491BFB34-4BCE-41F8-B46D-D201FC33AD2D}" destId="{ECB3BFD3-9308-4F44-9F38-9325E202CCF9}" srcOrd="1" destOrd="0" presId="urn:microsoft.com/office/officeart/2005/8/layout/cycle2"/>
    <dgm:cxn modelId="{3F58CA50-76C5-4E17-9EDE-A969DE8AC5C2}" type="presParOf" srcId="{ECB3BFD3-9308-4F44-9F38-9325E202CCF9}" destId="{A2840942-1B78-47FF-A781-0219C561E7A4}" srcOrd="0" destOrd="0" presId="urn:microsoft.com/office/officeart/2005/8/layout/cycle2"/>
    <dgm:cxn modelId="{57856D32-DB6B-4F78-92F7-DFF33C2077CC}" type="presParOf" srcId="{491BFB34-4BCE-41F8-B46D-D201FC33AD2D}" destId="{D27993C0-107A-487E-AE0A-93AF43C04857}" srcOrd="2" destOrd="0" presId="urn:microsoft.com/office/officeart/2005/8/layout/cycle2"/>
    <dgm:cxn modelId="{C23F409E-54B0-4620-BFAA-90FAAFC6E83E}" type="presParOf" srcId="{491BFB34-4BCE-41F8-B46D-D201FC33AD2D}" destId="{CC2F6CCB-880A-4D34-8C6D-DEE9523EA0F8}" srcOrd="3" destOrd="0" presId="urn:microsoft.com/office/officeart/2005/8/layout/cycle2"/>
    <dgm:cxn modelId="{4350267B-0A4B-40DC-B340-4BBA19F0906D}" type="presParOf" srcId="{CC2F6CCB-880A-4D34-8C6D-DEE9523EA0F8}" destId="{2962DA7C-8EB1-4918-8BE8-E0E4178C662B}" srcOrd="0" destOrd="0" presId="urn:microsoft.com/office/officeart/2005/8/layout/cycle2"/>
    <dgm:cxn modelId="{CAEA4EC1-E6EF-4BAA-928F-C4BA00AE9063}" type="presParOf" srcId="{491BFB34-4BCE-41F8-B46D-D201FC33AD2D}" destId="{50D4AD52-7C53-4634-8E25-40C67CCF1785}" srcOrd="4" destOrd="0" presId="urn:microsoft.com/office/officeart/2005/8/layout/cycle2"/>
    <dgm:cxn modelId="{F662A23D-09E6-45EE-B3CF-9B1905486C2A}" type="presParOf" srcId="{491BFB34-4BCE-41F8-B46D-D201FC33AD2D}" destId="{7629210C-ECC9-406F-B4C8-5008DA806208}" srcOrd="5" destOrd="0" presId="urn:microsoft.com/office/officeart/2005/8/layout/cycle2"/>
    <dgm:cxn modelId="{58FFFB54-A933-4984-B690-CFBD6DD764B6}" type="presParOf" srcId="{7629210C-ECC9-406F-B4C8-5008DA806208}" destId="{75558BE8-3CB4-4718-8C1A-1753D499A657}" srcOrd="0" destOrd="0" presId="urn:microsoft.com/office/officeart/2005/8/layout/cycle2"/>
    <dgm:cxn modelId="{FCACE639-9E0F-45B6-8087-8F15FCB6F8DB}" type="presParOf" srcId="{491BFB34-4BCE-41F8-B46D-D201FC33AD2D}" destId="{796CEBB9-D610-4D87-B9BD-28CCCA11D9F0}" srcOrd="6" destOrd="0" presId="urn:microsoft.com/office/officeart/2005/8/layout/cycle2"/>
    <dgm:cxn modelId="{6829C06E-9DA8-4620-890D-405F63A28007}" type="presParOf" srcId="{491BFB34-4BCE-41F8-B46D-D201FC33AD2D}" destId="{8869EC4D-06A0-48BA-A966-8A00EAC2FCAE}" srcOrd="7" destOrd="0" presId="urn:microsoft.com/office/officeart/2005/8/layout/cycle2"/>
    <dgm:cxn modelId="{84399DEC-8E27-486A-9BC7-334E1A3361A1}" type="presParOf" srcId="{8869EC4D-06A0-48BA-A966-8A00EAC2FCAE}" destId="{7FD7F1A3-709E-4D8B-ADDF-B2EDCB34213A}" srcOrd="0" destOrd="0" presId="urn:microsoft.com/office/officeart/2005/8/layout/cycle2"/>
    <dgm:cxn modelId="{D9979C96-24CF-4616-A824-7A5F6C621DE1}" type="presParOf" srcId="{491BFB34-4BCE-41F8-B46D-D201FC33AD2D}" destId="{3FEC1A0F-C3FE-4349-818D-53523016EFBE}" srcOrd="8" destOrd="0" presId="urn:microsoft.com/office/officeart/2005/8/layout/cycle2"/>
    <dgm:cxn modelId="{236FA436-163E-47A9-8D3F-9A61C5D976C0}" type="presParOf" srcId="{491BFB34-4BCE-41F8-B46D-D201FC33AD2D}" destId="{1CAEDC68-48DC-4A58-A339-239ED15455D0}" srcOrd="9" destOrd="0" presId="urn:microsoft.com/office/officeart/2005/8/layout/cycle2"/>
    <dgm:cxn modelId="{E89AB905-9DC3-44B5-B5F2-9AA356D3A887}" type="presParOf" srcId="{1CAEDC68-48DC-4A58-A339-239ED15455D0}" destId="{B1C4CC67-5453-4E8A-9A08-8DB21D6ECE2D}" srcOrd="0" destOrd="0" presId="urn:microsoft.com/office/officeart/2005/8/layout/cycle2"/>
    <dgm:cxn modelId="{2B1B69F1-0E9F-48B0-A375-2CBCDA679B8F}" type="presParOf" srcId="{491BFB34-4BCE-41F8-B46D-D201FC33AD2D}" destId="{FC7248DC-FD33-4B7A-AE27-5DFA55E9A548}" srcOrd="10" destOrd="0" presId="urn:microsoft.com/office/officeart/2005/8/layout/cycle2"/>
    <dgm:cxn modelId="{84A54795-04A1-4543-9050-0161147CC493}" type="presParOf" srcId="{491BFB34-4BCE-41F8-B46D-D201FC33AD2D}" destId="{018900FE-BC55-4FE2-9860-657F7CFE3525}" srcOrd="11" destOrd="0" presId="urn:microsoft.com/office/officeart/2005/8/layout/cycle2"/>
    <dgm:cxn modelId="{772BA974-B207-4FBB-BF1D-E23318407106}" type="presParOf" srcId="{018900FE-BC55-4FE2-9860-657F7CFE3525}" destId="{31D2EF6B-ABF5-4996-B46A-4B5DD7C04C39}" srcOrd="0" destOrd="0" presId="urn:microsoft.com/office/officeart/2005/8/layout/cycle2"/>
    <dgm:cxn modelId="{0AEDD112-3CF2-42F9-80E5-00E709E724A9}" type="presParOf" srcId="{491BFB34-4BCE-41F8-B46D-D201FC33AD2D}" destId="{86BCF7E8-E55E-467B-ADF7-29E9BEE941AE}" srcOrd="12" destOrd="0" presId="urn:microsoft.com/office/officeart/2005/8/layout/cycle2"/>
    <dgm:cxn modelId="{33A1907D-0462-4B0E-856A-19D7AC34F831}" type="presParOf" srcId="{491BFB34-4BCE-41F8-B46D-D201FC33AD2D}" destId="{76670AC5-E9D5-45CC-8B7F-5D344901E603}" srcOrd="13" destOrd="0" presId="urn:microsoft.com/office/officeart/2005/8/layout/cycle2"/>
    <dgm:cxn modelId="{03EC1E96-D893-44DE-93AF-4E24D5511B68}" type="presParOf" srcId="{76670AC5-E9D5-45CC-8B7F-5D344901E603}" destId="{9910BD9F-B158-4CA5-B4ED-F00E4F1BD686}" srcOrd="0" destOrd="0" presId="urn:microsoft.com/office/officeart/2005/8/layout/cycle2"/>
    <dgm:cxn modelId="{1354FA61-D849-4911-8EA5-F263E17E1ABB}" type="presParOf" srcId="{491BFB34-4BCE-41F8-B46D-D201FC33AD2D}" destId="{6C0F6CBE-990A-4657-8111-A7BAD0D36C90}" srcOrd="14" destOrd="0" presId="urn:microsoft.com/office/officeart/2005/8/layout/cycle2"/>
    <dgm:cxn modelId="{5A315757-F298-45DE-8514-FB3FA83B8CC3}" type="presParOf" srcId="{491BFB34-4BCE-41F8-B46D-D201FC33AD2D}" destId="{2DA478CA-D312-4975-B3F4-052725DCA8C8}" srcOrd="15" destOrd="0" presId="urn:microsoft.com/office/officeart/2005/8/layout/cycle2"/>
    <dgm:cxn modelId="{C489C361-4CA6-4753-83C9-78AE96FACA5E}" type="presParOf" srcId="{2DA478CA-D312-4975-B3F4-052725DCA8C8}" destId="{A86E5CF9-FF24-4380-AD51-5865973EF1A3}" srcOrd="0" destOrd="0" presId="urn:microsoft.com/office/officeart/2005/8/layout/cycle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9EBABE7-4C56-4AA2-898E-CF2A47950598}"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es-ES"/>
        </a:p>
      </dgm:t>
    </dgm:pt>
    <dgm:pt modelId="{CC444BE4-88E8-47E5-B440-EA19CCC11C76}">
      <dgm:prSet phldrT="[Texto]" custT="1"/>
      <dgm:spPr>
        <a:xfrm>
          <a:off x="2882962" y="2100113"/>
          <a:ext cx="1222164" cy="1222164"/>
        </a:xfrm>
        <a:solidFill>
          <a:srgbClr val="FF0000"/>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dirty="0">
              <a:solidFill>
                <a:sysClr val="window" lastClr="FFFFFF"/>
              </a:solidFill>
              <a:latin typeface="Calibri" panose="020F0502020204030204"/>
              <a:ea typeface="+mn-ea"/>
              <a:cs typeface="+mn-cs"/>
            </a:rPr>
            <a:t>… los 8</a:t>
          </a:r>
          <a:br>
            <a:rPr lang="es-ES" sz="1100" dirty="0">
              <a:solidFill>
                <a:sysClr val="window" lastClr="FFFFFF"/>
              </a:solidFill>
              <a:latin typeface="Calibri" panose="020F0502020204030204"/>
              <a:ea typeface="+mn-ea"/>
              <a:cs typeface="+mn-cs"/>
            </a:rPr>
          </a:br>
          <a:r>
            <a:rPr lang="es-ES" sz="1100" dirty="0">
              <a:solidFill>
                <a:sysClr val="window" lastClr="FFFFFF"/>
              </a:solidFill>
              <a:latin typeface="Calibri" panose="020F0502020204030204"/>
              <a:ea typeface="+mn-ea"/>
              <a:cs typeface="+mn-cs"/>
            </a:rPr>
            <a:t>dominios de rendimiento</a:t>
          </a:r>
        </a:p>
      </dgm:t>
    </dgm:pt>
    <dgm:pt modelId="{53FF6D6A-724C-4385-833D-45FA4F733E8F}" type="parTrans" cxnId="{0C41A5A6-E389-4D3A-8278-B0E2500A52E3}">
      <dgm:prSet/>
      <dgm:spPr/>
      <dgm:t>
        <a:bodyPr/>
        <a:lstStyle/>
        <a:p>
          <a:pPr algn="ctr"/>
          <a:endParaRPr lang="es-ES" sz="1100"/>
        </a:p>
      </dgm:t>
    </dgm:pt>
    <dgm:pt modelId="{18F688B8-9B81-4B9F-A3CE-1A880288BF3B}" type="sibTrans" cxnId="{0C41A5A6-E389-4D3A-8278-B0E2500A52E3}">
      <dgm:prSet/>
      <dgm:spPr/>
      <dgm:t>
        <a:bodyPr/>
        <a:lstStyle/>
        <a:p>
          <a:pPr algn="ctr"/>
          <a:endParaRPr lang="es-ES" sz="1100"/>
        </a:p>
      </dgm:t>
    </dgm:pt>
    <dgm:pt modelId="{C0F0A37A-574A-45C2-AE39-C38224816F4F}">
      <dgm:prSet phldrT="[Texto]" custT="1"/>
      <dgm:spPr>
        <a:xfrm>
          <a:off x="2864043" y="1473"/>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dirty="0">
              <a:solidFill>
                <a:sysClr val="window" lastClr="FFFFFF"/>
              </a:solidFill>
              <a:latin typeface="Calibri" panose="020F0502020204030204"/>
              <a:ea typeface="+mn-ea"/>
              <a:cs typeface="+mn-cs"/>
            </a:rPr>
            <a:t>Equipo</a:t>
          </a:r>
        </a:p>
      </dgm:t>
    </dgm:pt>
    <dgm:pt modelId="{0CEB0A4B-C3E3-4980-B0BC-BA528814FDC9}" type="parTrans" cxnId="{C0A8AC3E-8F7C-419C-92BF-42CB2B5F8E44}">
      <dgm:prSet custT="1"/>
      <dgm:spPr>
        <a:xfrm rot="16200000">
          <a:off x="3074726" y="1665054"/>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lgn="ct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5E0B089D-095A-4903-B4CF-CA60925E90E9}" type="sibTrans" cxnId="{C0A8AC3E-8F7C-419C-92BF-42CB2B5F8E44}">
      <dgm:prSet/>
      <dgm:spPr/>
      <dgm:t>
        <a:bodyPr/>
        <a:lstStyle/>
        <a:p>
          <a:pPr algn="ctr"/>
          <a:endParaRPr lang="es-ES" sz="1100"/>
        </a:p>
      </dgm:t>
    </dgm:pt>
    <dgm:pt modelId="{6BCD67D3-F9E8-4912-995C-0E6FB93F7B9B}">
      <dgm:prSet custT="1"/>
      <dgm:spPr>
        <a:xfrm>
          <a:off x="1393459" y="3551779"/>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dirty="0">
              <a:solidFill>
                <a:sysClr val="window" lastClr="FFFFFF"/>
              </a:solidFill>
              <a:latin typeface="Calibri" panose="020F0502020204030204"/>
              <a:ea typeface="+mn-ea"/>
              <a:cs typeface="+mn-cs"/>
            </a:rPr>
            <a:t>Medición</a:t>
          </a:r>
        </a:p>
      </dgm:t>
    </dgm:pt>
    <dgm:pt modelId="{4E867CF9-D613-4122-A310-749AAE7A236B}" type="parTrans" cxnId="{E24B930D-CCC6-420C-9C83-C09B1CA1DA81}">
      <dgm:prSet custT="1"/>
      <dgm:spPr>
        <a:xfrm rot="8100000">
          <a:off x="2346122" y="3424059"/>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lgn="ct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5525B5E7-F522-4146-82BF-D870DFFB4F4C}" type="sibTrans" cxnId="{E24B930D-CCC6-420C-9C83-C09B1CA1DA81}">
      <dgm:prSet/>
      <dgm:spPr/>
      <dgm:t>
        <a:bodyPr/>
        <a:lstStyle/>
        <a:p>
          <a:pPr algn="ctr"/>
          <a:endParaRPr lang="es-ES" sz="1100"/>
        </a:p>
      </dgm:t>
    </dgm:pt>
    <dgm:pt modelId="{EE5860A4-EA07-40D6-802B-8B1C1D4B9D70}">
      <dgm:prSet custT="1"/>
      <dgm:spPr>
        <a:xfrm>
          <a:off x="784322" y="2081194"/>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dirty="0">
              <a:solidFill>
                <a:sysClr val="window" lastClr="FFFFFF"/>
              </a:solidFill>
              <a:latin typeface="Calibri" panose="020F0502020204030204"/>
              <a:ea typeface="+mn-ea"/>
              <a:cs typeface="+mn-cs"/>
            </a:rPr>
            <a:t>Entrega</a:t>
          </a:r>
        </a:p>
      </dgm:t>
    </dgm:pt>
    <dgm:pt modelId="{590E53C8-35FB-4468-9FAC-22E04ACC4322}" type="parTrans" cxnId="{B9C5337A-C540-423F-818D-E879944CEC32}">
      <dgm:prSet custT="1"/>
      <dgm:spPr>
        <a:xfrm rot="10800000">
          <a:off x="2044325" y="2695455"/>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lgn="ct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1C58DAE4-AC5B-4936-8D35-D43E4DE008E5}" type="sibTrans" cxnId="{B9C5337A-C540-423F-818D-E879944CEC32}">
      <dgm:prSet/>
      <dgm:spPr/>
      <dgm:t>
        <a:bodyPr/>
        <a:lstStyle/>
        <a:p>
          <a:pPr algn="ctr"/>
          <a:endParaRPr lang="es-ES" sz="1100"/>
        </a:p>
      </dgm:t>
    </dgm:pt>
    <dgm:pt modelId="{B6E1EA56-EDD6-4D87-8100-D3012044561D}">
      <dgm:prSet custT="1"/>
      <dgm:spPr>
        <a:xfrm>
          <a:off x="4943764" y="2081194"/>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dirty="0">
              <a:solidFill>
                <a:sysClr val="window" lastClr="FFFFFF"/>
              </a:solidFill>
              <a:latin typeface="Calibri" panose="020F0502020204030204"/>
              <a:ea typeface="+mn-ea"/>
              <a:cs typeface="+mn-cs"/>
            </a:rPr>
            <a:t>Enfoque y Ciclo</a:t>
          </a:r>
        </a:p>
      </dgm:t>
    </dgm:pt>
    <dgm:pt modelId="{A51F6B8E-8189-442F-82A9-79B60DBA1170}" type="parTrans" cxnId="{E254D12F-C193-4726-A720-C1EB889C1894}">
      <dgm:prSet custT="1"/>
      <dgm:spPr>
        <a:xfrm>
          <a:off x="4105127" y="2695455"/>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BDE066B0-4308-466F-8F15-2A179782C699}" type="sibTrans" cxnId="{E254D12F-C193-4726-A720-C1EB889C1894}">
      <dgm:prSet/>
      <dgm:spPr/>
      <dgm:t>
        <a:bodyPr/>
        <a:lstStyle/>
        <a:p>
          <a:endParaRPr lang="es-ES" sz="1100"/>
        </a:p>
      </dgm:t>
    </dgm:pt>
    <dgm:pt modelId="{879E08FE-F20C-4EC2-81A3-40BA91940A64}">
      <dgm:prSet custT="1"/>
      <dgm:spPr>
        <a:xfrm>
          <a:off x="2864043" y="4160915"/>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sz="1100" dirty="0">
              <a:solidFill>
                <a:sysClr val="window" lastClr="FFFFFF"/>
              </a:solidFill>
              <a:latin typeface="Calibri" panose="020F0502020204030204"/>
              <a:ea typeface="+mn-ea"/>
              <a:cs typeface="+mn-cs"/>
            </a:rPr>
            <a:t>Trabajos</a:t>
          </a:r>
        </a:p>
      </dgm:t>
    </dgm:pt>
    <dgm:pt modelId="{74A5CBFF-9869-45EF-A8D0-12379F6DF1A9}" type="parTrans" cxnId="{FCD30BC5-BC37-4C92-BEC5-7676B9582254}">
      <dgm:prSet custT="1"/>
      <dgm:spPr>
        <a:xfrm rot="5400000">
          <a:off x="3074726" y="3725856"/>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E9493678-449D-4F0B-8341-A85F06EEA92B}" type="sibTrans" cxnId="{FCD30BC5-BC37-4C92-BEC5-7676B9582254}">
      <dgm:prSet/>
      <dgm:spPr/>
      <dgm:t>
        <a:bodyPr/>
        <a:lstStyle/>
        <a:p>
          <a:endParaRPr lang="es-ES" sz="1100"/>
        </a:p>
      </dgm:t>
    </dgm:pt>
    <dgm:pt modelId="{74843AE1-45EB-411D-B5F8-F3ABE78664DD}">
      <dgm:prSet custT="1"/>
      <dgm:spPr>
        <a:xfrm>
          <a:off x="1375462" y="610610"/>
          <a:ext cx="1295994"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a:solidFill>
                <a:sysClr val="window" lastClr="FFFFFF"/>
              </a:solidFill>
              <a:latin typeface="Calibri" panose="020F0502020204030204"/>
              <a:ea typeface="+mn-ea"/>
              <a:cs typeface="+mn-cs"/>
            </a:rPr>
            <a:t>Incertidumbre</a:t>
          </a:r>
          <a:endParaRPr lang="es-ES" sz="1100" dirty="0">
            <a:solidFill>
              <a:sysClr val="window" lastClr="FFFFFF"/>
            </a:solidFill>
            <a:latin typeface="Calibri" panose="020F0502020204030204"/>
            <a:ea typeface="+mn-ea"/>
            <a:cs typeface="+mn-cs"/>
          </a:endParaRPr>
        </a:p>
      </dgm:t>
    </dgm:pt>
    <dgm:pt modelId="{4D2D6EE1-71F7-4A84-90CF-7EAEA8D6107A}" type="parTrans" cxnId="{9613A4C2-A616-448F-86E3-E850FD15BFB5}">
      <dgm:prSet custT="1"/>
      <dgm:spPr>
        <a:xfrm rot="13500000">
          <a:off x="2353640" y="1969966"/>
          <a:ext cx="829829" cy="31480"/>
        </a:xfrm>
        <a:custGeom>
          <a:avLst/>
          <a:gdLst/>
          <a:ahLst/>
          <a:cxnLst/>
          <a:rect l="0" t="0" r="0" b="0"/>
          <a:pathLst>
            <a:path>
              <a:moveTo>
                <a:pt x="0" y="15740"/>
              </a:moveTo>
              <a:lnTo>
                <a:pt x="829829"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D0090D0B-A6E5-4279-A4F2-EC97B7F5830A}" type="sibTrans" cxnId="{9613A4C2-A616-448F-86E3-E850FD15BFB5}">
      <dgm:prSet/>
      <dgm:spPr/>
      <dgm:t>
        <a:bodyPr/>
        <a:lstStyle/>
        <a:p>
          <a:endParaRPr lang="es-ES" sz="1100"/>
        </a:p>
      </dgm:t>
    </dgm:pt>
    <dgm:pt modelId="{60D71650-2ADF-401F-A7A6-7E037E5826D7}">
      <dgm:prSet custT="1"/>
      <dgm:spPr>
        <a:xfrm>
          <a:off x="4334628" y="3551779"/>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a:solidFill>
                <a:sysClr val="window" lastClr="FFFFFF"/>
              </a:solidFill>
              <a:latin typeface="Calibri" panose="020F0502020204030204"/>
              <a:ea typeface="+mn-ea"/>
              <a:cs typeface="+mn-cs"/>
            </a:rPr>
            <a:t>Planificación</a:t>
          </a:r>
          <a:endParaRPr lang="es-ES" sz="1100" dirty="0">
            <a:solidFill>
              <a:sysClr val="window" lastClr="FFFFFF"/>
            </a:solidFill>
            <a:latin typeface="Calibri" panose="020F0502020204030204"/>
            <a:ea typeface="+mn-ea"/>
            <a:cs typeface="+mn-cs"/>
          </a:endParaRPr>
        </a:p>
      </dgm:t>
    </dgm:pt>
    <dgm:pt modelId="{CCF081E0-3EAB-45D5-95CF-2F752704C429}" type="parTrans" cxnId="{807FCDF0-118F-4A9C-A440-ACE5F7CC9C21}">
      <dgm:prSet custT="1"/>
      <dgm:spPr>
        <a:xfrm rot="2700000">
          <a:off x="3803329" y="3424059"/>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B756DAB9-83F0-4286-AF18-D5124FBB43CB}" type="sibTrans" cxnId="{807FCDF0-118F-4A9C-A440-ACE5F7CC9C21}">
      <dgm:prSet/>
      <dgm:spPr/>
      <dgm:t>
        <a:bodyPr/>
        <a:lstStyle/>
        <a:p>
          <a:endParaRPr lang="es-ES" sz="1100"/>
        </a:p>
      </dgm:t>
    </dgm:pt>
    <dgm:pt modelId="{3703624A-FABD-4055-84C5-1FC67182CC73}">
      <dgm:prSet phldrT="[Texto]" custT="1"/>
      <dgm:spPr>
        <a:xfrm>
          <a:off x="4353547" y="629529"/>
          <a:ext cx="1222164" cy="1222164"/>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a:solidFill>
                <a:sysClr val="window" lastClr="FFFFFF"/>
              </a:solidFill>
              <a:latin typeface="Calibri" panose="020F0502020204030204"/>
              <a:ea typeface="+mn-ea"/>
              <a:cs typeface="+mn-cs"/>
            </a:rPr>
            <a:t>Interesados</a:t>
          </a:r>
          <a:endParaRPr lang="es-ES" sz="1100" dirty="0">
            <a:solidFill>
              <a:sysClr val="window" lastClr="FFFFFF"/>
            </a:solidFill>
            <a:latin typeface="Calibri" panose="020F0502020204030204"/>
            <a:ea typeface="+mn-ea"/>
            <a:cs typeface="+mn-cs"/>
          </a:endParaRPr>
        </a:p>
      </dgm:t>
    </dgm:pt>
    <dgm:pt modelId="{635169FF-B43D-4525-80A5-058AD458C14C}" type="parTrans" cxnId="{AF16A2F5-0206-46B4-A3CE-0D14DE6CB6DB}">
      <dgm:prSet custT="1"/>
      <dgm:spPr>
        <a:xfrm rot="18900000">
          <a:off x="3800558" y="1960163"/>
          <a:ext cx="857556" cy="31480"/>
        </a:xfrm>
        <a:custGeom>
          <a:avLst/>
          <a:gdLst/>
          <a:ahLst/>
          <a:cxnLst/>
          <a:rect l="0" t="0" r="0" b="0"/>
          <a:pathLst>
            <a:path>
              <a:moveTo>
                <a:pt x="0" y="15740"/>
              </a:moveTo>
              <a:lnTo>
                <a:pt x="857556"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B7FDF399-92D2-4C27-837C-EAA58079035A}" type="sibTrans" cxnId="{AF16A2F5-0206-46B4-A3CE-0D14DE6CB6DB}">
      <dgm:prSet/>
      <dgm:spPr/>
      <dgm:t>
        <a:bodyPr/>
        <a:lstStyle/>
        <a:p>
          <a:endParaRPr lang="es-ES" sz="1100"/>
        </a:p>
      </dgm:t>
    </dgm:pt>
    <dgm:pt modelId="{5B5C5504-FFF8-4133-8154-0BC707C6BB7F}" type="pres">
      <dgm:prSet presAssocID="{49EBABE7-4C56-4AA2-898E-CF2A47950598}" presName="composite" presStyleCnt="0">
        <dgm:presLayoutVars>
          <dgm:chMax val="1"/>
          <dgm:dir/>
          <dgm:resizeHandles val="exact"/>
        </dgm:presLayoutVars>
      </dgm:prSet>
      <dgm:spPr/>
    </dgm:pt>
    <dgm:pt modelId="{0EB21467-545E-4100-BCD7-FA052A853925}" type="pres">
      <dgm:prSet presAssocID="{49EBABE7-4C56-4AA2-898E-CF2A47950598}" presName="radial" presStyleCnt="0">
        <dgm:presLayoutVars>
          <dgm:animLvl val="ctr"/>
        </dgm:presLayoutVars>
      </dgm:prSet>
      <dgm:spPr/>
    </dgm:pt>
    <dgm:pt modelId="{8A5A1934-8658-4EAA-BC4E-17EA1AE43A76}" type="pres">
      <dgm:prSet presAssocID="{CC444BE4-88E8-47E5-B440-EA19CCC11C76}" presName="centerShape" presStyleLbl="vennNode1" presStyleIdx="0" presStyleCnt="9"/>
      <dgm:spPr>
        <a:prstGeom prst="ellipse">
          <a:avLst/>
        </a:prstGeom>
      </dgm:spPr>
    </dgm:pt>
    <dgm:pt modelId="{09E772D8-73B8-4676-A1AB-1FBDA4896805}" type="pres">
      <dgm:prSet presAssocID="{C0F0A37A-574A-45C2-AE39-C38224816F4F}" presName="node" presStyleLbl="vennNode1" presStyleIdx="1" presStyleCnt="9">
        <dgm:presLayoutVars>
          <dgm:bulletEnabled val="1"/>
        </dgm:presLayoutVars>
      </dgm:prSet>
      <dgm:spPr>
        <a:prstGeom prst="ellipse">
          <a:avLst/>
        </a:prstGeom>
      </dgm:spPr>
    </dgm:pt>
    <dgm:pt modelId="{0D888A1E-4B12-4DCD-A4E3-A78D41A5FC68}" type="pres">
      <dgm:prSet presAssocID="{3703624A-FABD-4055-84C5-1FC67182CC73}" presName="node" presStyleLbl="vennNode1" presStyleIdx="2" presStyleCnt="9">
        <dgm:presLayoutVars>
          <dgm:bulletEnabled val="1"/>
        </dgm:presLayoutVars>
      </dgm:prSet>
      <dgm:spPr>
        <a:prstGeom prst="ellipse">
          <a:avLst/>
        </a:prstGeom>
      </dgm:spPr>
    </dgm:pt>
    <dgm:pt modelId="{BF9F5BF1-01A5-4E71-8152-83645F652FCD}" type="pres">
      <dgm:prSet presAssocID="{B6E1EA56-EDD6-4D87-8100-D3012044561D}" presName="node" presStyleLbl="vennNode1" presStyleIdx="3" presStyleCnt="9">
        <dgm:presLayoutVars>
          <dgm:bulletEnabled val="1"/>
        </dgm:presLayoutVars>
      </dgm:prSet>
      <dgm:spPr>
        <a:prstGeom prst="ellipse">
          <a:avLst/>
        </a:prstGeom>
      </dgm:spPr>
    </dgm:pt>
    <dgm:pt modelId="{BAD0F579-5E9E-4CA3-A2BA-3CFA42A0B604}" type="pres">
      <dgm:prSet presAssocID="{60D71650-2ADF-401F-A7A6-7E037E5826D7}" presName="node" presStyleLbl="vennNode1" presStyleIdx="4" presStyleCnt="9">
        <dgm:presLayoutVars>
          <dgm:bulletEnabled val="1"/>
        </dgm:presLayoutVars>
      </dgm:prSet>
      <dgm:spPr>
        <a:prstGeom prst="ellipse">
          <a:avLst/>
        </a:prstGeom>
      </dgm:spPr>
    </dgm:pt>
    <dgm:pt modelId="{19BFCF64-8EE9-4B79-8190-D82817D87AFF}" type="pres">
      <dgm:prSet presAssocID="{879E08FE-F20C-4EC2-81A3-40BA91940A64}" presName="node" presStyleLbl="vennNode1" presStyleIdx="5" presStyleCnt="9">
        <dgm:presLayoutVars>
          <dgm:bulletEnabled val="1"/>
        </dgm:presLayoutVars>
      </dgm:prSet>
      <dgm:spPr>
        <a:prstGeom prst="ellipse">
          <a:avLst/>
        </a:prstGeom>
      </dgm:spPr>
    </dgm:pt>
    <dgm:pt modelId="{9B5F1B3A-0A2F-4986-BC50-35D975E4FC45}" type="pres">
      <dgm:prSet presAssocID="{6BCD67D3-F9E8-4912-995C-0E6FB93F7B9B}" presName="node" presStyleLbl="vennNode1" presStyleIdx="6" presStyleCnt="9">
        <dgm:presLayoutVars>
          <dgm:bulletEnabled val="1"/>
        </dgm:presLayoutVars>
      </dgm:prSet>
      <dgm:spPr>
        <a:prstGeom prst="ellipse">
          <a:avLst/>
        </a:prstGeom>
      </dgm:spPr>
    </dgm:pt>
    <dgm:pt modelId="{534A3D0E-AD69-4E9A-AC2E-3F0409006A4E}" type="pres">
      <dgm:prSet presAssocID="{EE5860A4-EA07-40D6-802B-8B1C1D4B9D70}" presName="node" presStyleLbl="vennNode1" presStyleIdx="7" presStyleCnt="9">
        <dgm:presLayoutVars>
          <dgm:bulletEnabled val="1"/>
        </dgm:presLayoutVars>
      </dgm:prSet>
      <dgm:spPr>
        <a:prstGeom prst="ellipse">
          <a:avLst/>
        </a:prstGeom>
      </dgm:spPr>
    </dgm:pt>
    <dgm:pt modelId="{A26C9A89-4211-4014-B308-81B3A11945D7}" type="pres">
      <dgm:prSet presAssocID="{74843AE1-45EB-411D-B5F8-F3ABE78664DD}" presName="node" presStyleLbl="vennNode1" presStyleIdx="8" presStyleCnt="9">
        <dgm:presLayoutVars>
          <dgm:bulletEnabled val="1"/>
        </dgm:presLayoutVars>
      </dgm:prSet>
      <dgm:spPr>
        <a:prstGeom prst="ellipse">
          <a:avLst/>
        </a:prstGeom>
      </dgm:spPr>
    </dgm:pt>
  </dgm:ptLst>
  <dgm:cxnLst>
    <dgm:cxn modelId="{E24B930D-CCC6-420C-9C83-C09B1CA1DA81}" srcId="{CC444BE4-88E8-47E5-B440-EA19CCC11C76}" destId="{6BCD67D3-F9E8-4912-995C-0E6FB93F7B9B}" srcOrd="5" destOrd="0" parTransId="{4E867CF9-D613-4122-A310-749AAE7A236B}" sibTransId="{5525B5E7-F522-4146-82BF-D870DFFB4F4C}"/>
    <dgm:cxn modelId="{9BA8A20F-EBF5-4BFC-87B3-8ED6E31C8705}" type="presOf" srcId="{3703624A-FABD-4055-84C5-1FC67182CC73}" destId="{0D888A1E-4B12-4DCD-A4E3-A78D41A5FC68}" srcOrd="0" destOrd="0" presId="urn:microsoft.com/office/officeart/2005/8/layout/radial3"/>
    <dgm:cxn modelId="{DF73241A-E51A-4296-ACB1-18DA04BDD0CE}" type="presOf" srcId="{879E08FE-F20C-4EC2-81A3-40BA91940A64}" destId="{19BFCF64-8EE9-4B79-8190-D82817D87AFF}" srcOrd="0" destOrd="0" presId="urn:microsoft.com/office/officeart/2005/8/layout/radial3"/>
    <dgm:cxn modelId="{D00B2C22-7007-4562-B94C-BED91B55A9B4}" type="presOf" srcId="{74843AE1-45EB-411D-B5F8-F3ABE78664DD}" destId="{A26C9A89-4211-4014-B308-81B3A11945D7}" srcOrd="0" destOrd="0" presId="urn:microsoft.com/office/officeart/2005/8/layout/radial3"/>
    <dgm:cxn modelId="{F2ED7622-CAC5-4D73-9CC4-17BA623838CF}" type="presOf" srcId="{49EBABE7-4C56-4AA2-898E-CF2A47950598}" destId="{5B5C5504-FFF8-4133-8154-0BC707C6BB7F}" srcOrd="0" destOrd="0" presId="urn:microsoft.com/office/officeart/2005/8/layout/radial3"/>
    <dgm:cxn modelId="{E254D12F-C193-4726-A720-C1EB889C1894}" srcId="{CC444BE4-88E8-47E5-B440-EA19CCC11C76}" destId="{B6E1EA56-EDD6-4D87-8100-D3012044561D}" srcOrd="2" destOrd="0" parTransId="{A51F6B8E-8189-442F-82A9-79B60DBA1170}" sibTransId="{BDE066B0-4308-466F-8F15-2A179782C699}"/>
    <dgm:cxn modelId="{C0A8AC3E-8F7C-419C-92BF-42CB2B5F8E44}" srcId="{CC444BE4-88E8-47E5-B440-EA19CCC11C76}" destId="{C0F0A37A-574A-45C2-AE39-C38224816F4F}" srcOrd="0" destOrd="0" parTransId="{0CEB0A4B-C3E3-4980-B0BC-BA528814FDC9}" sibTransId="{5E0B089D-095A-4903-B4CF-CA60925E90E9}"/>
    <dgm:cxn modelId="{18DD7344-2154-4093-B6D5-36C54169825F}" type="presOf" srcId="{C0F0A37A-574A-45C2-AE39-C38224816F4F}" destId="{09E772D8-73B8-4676-A1AB-1FBDA4896805}" srcOrd="0" destOrd="0" presId="urn:microsoft.com/office/officeart/2005/8/layout/radial3"/>
    <dgm:cxn modelId="{B9C5337A-C540-423F-818D-E879944CEC32}" srcId="{CC444BE4-88E8-47E5-B440-EA19CCC11C76}" destId="{EE5860A4-EA07-40D6-802B-8B1C1D4B9D70}" srcOrd="6" destOrd="0" parTransId="{590E53C8-35FB-4468-9FAC-22E04ACC4322}" sibTransId="{1C58DAE4-AC5B-4936-8D35-D43E4DE008E5}"/>
    <dgm:cxn modelId="{0C41A5A6-E389-4D3A-8278-B0E2500A52E3}" srcId="{49EBABE7-4C56-4AA2-898E-CF2A47950598}" destId="{CC444BE4-88E8-47E5-B440-EA19CCC11C76}" srcOrd="0" destOrd="0" parTransId="{53FF6D6A-724C-4385-833D-45FA4F733E8F}" sibTransId="{18F688B8-9B81-4B9F-A3CE-1A880288BF3B}"/>
    <dgm:cxn modelId="{913BF6AA-2E94-4A4C-B262-4C53269F3986}" type="presOf" srcId="{6BCD67D3-F9E8-4912-995C-0E6FB93F7B9B}" destId="{9B5F1B3A-0A2F-4986-BC50-35D975E4FC45}" srcOrd="0" destOrd="0" presId="urn:microsoft.com/office/officeart/2005/8/layout/radial3"/>
    <dgm:cxn modelId="{CA271CB3-7C56-4F50-94D7-B40F5B2095DC}" type="presOf" srcId="{60D71650-2ADF-401F-A7A6-7E037E5826D7}" destId="{BAD0F579-5E9E-4CA3-A2BA-3CFA42A0B604}" srcOrd="0" destOrd="0" presId="urn:microsoft.com/office/officeart/2005/8/layout/radial3"/>
    <dgm:cxn modelId="{8EFAF7B4-8057-4B6B-BED5-3AEDE73C3751}" type="presOf" srcId="{EE5860A4-EA07-40D6-802B-8B1C1D4B9D70}" destId="{534A3D0E-AD69-4E9A-AC2E-3F0409006A4E}" srcOrd="0" destOrd="0" presId="urn:microsoft.com/office/officeart/2005/8/layout/radial3"/>
    <dgm:cxn modelId="{E2E9F6B9-BB7B-47F3-AA99-046860C3EA4A}" type="presOf" srcId="{CC444BE4-88E8-47E5-B440-EA19CCC11C76}" destId="{8A5A1934-8658-4EAA-BC4E-17EA1AE43A76}" srcOrd="0" destOrd="0" presId="urn:microsoft.com/office/officeart/2005/8/layout/radial3"/>
    <dgm:cxn modelId="{9613A4C2-A616-448F-86E3-E850FD15BFB5}" srcId="{CC444BE4-88E8-47E5-B440-EA19CCC11C76}" destId="{74843AE1-45EB-411D-B5F8-F3ABE78664DD}" srcOrd="7" destOrd="0" parTransId="{4D2D6EE1-71F7-4A84-90CF-7EAEA8D6107A}" sibTransId="{D0090D0B-A6E5-4279-A4F2-EC97B7F5830A}"/>
    <dgm:cxn modelId="{FCD30BC5-BC37-4C92-BEC5-7676B9582254}" srcId="{CC444BE4-88E8-47E5-B440-EA19CCC11C76}" destId="{879E08FE-F20C-4EC2-81A3-40BA91940A64}" srcOrd="4" destOrd="0" parTransId="{74A5CBFF-9869-45EF-A8D0-12379F6DF1A9}" sibTransId="{E9493678-449D-4F0B-8341-A85F06EEA92B}"/>
    <dgm:cxn modelId="{807FCDF0-118F-4A9C-A440-ACE5F7CC9C21}" srcId="{CC444BE4-88E8-47E5-B440-EA19CCC11C76}" destId="{60D71650-2ADF-401F-A7A6-7E037E5826D7}" srcOrd="3" destOrd="0" parTransId="{CCF081E0-3EAB-45D5-95CF-2F752704C429}" sibTransId="{B756DAB9-83F0-4286-AF18-D5124FBB43CB}"/>
    <dgm:cxn modelId="{AF16A2F5-0206-46B4-A3CE-0D14DE6CB6DB}" srcId="{CC444BE4-88E8-47E5-B440-EA19CCC11C76}" destId="{3703624A-FABD-4055-84C5-1FC67182CC73}" srcOrd="1" destOrd="0" parTransId="{635169FF-B43D-4525-80A5-058AD458C14C}" sibTransId="{B7FDF399-92D2-4C27-837C-EAA58079035A}"/>
    <dgm:cxn modelId="{80EC03FC-97FB-4F3D-A7D2-2DE6364BB632}" type="presOf" srcId="{B6E1EA56-EDD6-4D87-8100-D3012044561D}" destId="{BF9F5BF1-01A5-4E71-8152-83645F652FCD}" srcOrd="0" destOrd="0" presId="urn:microsoft.com/office/officeart/2005/8/layout/radial3"/>
    <dgm:cxn modelId="{14538AAA-8046-4AE3-B4B5-F9CF33C76483}" type="presParOf" srcId="{5B5C5504-FFF8-4133-8154-0BC707C6BB7F}" destId="{0EB21467-545E-4100-BCD7-FA052A853925}" srcOrd="0" destOrd="0" presId="urn:microsoft.com/office/officeart/2005/8/layout/radial3"/>
    <dgm:cxn modelId="{55339876-35EC-497D-A1E9-E9765449A224}" type="presParOf" srcId="{0EB21467-545E-4100-BCD7-FA052A853925}" destId="{8A5A1934-8658-4EAA-BC4E-17EA1AE43A76}" srcOrd="0" destOrd="0" presId="urn:microsoft.com/office/officeart/2005/8/layout/radial3"/>
    <dgm:cxn modelId="{FD3D2C97-A250-4163-9A4C-CC48FF819496}" type="presParOf" srcId="{0EB21467-545E-4100-BCD7-FA052A853925}" destId="{09E772D8-73B8-4676-A1AB-1FBDA4896805}" srcOrd="1" destOrd="0" presId="urn:microsoft.com/office/officeart/2005/8/layout/radial3"/>
    <dgm:cxn modelId="{B983A2DB-9E16-4040-BA76-3F868270EDFD}" type="presParOf" srcId="{0EB21467-545E-4100-BCD7-FA052A853925}" destId="{0D888A1E-4B12-4DCD-A4E3-A78D41A5FC68}" srcOrd="2" destOrd="0" presId="urn:microsoft.com/office/officeart/2005/8/layout/radial3"/>
    <dgm:cxn modelId="{98759BE3-26BF-4992-BA62-9F9BE7B89C2A}" type="presParOf" srcId="{0EB21467-545E-4100-BCD7-FA052A853925}" destId="{BF9F5BF1-01A5-4E71-8152-83645F652FCD}" srcOrd="3" destOrd="0" presId="urn:microsoft.com/office/officeart/2005/8/layout/radial3"/>
    <dgm:cxn modelId="{790ED314-5F54-44A0-8FF4-89565FA8319E}" type="presParOf" srcId="{0EB21467-545E-4100-BCD7-FA052A853925}" destId="{BAD0F579-5E9E-4CA3-A2BA-3CFA42A0B604}" srcOrd="4" destOrd="0" presId="urn:microsoft.com/office/officeart/2005/8/layout/radial3"/>
    <dgm:cxn modelId="{657676DE-A5C8-4C50-B4C1-F55BCC553B7A}" type="presParOf" srcId="{0EB21467-545E-4100-BCD7-FA052A853925}" destId="{19BFCF64-8EE9-4B79-8190-D82817D87AFF}" srcOrd="5" destOrd="0" presId="urn:microsoft.com/office/officeart/2005/8/layout/radial3"/>
    <dgm:cxn modelId="{98247DA0-8A9B-4EF0-BACF-855F4458B72B}" type="presParOf" srcId="{0EB21467-545E-4100-BCD7-FA052A853925}" destId="{9B5F1B3A-0A2F-4986-BC50-35D975E4FC45}" srcOrd="6" destOrd="0" presId="urn:microsoft.com/office/officeart/2005/8/layout/radial3"/>
    <dgm:cxn modelId="{62A97722-00C0-4AC1-BC2A-B7FC78284295}" type="presParOf" srcId="{0EB21467-545E-4100-BCD7-FA052A853925}" destId="{534A3D0E-AD69-4E9A-AC2E-3F0409006A4E}" srcOrd="7" destOrd="0" presId="urn:microsoft.com/office/officeart/2005/8/layout/radial3"/>
    <dgm:cxn modelId="{8BA561C8-7DE5-465A-9C40-07978726AE4F}" type="presParOf" srcId="{0EB21467-545E-4100-BCD7-FA052A853925}" destId="{A26C9A89-4211-4014-B308-81B3A11945D7}" srcOrd="8"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9EBABE7-4C56-4AA2-898E-CF2A47950598}"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es-ES"/>
        </a:p>
      </dgm:t>
    </dgm:pt>
    <dgm:pt modelId="{CC444BE4-88E8-47E5-B440-EA19CCC11C76}">
      <dgm:prSet phldrT="[Texto]" custT="1"/>
      <dgm:spPr>
        <a:xfrm>
          <a:off x="2882962" y="2100113"/>
          <a:ext cx="1222164" cy="1222164"/>
        </a:xfrm>
        <a:solidFill>
          <a:srgbClr val="FF0000"/>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dirty="0">
              <a:solidFill>
                <a:sysClr val="window" lastClr="FFFFFF"/>
              </a:solidFill>
              <a:latin typeface="Calibri" panose="020F0502020204030204"/>
              <a:ea typeface="+mn-ea"/>
              <a:cs typeface="+mn-cs"/>
            </a:rPr>
            <a:t>… los 8</a:t>
          </a:r>
          <a:br>
            <a:rPr lang="es-ES" sz="1100" dirty="0">
              <a:solidFill>
                <a:sysClr val="window" lastClr="FFFFFF"/>
              </a:solidFill>
              <a:latin typeface="Calibri" panose="020F0502020204030204"/>
              <a:ea typeface="+mn-ea"/>
              <a:cs typeface="+mn-cs"/>
            </a:rPr>
          </a:br>
          <a:r>
            <a:rPr lang="es-ES" sz="1100" dirty="0">
              <a:solidFill>
                <a:sysClr val="window" lastClr="FFFFFF"/>
              </a:solidFill>
              <a:latin typeface="Calibri" panose="020F0502020204030204"/>
              <a:ea typeface="+mn-ea"/>
              <a:cs typeface="+mn-cs"/>
            </a:rPr>
            <a:t>dominios de rendimiento</a:t>
          </a:r>
        </a:p>
      </dgm:t>
    </dgm:pt>
    <dgm:pt modelId="{53FF6D6A-724C-4385-833D-45FA4F733E8F}" type="parTrans" cxnId="{0C41A5A6-E389-4D3A-8278-B0E2500A52E3}">
      <dgm:prSet/>
      <dgm:spPr/>
      <dgm:t>
        <a:bodyPr/>
        <a:lstStyle/>
        <a:p>
          <a:pPr algn="ctr"/>
          <a:endParaRPr lang="es-ES" sz="1100"/>
        </a:p>
      </dgm:t>
    </dgm:pt>
    <dgm:pt modelId="{18F688B8-9B81-4B9F-A3CE-1A880288BF3B}" type="sibTrans" cxnId="{0C41A5A6-E389-4D3A-8278-B0E2500A52E3}">
      <dgm:prSet/>
      <dgm:spPr/>
      <dgm:t>
        <a:bodyPr/>
        <a:lstStyle/>
        <a:p>
          <a:pPr algn="ctr"/>
          <a:endParaRPr lang="es-ES" sz="1100"/>
        </a:p>
      </dgm:t>
    </dgm:pt>
    <dgm:pt modelId="{C0F0A37A-574A-45C2-AE39-C38224816F4F}">
      <dgm:prSet phldrT="[Texto]" custT="1"/>
      <dgm:spPr>
        <a:xfrm>
          <a:off x="2864043" y="1473"/>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dirty="0">
              <a:solidFill>
                <a:sysClr val="window" lastClr="FFFFFF"/>
              </a:solidFill>
              <a:latin typeface="Calibri" panose="020F0502020204030204"/>
              <a:ea typeface="+mn-ea"/>
              <a:cs typeface="+mn-cs"/>
            </a:rPr>
            <a:t>Equipo</a:t>
          </a:r>
        </a:p>
      </dgm:t>
    </dgm:pt>
    <dgm:pt modelId="{0CEB0A4B-C3E3-4980-B0BC-BA528814FDC9}" type="parTrans" cxnId="{C0A8AC3E-8F7C-419C-92BF-42CB2B5F8E44}">
      <dgm:prSet custT="1"/>
      <dgm:spPr>
        <a:xfrm rot="16200000">
          <a:off x="3074726" y="1665054"/>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lgn="ct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5E0B089D-095A-4903-B4CF-CA60925E90E9}" type="sibTrans" cxnId="{C0A8AC3E-8F7C-419C-92BF-42CB2B5F8E44}">
      <dgm:prSet/>
      <dgm:spPr/>
      <dgm:t>
        <a:bodyPr/>
        <a:lstStyle/>
        <a:p>
          <a:pPr algn="ctr"/>
          <a:endParaRPr lang="es-ES" sz="1100"/>
        </a:p>
      </dgm:t>
    </dgm:pt>
    <dgm:pt modelId="{6BCD67D3-F9E8-4912-995C-0E6FB93F7B9B}">
      <dgm:prSet custT="1"/>
      <dgm:spPr>
        <a:xfrm>
          <a:off x="1393459" y="3551779"/>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dirty="0">
              <a:solidFill>
                <a:sysClr val="window" lastClr="FFFFFF"/>
              </a:solidFill>
              <a:latin typeface="Calibri" panose="020F0502020204030204"/>
              <a:ea typeface="+mn-ea"/>
              <a:cs typeface="+mn-cs"/>
            </a:rPr>
            <a:t>Medición</a:t>
          </a:r>
        </a:p>
      </dgm:t>
    </dgm:pt>
    <dgm:pt modelId="{4E867CF9-D613-4122-A310-749AAE7A236B}" type="parTrans" cxnId="{E24B930D-CCC6-420C-9C83-C09B1CA1DA81}">
      <dgm:prSet custT="1"/>
      <dgm:spPr>
        <a:xfrm rot="8100000">
          <a:off x="2346122" y="3424059"/>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lgn="ct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5525B5E7-F522-4146-82BF-D870DFFB4F4C}" type="sibTrans" cxnId="{E24B930D-CCC6-420C-9C83-C09B1CA1DA81}">
      <dgm:prSet/>
      <dgm:spPr/>
      <dgm:t>
        <a:bodyPr/>
        <a:lstStyle/>
        <a:p>
          <a:pPr algn="ctr"/>
          <a:endParaRPr lang="es-ES" sz="1100"/>
        </a:p>
      </dgm:t>
    </dgm:pt>
    <dgm:pt modelId="{EE5860A4-EA07-40D6-802B-8B1C1D4B9D70}">
      <dgm:prSet custT="1"/>
      <dgm:spPr>
        <a:xfrm>
          <a:off x="784322" y="2081194"/>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dirty="0">
              <a:solidFill>
                <a:sysClr val="window" lastClr="FFFFFF"/>
              </a:solidFill>
              <a:latin typeface="Calibri" panose="020F0502020204030204"/>
              <a:ea typeface="+mn-ea"/>
              <a:cs typeface="+mn-cs"/>
            </a:rPr>
            <a:t>Entrega</a:t>
          </a:r>
        </a:p>
      </dgm:t>
    </dgm:pt>
    <dgm:pt modelId="{590E53C8-35FB-4468-9FAC-22E04ACC4322}" type="parTrans" cxnId="{B9C5337A-C540-423F-818D-E879944CEC32}">
      <dgm:prSet custT="1"/>
      <dgm:spPr>
        <a:xfrm rot="10800000">
          <a:off x="2044325" y="2695455"/>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lgn="ct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1C58DAE4-AC5B-4936-8D35-D43E4DE008E5}" type="sibTrans" cxnId="{B9C5337A-C540-423F-818D-E879944CEC32}">
      <dgm:prSet/>
      <dgm:spPr/>
      <dgm:t>
        <a:bodyPr/>
        <a:lstStyle/>
        <a:p>
          <a:pPr algn="ctr"/>
          <a:endParaRPr lang="es-ES" sz="1100"/>
        </a:p>
      </dgm:t>
    </dgm:pt>
    <dgm:pt modelId="{B6E1EA56-EDD6-4D87-8100-D3012044561D}">
      <dgm:prSet custT="1"/>
      <dgm:spPr>
        <a:xfrm>
          <a:off x="4943764" y="2081194"/>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dirty="0">
              <a:solidFill>
                <a:sysClr val="window" lastClr="FFFFFF"/>
              </a:solidFill>
              <a:latin typeface="Calibri" panose="020F0502020204030204"/>
              <a:ea typeface="+mn-ea"/>
              <a:cs typeface="+mn-cs"/>
            </a:rPr>
            <a:t>Enfoque y Ciclo</a:t>
          </a:r>
        </a:p>
      </dgm:t>
    </dgm:pt>
    <dgm:pt modelId="{A51F6B8E-8189-442F-82A9-79B60DBA1170}" type="parTrans" cxnId="{E254D12F-C193-4726-A720-C1EB889C1894}">
      <dgm:prSet custT="1"/>
      <dgm:spPr>
        <a:xfrm>
          <a:off x="4105127" y="2695455"/>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BDE066B0-4308-466F-8F15-2A179782C699}" type="sibTrans" cxnId="{E254D12F-C193-4726-A720-C1EB889C1894}">
      <dgm:prSet/>
      <dgm:spPr/>
      <dgm:t>
        <a:bodyPr/>
        <a:lstStyle/>
        <a:p>
          <a:endParaRPr lang="es-ES" sz="1100"/>
        </a:p>
      </dgm:t>
    </dgm:pt>
    <dgm:pt modelId="{879E08FE-F20C-4EC2-81A3-40BA91940A64}">
      <dgm:prSet custT="1"/>
      <dgm:spPr>
        <a:xfrm>
          <a:off x="2864043" y="4160915"/>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sz="1100" dirty="0">
              <a:solidFill>
                <a:sysClr val="window" lastClr="FFFFFF"/>
              </a:solidFill>
              <a:latin typeface="Calibri" panose="020F0502020204030204"/>
              <a:ea typeface="+mn-ea"/>
              <a:cs typeface="+mn-cs"/>
            </a:rPr>
            <a:t>Trabajos</a:t>
          </a:r>
        </a:p>
      </dgm:t>
    </dgm:pt>
    <dgm:pt modelId="{74A5CBFF-9869-45EF-A8D0-12379F6DF1A9}" type="parTrans" cxnId="{FCD30BC5-BC37-4C92-BEC5-7676B9582254}">
      <dgm:prSet custT="1"/>
      <dgm:spPr>
        <a:xfrm rot="5400000">
          <a:off x="3074726" y="3725856"/>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E9493678-449D-4F0B-8341-A85F06EEA92B}" type="sibTrans" cxnId="{FCD30BC5-BC37-4C92-BEC5-7676B9582254}">
      <dgm:prSet/>
      <dgm:spPr/>
      <dgm:t>
        <a:bodyPr/>
        <a:lstStyle/>
        <a:p>
          <a:endParaRPr lang="es-ES" sz="1100"/>
        </a:p>
      </dgm:t>
    </dgm:pt>
    <dgm:pt modelId="{74843AE1-45EB-411D-B5F8-F3ABE78664DD}">
      <dgm:prSet custT="1"/>
      <dgm:spPr>
        <a:xfrm>
          <a:off x="1375462" y="610610"/>
          <a:ext cx="1295994"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a:solidFill>
                <a:sysClr val="window" lastClr="FFFFFF"/>
              </a:solidFill>
              <a:latin typeface="Calibri" panose="020F0502020204030204"/>
              <a:ea typeface="+mn-ea"/>
              <a:cs typeface="+mn-cs"/>
            </a:rPr>
            <a:t>Incertidumbre</a:t>
          </a:r>
          <a:endParaRPr lang="es-ES" sz="1100" dirty="0">
            <a:solidFill>
              <a:sysClr val="window" lastClr="FFFFFF"/>
            </a:solidFill>
            <a:latin typeface="Calibri" panose="020F0502020204030204"/>
            <a:ea typeface="+mn-ea"/>
            <a:cs typeface="+mn-cs"/>
          </a:endParaRPr>
        </a:p>
      </dgm:t>
    </dgm:pt>
    <dgm:pt modelId="{4D2D6EE1-71F7-4A84-90CF-7EAEA8D6107A}" type="parTrans" cxnId="{9613A4C2-A616-448F-86E3-E850FD15BFB5}">
      <dgm:prSet custT="1"/>
      <dgm:spPr>
        <a:xfrm rot="13500000">
          <a:off x="2353640" y="1969966"/>
          <a:ext cx="829829" cy="31480"/>
        </a:xfrm>
        <a:custGeom>
          <a:avLst/>
          <a:gdLst/>
          <a:ahLst/>
          <a:cxnLst/>
          <a:rect l="0" t="0" r="0" b="0"/>
          <a:pathLst>
            <a:path>
              <a:moveTo>
                <a:pt x="0" y="15740"/>
              </a:moveTo>
              <a:lnTo>
                <a:pt x="829829"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D0090D0B-A6E5-4279-A4F2-EC97B7F5830A}" type="sibTrans" cxnId="{9613A4C2-A616-448F-86E3-E850FD15BFB5}">
      <dgm:prSet/>
      <dgm:spPr/>
      <dgm:t>
        <a:bodyPr/>
        <a:lstStyle/>
        <a:p>
          <a:endParaRPr lang="es-ES" sz="1100"/>
        </a:p>
      </dgm:t>
    </dgm:pt>
    <dgm:pt modelId="{60D71650-2ADF-401F-A7A6-7E037E5826D7}">
      <dgm:prSet custT="1"/>
      <dgm:spPr>
        <a:xfrm>
          <a:off x="4334628" y="3551779"/>
          <a:ext cx="1260002" cy="126000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a:solidFill>
                <a:sysClr val="window" lastClr="FFFFFF"/>
              </a:solidFill>
              <a:latin typeface="Calibri" panose="020F0502020204030204"/>
              <a:ea typeface="+mn-ea"/>
              <a:cs typeface="+mn-cs"/>
            </a:rPr>
            <a:t>Planificación</a:t>
          </a:r>
          <a:endParaRPr lang="es-ES" sz="1100" dirty="0">
            <a:solidFill>
              <a:sysClr val="window" lastClr="FFFFFF"/>
            </a:solidFill>
            <a:latin typeface="Calibri" panose="020F0502020204030204"/>
            <a:ea typeface="+mn-ea"/>
            <a:cs typeface="+mn-cs"/>
          </a:endParaRPr>
        </a:p>
      </dgm:t>
    </dgm:pt>
    <dgm:pt modelId="{CCF081E0-3EAB-45D5-95CF-2F752704C429}" type="parTrans" cxnId="{807FCDF0-118F-4A9C-A440-ACE5F7CC9C21}">
      <dgm:prSet custT="1"/>
      <dgm:spPr>
        <a:xfrm rot="2700000">
          <a:off x="3803329" y="3424059"/>
          <a:ext cx="838637" cy="31480"/>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B756DAB9-83F0-4286-AF18-D5124FBB43CB}" type="sibTrans" cxnId="{807FCDF0-118F-4A9C-A440-ACE5F7CC9C21}">
      <dgm:prSet/>
      <dgm:spPr/>
      <dgm:t>
        <a:bodyPr/>
        <a:lstStyle/>
        <a:p>
          <a:endParaRPr lang="es-ES" sz="1100"/>
        </a:p>
      </dgm:t>
    </dgm:pt>
    <dgm:pt modelId="{3703624A-FABD-4055-84C5-1FC67182CC73}">
      <dgm:prSet phldrT="[Texto]" custT="1"/>
      <dgm:spPr>
        <a:xfrm>
          <a:off x="4353547" y="629529"/>
          <a:ext cx="1222164" cy="1222164"/>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lgn="ctr">
            <a:buNone/>
          </a:pPr>
          <a:r>
            <a:rPr lang="es-ES" sz="1100">
              <a:solidFill>
                <a:sysClr val="window" lastClr="FFFFFF"/>
              </a:solidFill>
              <a:latin typeface="Calibri" panose="020F0502020204030204"/>
              <a:ea typeface="+mn-ea"/>
              <a:cs typeface="+mn-cs"/>
            </a:rPr>
            <a:t>Interesados</a:t>
          </a:r>
          <a:endParaRPr lang="es-ES" sz="1100" dirty="0">
            <a:solidFill>
              <a:sysClr val="window" lastClr="FFFFFF"/>
            </a:solidFill>
            <a:latin typeface="Calibri" panose="020F0502020204030204"/>
            <a:ea typeface="+mn-ea"/>
            <a:cs typeface="+mn-cs"/>
          </a:endParaRPr>
        </a:p>
      </dgm:t>
    </dgm:pt>
    <dgm:pt modelId="{635169FF-B43D-4525-80A5-058AD458C14C}" type="parTrans" cxnId="{AF16A2F5-0206-46B4-A3CE-0D14DE6CB6DB}">
      <dgm:prSet custT="1"/>
      <dgm:spPr>
        <a:xfrm rot="18900000">
          <a:off x="3800558" y="1960163"/>
          <a:ext cx="857556" cy="31480"/>
        </a:xfrm>
        <a:custGeom>
          <a:avLst/>
          <a:gdLst/>
          <a:ahLst/>
          <a:cxnLst/>
          <a:rect l="0" t="0" r="0" b="0"/>
          <a:pathLst>
            <a:path>
              <a:moveTo>
                <a:pt x="0" y="15740"/>
              </a:moveTo>
              <a:lnTo>
                <a:pt x="857556" y="15740"/>
              </a:lnTo>
            </a:path>
          </a:pathLst>
        </a:custGeom>
        <a:noFill/>
        <a:ln w="12700" cap="flat" cmpd="sng" algn="ctr">
          <a:solidFill>
            <a:srgbClr val="4472C4">
              <a:shade val="60000"/>
              <a:hueOff val="0"/>
              <a:satOff val="0"/>
              <a:lumOff val="0"/>
              <a:alphaOff val="0"/>
            </a:srgbClr>
          </a:solidFill>
          <a:prstDash val="solid"/>
          <a:miter lim="800000"/>
        </a:ln>
        <a:effectLst/>
      </dgm:spPr>
      <dgm:t>
        <a:bodyPr/>
        <a:lstStyle/>
        <a:p>
          <a:pPr>
            <a:buNone/>
          </a:pPr>
          <a:endParaRPr lang="es-ES" sz="1100">
            <a:solidFill>
              <a:sysClr val="windowText" lastClr="000000">
                <a:hueOff val="0"/>
                <a:satOff val="0"/>
                <a:lumOff val="0"/>
                <a:alphaOff val="0"/>
              </a:sysClr>
            </a:solidFill>
            <a:latin typeface="Calibri" panose="020F0502020204030204"/>
            <a:ea typeface="+mn-ea"/>
            <a:cs typeface="+mn-cs"/>
          </a:endParaRPr>
        </a:p>
      </dgm:t>
    </dgm:pt>
    <dgm:pt modelId="{B7FDF399-92D2-4C27-837C-EAA58079035A}" type="sibTrans" cxnId="{AF16A2F5-0206-46B4-A3CE-0D14DE6CB6DB}">
      <dgm:prSet/>
      <dgm:spPr/>
      <dgm:t>
        <a:bodyPr/>
        <a:lstStyle/>
        <a:p>
          <a:endParaRPr lang="es-ES" sz="1100"/>
        </a:p>
      </dgm:t>
    </dgm:pt>
    <dgm:pt modelId="{5B5C5504-FFF8-4133-8154-0BC707C6BB7F}" type="pres">
      <dgm:prSet presAssocID="{49EBABE7-4C56-4AA2-898E-CF2A47950598}" presName="composite" presStyleCnt="0">
        <dgm:presLayoutVars>
          <dgm:chMax val="1"/>
          <dgm:dir/>
          <dgm:resizeHandles val="exact"/>
        </dgm:presLayoutVars>
      </dgm:prSet>
      <dgm:spPr/>
    </dgm:pt>
    <dgm:pt modelId="{0EB21467-545E-4100-BCD7-FA052A853925}" type="pres">
      <dgm:prSet presAssocID="{49EBABE7-4C56-4AA2-898E-CF2A47950598}" presName="radial" presStyleCnt="0">
        <dgm:presLayoutVars>
          <dgm:animLvl val="ctr"/>
        </dgm:presLayoutVars>
      </dgm:prSet>
      <dgm:spPr/>
    </dgm:pt>
    <dgm:pt modelId="{8A5A1934-8658-4EAA-BC4E-17EA1AE43A76}" type="pres">
      <dgm:prSet presAssocID="{CC444BE4-88E8-47E5-B440-EA19CCC11C76}" presName="centerShape" presStyleLbl="vennNode1" presStyleIdx="0" presStyleCnt="9"/>
      <dgm:spPr>
        <a:prstGeom prst="ellipse">
          <a:avLst/>
        </a:prstGeom>
      </dgm:spPr>
    </dgm:pt>
    <dgm:pt modelId="{09E772D8-73B8-4676-A1AB-1FBDA4896805}" type="pres">
      <dgm:prSet presAssocID="{C0F0A37A-574A-45C2-AE39-C38224816F4F}" presName="node" presStyleLbl="vennNode1" presStyleIdx="1" presStyleCnt="9">
        <dgm:presLayoutVars>
          <dgm:bulletEnabled val="1"/>
        </dgm:presLayoutVars>
      </dgm:prSet>
      <dgm:spPr>
        <a:prstGeom prst="ellipse">
          <a:avLst/>
        </a:prstGeom>
      </dgm:spPr>
    </dgm:pt>
    <dgm:pt modelId="{0D888A1E-4B12-4DCD-A4E3-A78D41A5FC68}" type="pres">
      <dgm:prSet presAssocID="{3703624A-FABD-4055-84C5-1FC67182CC73}" presName="node" presStyleLbl="vennNode1" presStyleIdx="2" presStyleCnt="9">
        <dgm:presLayoutVars>
          <dgm:bulletEnabled val="1"/>
        </dgm:presLayoutVars>
      </dgm:prSet>
      <dgm:spPr>
        <a:prstGeom prst="ellipse">
          <a:avLst/>
        </a:prstGeom>
      </dgm:spPr>
    </dgm:pt>
    <dgm:pt modelId="{BF9F5BF1-01A5-4E71-8152-83645F652FCD}" type="pres">
      <dgm:prSet presAssocID="{B6E1EA56-EDD6-4D87-8100-D3012044561D}" presName="node" presStyleLbl="vennNode1" presStyleIdx="3" presStyleCnt="9">
        <dgm:presLayoutVars>
          <dgm:bulletEnabled val="1"/>
        </dgm:presLayoutVars>
      </dgm:prSet>
      <dgm:spPr>
        <a:prstGeom prst="ellipse">
          <a:avLst/>
        </a:prstGeom>
      </dgm:spPr>
    </dgm:pt>
    <dgm:pt modelId="{BAD0F579-5E9E-4CA3-A2BA-3CFA42A0B604}" type="pres">
      <dgm:prSet presAssocID="{60D71650-2ADF-401F-A7A6-7E037E5826D7}" presName="node" presStyleLbl="vennNode1" presStyleIdx="4" presStyleCnt="9">
        <dgm:presLayoutVars>
          <dgm:bulletEnabled val="1"/>
        </dgm:presLayoutVars>
      </dgm:prSet>
      <dgm:spPr>
        <a:prstGeom prst="ellipse">
          <a:avLst/>
        </a:prstGeom>
      </dgm:spPr>
    </dgm:pt>
    <dgm:pt modelId="{19BFCF64-8EE9-4B79-8190-D82817D87AFF}" type="pres">
      <dgm:prSet presAssocID="{879E08FE-F20C-4EC2-81A3-40BA91940A64}" presName="node" presStyleLbl="vennNode1" presStyleIdx="5" presStyleCnt="9">
        <dgm:presLayoutVars>
          <dgm:bulletEnabled val="1"/>
        </dgm:presLayoutVars>
      </dgm:prSet>
      <dgm:spPr>
        <a:prstGeom prst="ellipse">
          <a:avLst/>
        </a:prstGeom>
      </dgm:spPr>
    </dgm:pt>
    <dgm:pt modelId="{9B5F1B3A-0A2F-4986-BC50-35D975E4FC45}" type="pres">
      <dgm:prSet presAssocID="{6BCD67D3-F9E8-4912-995C-0E6FB93F7B9B}" presName="node" presStyleLbl="vennNode1" presStyleIdx="6" presStyleCnt="9">
        <dgm:presLayoutVars>
          <dgm:bulletEnabled val="1"/>
        </dgm:presLayoutVars>
      </dgm:prSet>
      <dgm:spPr>
        <a:prstGeom prst="ellipse">
          <a:avLst/>
        </a:prstGeom>
      </dgm:spPr>
    </dgm:pt>
    <dgm:pt modelId="{534A3D0E-AD69-4E9A-AC2E-3F0409006A4E}" type="pres">
      <dgm:prSet presAssocID="{EE5860A4-EA07-40D6-802B-8B1C1D4B9D70}" presName="node" presStyleLbl="vennNode1" presStyleIdx="7" presStyleCnt="9">
        <dgm:presLayoutVars>
          <dgm:bulletEnabled val="1"/>
        </dgm:presLayoutVars>
      </dgm:prSet>
      <dgm:spPr>
        <a:prstGeom prst="ellipse">
          <a:avLst/>
        </a:prstGeom>
      </dgm:spPr>
    </dgm:pt>
    <dgm:pt modelId="{A26C9A89-4211-4014-B308-81B3A11945D7}" type="pres">
      <dgm:prSet presAssocID="{74843AE1-45EB-411D-B5F8-F3ABE78664DD}" presName="node" presStyleLbl="vennNode1" presStyleIdx="8" presStyleCnt="9">
        <dgm:presLayoutVars>
          <dgm:bulletEnabled val="1"/>
        </dgm:presLayoutVars>
      </dgm:prSet>
      <dgm:spPr>
        <a:prstGeom prst="ellipse">
          <a:avLst/>
        </a:prstGeom>
      </dgm:spPr>
    </dgm:pt>
  </dgm:ptLst>
  <dgm:cxnLst>
    <dgm:cxn modelId="{E24B930D-CCC6-420C-9C83-C09B1CA1DA81}" srcId="{CC444BE4-88E8-47E5-B440-EA19CCC11C76}" destId="{6BCD67D3-F9E8-4912-995C-0E6FB93F7B9B}" srcOrd="5" destOrd="0" parTransId="{4E867CF9-D613-4122-A310-749AAE7A236B}" sibTransId="{5525B5E7-F522-4146-82BF-D870DFFB4F4C}"/>
    <dgm:cxn modelId="{9BA8A20F-EBF5-4BFC-87B3-8ED6E31C8705}" type="presOf" srcId="{3703624A-FABD-4055-84C5-1FC67182CC73}" destId="{0D888A1E-4B12-4DCD-A4E3-A78D41A5FC68}" srcOrd="0" destOrd="0" presId="urn:microsoft.com/office/officeart/2005/8/layout/radial3"/>
    <dgm:cxn modelId="{DF73241A-E51A-4296-ACB1-18DA04BDD0CE}" type="presOf" srcId="{879E08FE-F20C-4EC2-81A3-40BA91940A64}" destId="{19BFCF64-8EE9-4B79-8190-D82817D87AFF}" srcOrd="0" destOrd="0" presId="urn:microsoft.com/office/officeart/2005/8/layout/radial3"/>
    <dgm:cxn modelId="{D00B2C22-7007-4562-B94C-BED91B55A9B4}" type="presOf" srcId="{74843AE1-45EB-411D-B5F8-F3ABE78664DD}" destId="{A26C9A89-4211-4014-B308-81B3A11945D7}" srcOrd="0" destOrd="0" presId="urn:microsoft.com/office/officeart/2005/8/layout/radial3"/>
    <dgm:cxn modelId="{F2ED7622-CAC5-4D73-9CC4-17BA623838CF}" type="presOf" srcId="{49EBABE7-4C56-4AA2-898E-CF2A47950598}" destId="{5B5C5504-FFF8-4133-8154-0BC707C6BB7F}" srcOrd="0" destOrd="0" presId="urn:microsoft.com/office/officeart/2005/8/layout/radial3"/>
    <dgm:cxn modelId="{E254D12F-C193-4726-A720-C1EB889C1894}" srcId="{CC444BE4-88E8-47E5-B440-EA19CCC11C76}" destId="{B6E1EA56-EDD6-4D87-8100-D3012044561D}" srcOrd="2" destOrd="0" parTransId="{A51F6B8E-8189-442F-82A9-79B60DBA1170}" sibTransId="{BDE066B0-4308-466F-8F15-2A179782C699}"/>
    <dgm:cxn modelId="{C0A8AC3E-8F7C-419C-92BF-42CB2B5F8E44}" srcId="{CC444BE4-88E8-47E5-B440-EA19CCC11C76}" destId="{C0F0A37A-574A-45C2-AE39-C38224816F4F}" srcOrd="0" destOrd="0" parTransId="{0CEB0A4B-C3E3-4980-B0BC-BA528814FDC9}" sibTransId="{5E0B089D-095A-4903-B4CF-CA60925E90E9}"/>
    <dgm:cxn modelId="{18DD7344-2154-4093-B6D5-36C54169825F}" type="presOf" srcId="{C0F0A37A-574A-45C2-AE39-C38224816F4F}" destId="{09E772D8-73B8-4676-A1AB-1FBDA4896805}" srcOrd="0" destOrd="0" presId="urn:microsoft.com/office/officeart/2005/8/layout/radial3"/>
    <dgm:cxn modelId="{B9C5337A-C540-423F-818D-E879944CEC32}" srcId="{CC444BE4-88E8-47E5-B440-EA19CCC11C76}" destId="{EE5860A4-EA07-40D6-802B-8B1C1D4B9D70}" srcOrd="6" destOrd="0" parTransId="{590E53C8-35FB-4468-9FAC-22E04ACC4322}" sibTransId="{1C58DAE4-AC5B-4936-8D35-D43E4DE008E5}"/>
    <dgm:cxn modelId="{0C41A5A6-E389-4D3A-8278-B0E2500A52E3}" srcId="{49EBABE7-4C56-4AA2-898E-CF2A47950598}" destId="{CC444BE4-88E8-47E5-B440-EA19CCC11C76}" srcOrd="0" destOrd="0" parTransId="{53FF6D6A-724C-4385-833D-45FA4F733E8F}" sibTransId="{18F688B8-9B81-4B9F-A3CE-1A880288BF3B}"/>
    <dgm:cxn modelId="{913BF6AA-2E94-4A4C-B262-4C53269F3986}" type="presOf" srcId="{6BCD67D3-F9E8-4912-995C-0E6FB93F7B9B}" destId="{9B5F1B3A-0A2F-4986-BC50-35D975E4FC45}" srcOrd="0" destOrd="0" presId="urn:microsoft.com/office/officeart/2005/8/layout/radial3"/>
    <dgm:cxn modelId="{CA271CB3-7C56-4F50-94D7-B40F5B2095DC}" type="presOf" srcId="{60D71650-2ADF-401F-A7A6-7E037E5826D7}" destId="{BAD0F579-5E9E-4CA3-A2BA-3CFA42A0B604}" srcOrd="0" destOrd="0" presId="urn:microsoft.com/office/officeart/2005/8/layout/radial3"/>
    <dgm:cxn modelId="{8EFAF7B4-8057-4B6B-BED5-3AEDE73C3751}" type="presOf" srcId="{EE5860A4-EA07-40D6-802B-8B1C1D4B9D70}" destId="{534A3D0E-AD69-4E9A-AC2E-3F0409006A4E}" srcOrd="0" destOrd="0" presId="urn:microsoft.com/office/officeart/2005/8/layout/radial3"/>
    <dgm:cxn modelId="{E2E9F6B9-BB7B-47F3-AA99-046860C3EA4A}" type="presOf" srcId="{CC444BE4-88E8-47E5-B440-EA19CCC11C76}" destId="{8A5A1934-8658-4EAA-BC4E-17EA1AE43A76}" srcOrd="0" destOrd="0" presId="urn:microsoft.com/office/officeart/2005/8/layout/radial3"/>
    <dgm:cxn modelId="{9613A4C2-A616-448F-86E3-E850FD15BFB5}" srcId="{CC444BE4-88E8-47E5-B440-EA19CCC11C76}" destId="{74843AE1-45EB-411D-B5F8-F3ABE78664DD}" srcOrd="7" destOrd="0" parTransId="{4D2D6EE1-71F7-4A84-90CF-7EAEA8D6107A}" sibTransId="{D0090D0B-A6E5-4279-A4F2-EC97B7F5830A}"/>
    <dgm:cxn modelId="{FCD30BC5-BC37-4C92-BEC5-7676B9582254}" srcId="{CC444BE4-88E8-47E5-B440-EA19CCC11C76}" destId="{879E08FE-F20C-4EC2-81A3-40BA91940A64}" srcOrd="4" destOrd="0" parTransId="{74A5CBFF-9869-45EF-A8D0-12379F6DF1A9}" sibTransId="{E9493678-449D-4F0B-8341-A85F06EEA92B}"/>
    <dgm:cxn modelId="{807FCDF0-118F-4A9C-A440-ACE5F7CC9C21}" srcId="{CC444BE4-88E8-47E5-B440-EA19CCC11C76}" destId="{60D71650-2ADF-401F-A7A6-7E037E5826D7}" srcOrd="3" destOrd="0" parTransId="{CCF081E0-3EAB-45D5-95CF-2F752704C429}" sibTransId="{B756DAB9-83F0-4286-AF18-D5124FBB43CB}"/>
    <dgm:cxn modelId="{AF16A2F5-0206-46B4-A3CE-0D14DE6CB6DB}" srcId="{CC444BE4-88E8-47E5-B440-EA19CCC11C76}" destId="{3703624A-FABD-4055-84C5-1FC67182CC73}" srcOrd="1" destOrd="0" parTransId="{635169FF-B43D-4525-80A5-058AD458C14C}" sibTransId="{B7FDF399-92D2-4C27-837C-EAA58079035A}"/>
    <dgm:cxn modelId="{80EC03FC-97FB-4F3D-A7D2-2DE6364BB632}" type="presOf" srcId="{B6E1EA56-EDD6-4D87-8100-D3012044561D}" destId="{BF9F5BF1-01A5-4E71-8152-83645F652FCD}" srcOrd="0" destOrd="0" presId="urn:microsoft.com/office/officeart/2005/8/layout/radial3"/>
    <dgm:cxn modelId="{14538AAA-8046-4AE3-B4B5-F9CF33C76483}" type="presParOf" srcId="{5B5C5504-FFF8-4133-8154-0BC707C6BB7F}" destId="{0EB21467-545E-4100-BCD7-FA052A853925}" srcOrd="0" destOrd="0" presId="urn:microsoft.com/office/officeart/2005/8/layout/radial3"/>
    <dgm:cxn modelId="{55339876-35EC-497D-A1E9-E9765449A224}" type="presParOf" srcId="{0EB21467-545E-4100-BCD7-FA052A853925}" destId="{8A5A1934-8658-4EAA-BC4E-17EA1AE43A76}" srcOrd="0" destOrd="0" presId="urn:microsoft.com/office/officeart/2005/8/layout/radial3"/>
    <dgm:cxn modelId="{FD3D2C97-A250-4163-9A4C-CC48FF819496}" type="presParOf" srcId="{0EB21467-545E-4100-BCD7-FA052A853925}" destId="{09E772D8-73B8-4676-A1AB-1FBDA4896805}" srcOrd="1" destOrd="0" presId="urn:microsoft.com/office/officeart/2005/8/layout/radial3"/>
    <dgm:cxn modelId="{B983A2DB-9E16-4040-BA76-3F868270EDFD}" type="presParOf" srcId="{0EB21467-545E-4100-BCD7-FA052A853925}" destId="{0D888A1E-4B12-4DCD-A4E3-A78D41A5FC68}" srcOrd="2" destOrd="0" presId="urn:microsoft.com/office/officeart/2005/8/layout/radial3"/>
    <dgm:cxn modelId="{98759BE3-26BF-4992-BA62-9F9BE7B89C2A}" type="presParOf" srcId="{0EB21467-545E-4100-BCD7-FA052A853925}" destId="{BF9F5BF1-01A5-4E71-8152-83645F652FCD}" srcOrd="3" destOrd="0" presId="urn:microsoft.com/office/officeart/2005/8/layout/radial3"/>
    <dgm:cxn modelId="{790ED314-5F54-44A0-8FF4-89565FA8319E}" type="presParOf" srcId="{0EB21467-545E-4100-BCD7-FA052A853925}" destId="{BAD0F579-5E9E-4CA3-A2BA-3CFA42A0B604}" srcOrd="4" destOrd="0" presId="urn:microsoft.com/office/officeart/2005/8/layout/radial3"/>
    <dgm:cxn modelId="{657676DE-A5C8-4C50-B4C1-F55BCC553B7A}" type="presParOf" srcId="{0EB21467-545E-4100-BCD7-FA052A853925}" destId="{19BFCF64-8EE9-4B79-8190-D82817D87AFF}" srcOrd="5" destOrd="0" presId="urn:microsoft.com/office/officeart/2005/8/layout/radial3"/>
    <dgm:cxn modelId="{98247DA0-8A9B-4EF0-BACF-855F4458B72B}" type="presParOf" srcId="{0EB21467-545E-4100-BCD7-FA052A853925}" destId="{9B5F1B3A-0A2F-4986-BC50-35D975E4FC45}" srcOrd="6" destOrd="0" presId="urn:microsoft.com/office/officeart/2005/8/layout/radial3"/>
    <dgm:cxn modelId="{62A97722-00C0-4AC1-BC2A-B7FC78284295}" type="presParOf" srcId="{0EB21467-545E-4100-BCD7-FA052A853925}" destId="{534A3D0E-AD69-4E9A-AC2E-3F0409006A4E}" srcOrd="7" destOrd="0" presId="urn:microsoft.com/office/officeart/2005/8/layout/radial3"/>
    <dgm:cxn modelId="{8BA561C8-7DE5-465A-9C40-07978726AE4F}" type="presParOf" srcId="{0EB21467-545E-4100-BCD7-FA052A853925}" destId="{A26C9A89-4211-4014-B308-81B3A11945D7}" srcOrd="8" destOrd="0" presId="urn:microsoft.com/office/officeart/2005/8/layout/radial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411004-46DE-4412-87CA-3F9A749982B3}" type="doc">
      <dgm:prSet loTypeId="urn:microsoft.com/office/officeart/2005/8/layout/cycle8" loCatId="cycle" qsTypeId="urn:microsoft.com/office/officeart/2005/8/quickstyle/simple1" qsCatId="simple" csTypeId="urn:microsoft.com/office/officeart/2005/8/colors/accent1_2" csCatId="accent1" phldr="1"/>
      <dgm:spPr/>
    </dgm:pt>
    <dgm:pt modelId="{2A802996-FD77-46A6-A5FC-0C01BDA7A93B}">
      <dgm:prSet phldrT="[Texto]"/>
      <dgm:spPr/>
      <dgm:t>
        <a:bodyPr/>
        <a:lstStyle/>
        <a:p>
          <a:r>
            <a:rPr lang="es-ES" dirty="0"/>
            <a:t>Líder</a:t>
          </a:r>
          <a:br>
            <a:rPr lang="es-ES" dirty="0"/>
          </a:br>
          <a:r>
            <a:rPr lang="es-ES" dirty="0"/>
            <a:t>del</a:t>
          </a:r>
          <a:br>
            <a:rPr lang="es-ES" dirty="0"/>
          </a:br>
          <a:r>
            <a:rPr lang="es-ES" dirty="0"/>
            <a:t>Equipo</a:t>
          </a:r>
        </a:p>
      </dgm:t>
    </dgm:pt>
    <dgm:pt modelId="{CE99EED9-B98C-461F-8077-C9A1E8B98479}" type="parTrans" cxnId="{637D9423-6C68-4DD9-9FC6-CCEE8CB0F793}">
      <dgm:prSet/>
      <dgm:spPr/>
      <dgm:t>
        <a:bodyPr/>
        <a:lstStyle/>
        <a:p>
          <a:endParaRPr lang="es-ES"/>
        </a:p>
      </dgm:t>
    </dgm:pt>
    <dgm:pt modelId="{5C7A21C8-19D8-4C9E-AD1A-CA05E9F6C516}" type="sibTrans" cxnId="{637D9423-6C68-4DD9-9FC6-CCEE8CB0F793}">
      <dgm:prSet/>
      <dgm:spPr/>
      <dgm:t>
        <a:bodyPr/>
        <a:lstStyle/>
        <a:p>
          <a:endParaRPr lang="es-ES"/>
        </a:p>
      </dgm:t>
    </dgm:pt>
    <dgm:pt modelId="{B1C55080-38D8-47E0-B044-311BE0904496}">
      <dgm:prSet phldrT="[Texto]"/>
      <dgm:spPr/>
      <dgm:t>
        <a:bodyPr/>
        <a:lstStyle/>
        <a:p>
          <a:r>
            <a:rPr lang="es-ES" dirty="0"/>
            <a:t>Analista</a:t>
          </a:r>
          <a:br>
            <a:rPr lang="es-ES" dirty="0"/>
          </a:br>
          <a:r>
            <a:rPr lang="es-ES" dirty="0"/>
            <a:t>de</a:t>
          </a:r>
          <a:br>
            <a:rPr lang="es-ES" dirty="0"/>
          </a:br>
          <a:r>
            <a:rPr lang="es-ES" dirty="0"/>
            <a:t>Negocio</a:t>
          </a:r>
        </a:p>
      </dgm:t>
    </dgm:pt>
    <dgm:pt modelId="{9428E6B8-3450-4D4B-912B-20A9D5955377}" type="parTrans" cxnId="{FB0545DD-4E92-4513-8BCB-84203BD6DF8F}">
      <dgm:prSet/>
      <dgm:spPr/>
      <dgm:t>
        <a:bodyPr/>
        <a:lstStyle/>
        <a:p>
          <a:endParaRPr lang="es-ES"/>
        </a:p>
      </dgm:t>
    </dgm:pt>
    <dgm:pt modelId="{5432A3CF-CF9D-48BA-850F-BA74522627D1}" type="sibTrans" cxnId="{FB0545DD-4E92-4513-8BCB-84203BD6DF8F}">
      <dgm:prSet/>
      <dgm:spPr/>
      <dgm:t>
        <a:bodyPr/>
        <a:lstStyle/>
        <a:p>
          <a:endParaRPr lang="es-ES"/>
        </a:p>
      </dgm:t>
    </dgm:pt>
    <dgm:pt modelId="{93495FF3-98ED-4073-B230-61BF86417743}">
      <dgm:prSet phldrT="[Texto]"/>
      <dgm:spPr/>
      <dgm:t>
        <a:bodyPr/>
        <a:lstStyle/>
        <a:p>
          <a:r>
            <a:rPr lang="es-ES" dirty="0"/>
            <a:t>Gestor </a:t>
          </a:r>
          <a:br>
            <a:rPr lang="es-ES" dirty="0"/>
          </a:br>
          <a:r>
            <a:rPr lang="es-ES" dirty="0"/>
            <a:t>de la</a:t>
          </a:r>
          <a:br>
            <a:rPr lang="es-ES" dirty="0"/>
          </a:br>
          <a:r>
            <a:rPr lang="es-ES" dirty="0"/>
            <a:t>Integración</a:t>
          </a:r>
        </a:p>
      </dgm:t>
    </dgm:pt>
    <dgm:pt modelId="{8EC66F98-F5D5-48E4-96C1-7DCB6C27F4B3}" type="parTrans" cxnId="{43A133F2-E003-471B-A561-F49908F4F2B2}">
      <dgm:prSet/>
      <dgm:spPr/>
      <dgm:t>
        <a:bodyPr/>
        <a:lstStyle/>
        <a:p>
          <a:endParaRPr lang="es-ES"/>
        </a:p>
      </dgm:t>
    </dgm:pt>
    <dgm:pt modelId="{D71EB559-EFD3-450A-987D-97D01E9F84B1}" type="sibTrans" cxnId="{43A133F2-E003-471B-A561-F49908F4F2B2}">
      <dgm:prSet/>
      <dgm:spPr/>
      <dgm:t>
        <a:bodyPr/>
        <a:lstStyle/>
        <a:p>
          <a:endParaRPr lang="es-ES"/>
        </a:p>
      </dgm:t>
    </dgm:pt>
    <dgm:pt modelId="{6CDF188B-391C-472F-9A2D-F2D7ABA6C6AD}" type="pres">
      <dgm:prSet presAssocID="{79411004-46DE-4412-87CA-3F9A749982B3}" presName="compositeShape" presStyleCnt="0">
        <dgm:presLayoutVars>
          <dgm:chMax val="7"/>
          <dgm:dir/>
          <dgm:resizeHandles val="exact"/>
        </dgm:presLayoutVars>
      </dgm:prSet>
      <dgm:spPr/>
    </dgm:pt>
    <dgm:pt modelId="{B8A95E10-2082-45A0-92D8-27A891A5322D}" type="pres">
      <dgm:prSet presAssocID="{79411004-46DE-4412-87CA-3F9A749982B3}" presName="wedge1" presStyleLbl="node1" presStyleIdx="0" presStyleCnt="3"/>
      <dgm:spPr/>
    </dgm:pt>
    <dgm:pt modelId="{CFC9F04A-5B6A-4C92-A50C-2645BFDCEF8E}" type="pres">
      <dgm:prSet presAssocID="{79411004-46DE-4412-87CA-3F9A749982B3}" presName="dummy1a" presStyleCnt="0"/>
      <dgm:spPr/>
    </dgm:pt>
    <dgm:pt modelId="{F011B667-CDEE-4C83-8E58-1546DF5FB01F}" type="pres">
      <dgm:prSet presAssocID="{79411004-46DE-4412-87CA-3F9A749982B3}" presName="dummy1b" presStyleCnt="0"/>
      <dgm:spPr/>
    </dgm:pt>
    <dgm:pt modelId="{3A39BA68-BF99-4453-8043-E8B7A27AC9E3}" type="pres">
      <dgm:prSet presAssocID="{79411004-46DE-4412-87CA-3F9A749982B3}" presName="wedge1Tx" presStyleLbl="node1" presStyleIdx="0" presStyleCnt="3">
        <dgm:presLayoutVars>
          <dgm:chMax val="0"/>
          <dgm:chPref val="0"/>
          <dgm:bulletEnabled val="1"/>
        </dgm:presLayoutVars>
      </dgm:prSet>
      <dgm:spPr/>
    </dgm:pt>
    <dgm:pt modelId="{9F23F8B5-8E1F-4A9E-AC49-468F1167B2E2}" type="pres">
      <dgm:prSet presAssocID="{79411004-46DE-4412-87CA-3F9A749982B3}" presName="wedge2" presStyleLbl="node1" presStyleIdx="1" presStyleCnt="3"/>
      <dgm:spPr/>
    </dgm:pt>
    <dgm:pt modelId="{8B638895-911F-49C1-A541-D20B01935771}" type="pres">
      <dgm:prSet presAssocID="{79411004-46DE-4412-87CA-3F9A749982B3}" presName="dummy2a" presStyleCnt="0"/>
      <dgm:spPr/>
    </dgm:pt>
    <dgm:pt modelId="{109A7622-379F-4597-926D-79952D680BC1}" type="pres">
      <dgm:prSet presAssocID="{79411004-46DE-4412-87CA-3F9A749982B3}" presName="dummy2b" presStyleCnt="0"/>
      <dgm:spPr/>
    </dgm:pt>
    <dgm:pt modelId="{7E00CDCB-1F6D-4854-B770-414D0EA48CD6}" type="pres">
      <dgm:prSet presAssocID="{79411004-46DE-4412-87CA-3F9A749982B3}" presName="wedge2Tx" presStyleLbl="node1" presStyleIdx="1" presStyleCnt="3">
        <dgm:presLayoutVars>
          <dgm:chMax val="0"/>
          <dgm:chPref val="0"/>
          <dgm:bulletEnabled val="1"/>
        </dgm:presLayoutVars>
      </dgm:prSet>
      <dgm:spPr/>
    </dgm:pt>
    <dgm:pt modelId="{C9B6CB3D-75CC-422A-B079-B4201FB03EF8}" type="pres">
      <dgm:prSet presAssocID="{79411004-46DE-4412-87CA-3F9A749982B3}" presName="wedge3" presStyleLbl="node1" presStyleIdx="2" presStyleCnt="3"/>
      <dgm:spPr/>
    </dgm:pt>
    <dgm:pt modelId="{B34F78FD-0CF4-4C2D-B10C-F835515DF4E0}" type="pres">
      <dgm:prSet presAssocID="{79411004-46DE-4412-87CA-3F9A749982B3}" presName="dummy3a" presStyleCnt="0"/>
      <dgm:spPr/>
    </dgm:pt>
    <dgm:pt modelId="{686AF2EC-CABE-4C03-87F9-F170ED090716}" type="pres">
      <dgm:prSet presAssocID="{79411004-46DE-4412-87CA-3F9A749982B3}" presName="dummy3b" presStyleCnt="0"/>
      <dgm:spPr/>
    </dgm:pt>
    <dgm:pt modelId="{C7469C14-B138-4E24-BB14-F25EACAA0D8B}" type="pres">
      <dgm:prSet presAssocID="{79411004-46DE-4412-87CA-3F9A749982B3}" presName="wedge3Tx" presStyleLbl="node1" presStyleIdx="2" presStyleCnt="3">
        <dgm:presLayoutVars>
          <dgm:chMax val="0"/>
          <dgm:chPref val="0"/>
          <dgm:bulletEnabled val="1"/>
        </dgm:presLayoutVars>
      </dgm:prSet>
      <dgm:spPr/>
    </dgm:pt>
    <dgm:pt modelId="{7F397221-A929-40DA-BFEB-13AE9D971888}" type="pres">
      <dgm:prSet presAssocID="{5C7A21C8-19D8-4C9E-AD1A-CA05E9F6C516}" presName="arrowWedge1" presStyleLbl="fgSibTrans2D1" presStyleIdx="0" presStyleCnt="3"/>
      <dgm:spPr/>
    </dgm:pt>
    <dgm:pt modelId="{574B9796-94FA-45DB-9B8C-C492D77BD914}" type="pres">
      <dgm:prSet presAssocID="{5432A3CF-CF9D-48BA-850F-BA74522627D1}" presName="arrowWedge2" presStyleLbl="fgSibTrans2D1" presStyleIdx="1" presStyleCnt="3"/>
      <dgm:spPr/>
    </dgm:pt>
    <dgm:pt modelId="{49D2D8F9-E61C-45DB-B663-63C9311775F4}" type="pres">
      <dgm:prSet presAssocID="{D71EB559-EFD3-450A-987D-97D01E9F84B1}" presName="arrowWedge3" presStyleLbl="fgSibTrans2D1" presStyleIdx="2" presStyleCnt="3"/>
      <dgm:spPr/>
    </dgm:pt>
  </dgm:ptLst>
  <dgm:cxnLst>
    <dgm:cxn modelId="{49849110-1003-4594-BE84-76AF8672EC4B}" type="presOf" srcId="{93495FF3-98ED-4073-B230-61BF86417743}" destId="{C9B6CB3D-75CC-422A-B079-B4201FB03EF8}" srcOrd="0" destOrd="0" presId="urn:microsoft.com/office/officeart/2005/8/layout/cycle8"/>
    <dgm:cxn modelId="{637D9423-6C68-4DD9-9FC6-CCEE8CB0F793}" srcId="{79411004-46DE-4412-87CA-3F9A749982B3}" destId="{2A802996-FD77-46A6-A5FC-0C01BDA7A93B}" srcOrd="0" destOrd="0" parTransId="{CE99EED9-B98C-461F-8077-C9A1E8B98479}" sibTransId="{5C7A21C8-19D8-4C9E-AD1A-CA05E9F6C516}"/>
    <dgm:cxn modelId="{6A3FEC3F-A1FA-4E11-B249-EC46921FD3FF}" type="presOf" srcId="{93495FF3-98ED-4073-B230-61BF86417743}" destId="{C7469C14-B138-4E24-BB14-F25EACAA0D8B}" srcOrd="1" destOrd="0" presId="urn:microsoft.com/office/officeart/2005/8/layout/cycle8"/>
    <dgm:cxn modelId="{7E885994-A7CA-4349-A00F-7A6475672842}" type="presOf" srcId="{79411004-46DE-4412-87CA-3F9A749982B3}" destId="{6CDF188B-391C-472F-9A2D-F2D7ABA6C6AD}" srcOrd="0" destOrd="0" presId="urn:microsoft.com/office/officeart/2005/8/layout/cycle8"/>
    <dgm:cxn modelId="{CABFF7A0-C051-486D-91B9-D75AC1A90130}" type="presOf" srcId="{B1C55080-38D8-47E0-B044-311BE0904496}" destId="{7E00CDCB-1F6D-4854-B770-414D0EA48CD6}" srcOrd="1" destOrd="0" presId="urn:microsoft.com/office/officeart/2005/8/layout/cycle8"/>
    <dgm:cxn modelId="{1D3723A4-5098-4E19-AD36-839179108ED1}" type="presOf" srcId="{2A802996-FD77-46A6-A5FC-0C01BDA7A93B}" destId="{B8A95E10-2082-45A0-92D8-27A891A5322D}" srcOrd="0" destOrd="0" presId="urn:microsoft.com/office/officeart/2005/8/layout/cycle8"/>
    <dgm:cxn modelId="{5D82E2C2-FD2D-4C19-A898-31A6742E8B26}" type="presOf" srcId="{2A802996-FD77-46A6-A5FC-0C01BDA7A93B}" destId="{3A39BA68-BF99-4453-8043-E8B7A27AC9E3}" srcOrd="1" destOrd="0" presId="urn:microsoft.com/office/officeart/2005/8/layout/cycle8"/>
    <dgm:cxn modelId="{92B377D7-B349-433C-B0B0-CBF717A08FA9}" type="presOf" srcId="{B1C55080-38D8-47E0-B044-311BE0904496}" destId="{9F23F8B5-8E1F-4A9E-AC49-468F1167B2E2}" srcOrd="0" destOrd="0" presId="urn:microsoft.com/office/officeart/2005/8/layout/cycle8"/>
    <dgm:cxn modelId="{FB0545DD-4E92-4513-8BCB-84203BD6DF8F}" srcId="{79411004-46DE-4412-87CA-3F9A749982B3}" destId="{B1C55080-38D8-47E0-B044-311BE0904496}" srcOrd="1" destOrd="0" parTransId="{9428E6B8-3450-4D4B-912B-20A9D5955377}" sibTransId="{5432A3CF-CF9D-48BA-850F-BA74522627D1}"/>
    <dgm:cxn modelId="{43A133F2-E003-471B-A561-F49908F4F2B2}" srcId="{79411004-46DE-4412-87CA-3F9A749982B3}" destId="{93495FF3-98ED-4073-B230-61BF86417743}" srcOrd="2" destOrd="0" parTransId="{8EC66F98-F5D5-48E4-96C1-7DCB6C27F4B3}" sibTransId="{D71EB559-EFD3-450A-987D-97D01E9F84B1}"/>
    <dgm:cxn modelId="{63B08D3C-C553-4F21-A245-3E5906788789}" type="presParOf" srcId="{6CDF188B-391C-472F-9A2D-F2D7ABA6C6AD}" destId="{B8A95E10-2082-45A0-92D8-27A891A5322D}" srcOrd="0" destOrd="0" presId="urn:microsoft.com/office/officeart/2005/8/layout/cycle8"/>
    <dgm:cxn modelId="{AD5ADA02-F452-4EEC-81CB-A49317763D3F}" type="presParOf" srcId="{6CDF188B-391C-472F-9A2D-F2D7ABA6C6AD}" destId="{CFC9F04A-5B6A-4C92-A50C-2645BFDCEF8E}" srcOrd="1" destOrd="0" presId="urn:microsoft.com/office/officeart/2005/8/layout/cycle8"/>
    <dgm:cxn modelId="{2F1524F0-25D2-4C08-B08C-36650D604BA8}" type="presParOf" srcId="{6CDF188B-391C-472F-9A2D-F2D7ABA6C6AD}" destId="{F011B667-CDEE-4C83-8E58-1546DF5FB01F}" srcOrd="2" destOrd="0" presId="urn:microsoft.com/office/officeart/2005/8/layout/cycle8"/>
    <dgm:cxn modelId="{DF6C2E20-8A3D-4FE1-AB10-CFA4F450555D}" type="presParOf" srcId="{6CDF188B-391C-472F-9A2D-F2D7ABA6C6AD}" destId="{3A39BA68-BF99-4453-8043-E8B7A27AC9E3}" srcOrd="3" destOrd="0" presId="urn:microsoft.com/office/officeart/2005/8/layout/cycle8"/>
    <dgm:cxn modelId="{4E385F20-485A-4C30-8B82-AD6930B6C79C}" type="presParOf" srcId="{6CDF188B-391C-472F-9A2D-F2D7ABA6C6AD}" destId="{9F23F8B5-8E1F-4A9E-AC49-468F1167B2E2}" srcOrd="4" destOrd="0" presId="urn:microsoft.com/office/officeart/2005/8/layout/cycle8"/>
    <dgm:cxn modelId="{CED843DB-CC34-4B70-898D-391ECADF9F3B}" type="presParOf" srcId="{6CDF188B-391C-472F-9A2D-F2D7ABA6C6AD}" destId="{8B638895-911F-49C1-A541-D20B01935771}" srcOrd="5" destOrd="0" presId="urn:microsoft.com/office/officeart/2005/8/layout/cycle8"/>
    <dgm:cxn modelId="{6D54DF8F-5B8D-4221-BEF6-A78669181BDF}" type="presParOf" srcId="{6CDF188B-391C-472F-9A2D-F2D7ABA6C6AD}" destId="{109A7622-379F-4597-926D-79952D680BC1}" srcOrd="6" destOrd="0" presId="urn:microsoft.com/office/officeart/2005/8/layout/cycle8"/>
    <dgm:cxn modelId="{38CC9492-A13B-43AE-AD62-962AE17A4B25}" type="presParOf" srcId="{6CDF188B-391C-472F-9A2D-F2D7ABA6C6AD}" destId="{7E00CDCB-1F6D-4854-B770-414D0EA48CD6}" srcOrd="7" destOrd="0" presId="urn:microsoft.com/office/officeart/2005/8/layout/cycle8"/>
    <dgm:cxn modelId="{F2BBC345-A9F7-40F8-A9AF-BBBFB2D83B95}" type="presParOf" srcId="{6CDF188B-391C-472F-9A2D-F2D7ABA6C6AD}" destId="{C9B6CB3D-75CC-422A-B079-B4201FB03EF8}" srcOrd="8" destOrd="0" presId="urn:microsoft.com/office/officeart/2005/8/layout/cycle8"/>
    <dgm:cxn modelId="{2C0412E3-1E2E-40FB-8FC9-E9748AC8A656}" type="presParOf" srcId="{6CDF188B-391C-472F-9A2D-F2D7ABA6C6AD}" destId="{B34F78FD-0CF4-4C2D-B10C-F835515DF4E0}" srcOrd="9" destOrd="0" presId="urn:microsoft.com/office/officeart/2005/8/layout/cycle8"/>
    <dgm:cxn modelId="{6FF7A404-9027-4116-8C2B-18E6C0CE1C21}" type="presParOf" srcId="{6CDF188B-391C-472F-9A2D-F2D7ABA6C6AD}" destId="{686AF2EC-CABE-4C03-87F9-F170ED090716}" srcOrd="10" destOrd="0" presId="urn:microsoft.com/office/officeart/2005/8/layout/cycle8"/>
    <dgm:cxn modelId="{104524BD-6DB9-48B0-B793-2A511E64C96D}" type="presParOf" srcId="{6CDF188B-391C-472F-9A2D-F2D7ABA6C6AD}" destId="{C7469C14-B138-4E24-BB14-F25EACAA0D8B}" srcOrd="11" destOrd="0" presId="urn:microsoft.com/office/officeart/2005/8/layout/cycle8"/>
    <dgm:cxn modelId="{7B764709-485E-48EF-80A2-655E3B5EA872}" type="presParOf" srcId="{6CDF188B-391C-472F-9A2D-F2D7ABA6C6AD}" destId="{7F397221-A929-40DA-BFEB-13AE9D971888}" srcOrd="12" destOrd="0" presId="urn:microsoft.com/office/officeart/2005/8/layout/cycle8"/>
    <dgm:cxn modelId="{080E35FD-8CAD-46D0-B08C-8710C8F03E61}" type="presParOf" srcId="{6CDF188B-391C-472F-9A2D-F2D7ABA6C6AD}" destId="{574B9796-94FA-45DB-9B8C-C492D77BD914}" srcOrd="13" destOrd="0" presId="urn:microsoft.com/office/officeart/2005/8/layout/cycle8"/>
    <dgm:cxn modelId="{5E53654B-B1D0-48BC-8B22-CBCC4E5127FC}" type="presParOf" srcId="{6CDF188B-391C-472F-9A2D-F2D7ABA6C6AD}" destId="{49D2D8F9-E61C-45DB-B663-63C9311775F4}"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0D2EFE0-23B7-4DC6-8266-EFB481C35ECC}"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s-ES"/>
        </a:p>
      </dgm:t>
    </dgm:pt>
    <dgm:pt modelId="{9B628916-B10E-47F1-900B-50F9C9980444}">
      <dgm:prSet phldrT="[Texto]" custT="1"/>
      <dgm:spPr>
        <a:noFill/>
        <a:ln w="12700">
          <a:solidFill>
            <a:srgbClr val="000000"/>
          </a:solidFill>
        </a:ln>
      </dgm:spPr>
      <dgm:t>
        <a:bodyPr/>
        <a:lstStyle/>
        <a:p>
          <a:r>
            <a:rPr lang="es-ES" sz="1400" dirty="0">
              <a:solidFill>
                <a:srgbClr val="000066"/>
              </a:solidFill>
              <a:latin typeface="+mn-lt"/>
            </a:rPr>
            <a:t>Programa</a:t>
          </a:r>
        </a:p>
      </dgm:t>
    </dgm:pt>
    <dgm:pt modelId="{4EEC1426-B9F6-4674-8BF8-C9A4AF627732}" type="parTrans" cxnId="{6E37AF74-5AFC-4AA0-9D66-FC7B319E8CF5}">
      <dgm:prSet/>
      <dgm:spPr/>
      <dgm:t>
        <a:bodyPr/>
        <a:lstStyle/>
        <a:p>
          <a:endParaRPr lang="es-ES" sz="1400">
            <a:solidFill>
              <a:srgbClr val="000066"/>
            </a:solidFill>
            <a:latin typeface="+mn-lt"/>
          </a:endParaRPr>
        </a:p>
      </dgm:t>
    </dgm:pt>
    <dgm:pt modelId="{AA891572-21DE-4E4E-B4F2-326B1A5EF9AA}" type="sibTrans" cxnId="{6E37AF74-5AFC-4AA0-9D66-FC7B319E8CF5}">
      <dgm:prSet/>
      <dgm:spPr/>
      <dgm:t>
        <a:bodyPr/>
        <a:lstStyle/>
        <a:p>
          <a:endParaRPr lang="es-ES" sz="1400">
            <a:solidFill>
              <a:srgbClr val="000066"/>
            </a:solidFill>
            <a:latin typeface="+mn-lt"/>
          </a:endParaRPr>
        </a:p>
      </dgm:t>
    </dgm:pt>
    <dgm:pt modelId="{08C485F9-1EB3-4615-AC4B-6E7E822ABE5F}">
      <dgm:prSet phldrT="[Texto]" custT="1"/>
      <dgm:spPr>
        <a:noFill/>
        <a:ln w="12700">
          <a:solidFill>
            <a:srgbClr val="000000"/>
          </a:solidFill>
        </a:ln>
      </dgm:spPr>
      <dgm:t>
        <a:bodyPr/>
        <a:lstStyle/>
        <a:p>
          <a:r>
            <a:rPr lang="es-ES" sz="1400" dirty="0">
              <a:solidFill>
                <a:srgbClr val="000066"/>
              </a:solidFill>
              <a:latin typeface="+mn-lt"/>
            </a:rPr>
            <a:t>Proyecto</a:t>
          </a:r>
        </a:p>
      </dgm:t>
    </dgm:pt>
    <dgm:pt modelId="{5FEF7C52-D055-4A6D-8A4E-41E75C08C4A9}" type="parTrans" cxnId="{72428A3A-9BB1-46EC-9292-CE00B62FD983}">
      <dgm:prSet/>
      <dgm:spPr>
        <a:ln w="12700">
          <a:solidFill>
            <a:srgbClr val="000000"/>
          </a:solidFill>
        </a:ln>
      </dgm:spPr>
      <dgm:t>
        <a:bodyPr/>
        <a:lstStyle/>
        <a:p>
          <a:endParaRPr lang="es-ES" sz="1400">
            <a:solidFill>
              <a:srgbClr val="000066"/>
            </a:solidFill>
            <a:latin typeface="+mn-lt"/>
          </a:endParaRPr>
        </a:p>
      </dgm:t>
    </dgm:pt>
    <dgm:pt modelId="{B04C9357-1AE5-40A3-8D1D-5EB5F45B27EF}" type="sibTrans" cxnId="{72428A3A-9BB1-46EC-9292-CE00B62FD983}">
      <dgm:prSet/>
      <dgm:spPr/>
      <dgm:t>
        <a:bodyPr/>
        <a:lstStyle/>
        <a:p>
          <a:endParaRPr lang="es-ES" sz="1400">
            <a:solidFill>
              <a:srgbClr val="000066"/>
            </a:solidFill>
            <a:latin typeface="+mn-lt"/>
          </a:endParaRPr>
        </a:p>
      </dgm:t>
    </dgm:pt>
    <dgm:pt modelId="{6209B3FF-63E2-4936-AC75-20FA96FF6B85}">
      <dgm:prSet phldrT="[Texto]" custT="1"/>
      <dgm:spPr>
        <a:noFill/>
        <a:ln w="12700">
          <a:solidFill>
            <a:srgbClr val="000000"/>
          </a:solidFill>
        </a:ln>
      </dgm:spPr>
      <dgm:t>
        <a:bodyPr/>
        <a:lstStyle/>
        <a:p>
          <a:r>
            <a:rPr lang="es-ES" sz="1400" dirty="0">
              <a:solidFill>
                <a:srgbClr val="000066"/>
              </a:solidFill>
              <a:latin typeface="+mn-lt"/>
            </a:rPr>
            <a:t>Proyecto</a:t>
          </a:r>
        </a:p>
      </dgm:t>
    </dgm:pt>
    <dgm:pt modelId="{E9DB5C36-4997-4D78-AF49-2C3EB59F8848}" type="parTrans" cxnId="{5CBC37B7-6A0D-4BC8-9CB8-B988F4AB5B39}">
      <dgm:prSet/>
      <dgm:spPr/>
      <dgm:t>
        <a:bodyPr/>
        <a:lstStyle/>
        <a:p>
          <a:endParaRPr lang="es-ES" sz="1400">
            <a:solidFill>
              <a:srgbClr val="000066"/>
            </a:solidFill>
            <a:latin typeface="+mn-lt"/>
          </a:endParaRPr>
        </a:p>
      </dgm:t>
    </dgm:pt>
    <dgm:pt modelId="{F9060891-9FD6-4869-A637-6638F10F9F44}" type="sibTrans" cxnId="{5CBC37B7-6A0D-4BC8-9CB8-B988F4AB5B39}">
      <dgm:prSet/>
      <dgm:spPr/>
      <dgm:t>
        <a:bodyPr/>
        <a:lstStyle/>
        <a:p>
          <a:endParaRPr lang="es-ES" sz="1400">
            <a:solidFill>
              <a:srgbClr val="000066"/>
            </a:solidFill>
            <a:latin typeface="+mn-lt"/>
          </a:endParaRPr>
        </a:p>
      </dgm:t>
    </dgm:pt>
    <dgm:pt modelId="{B53DB9F2-BCD2-497A-8D06-3BD135B17F2F}">
      <dgm:prSet phldrT="[Texto]" custT="1"/>
      <dgm:spPr>
        <a:noFill/>
        <a:ln w="12700">
          <a:solidFill>
            <a:srgbClr val="000000"/>
          </a:solidFill>
        </a:ln>
      </dgm:spPr>
      <dgm:t>
        <a:bodyPr/>
        <a:lstStyle/>
        <a:p>
          <a:r>
            <a:rPr lang="es-ES" sz="1400" dirty="0">
              <a:solidFill>
                <a:srgbClr val="000066"/>
              </a:solidFill>
              <a:latin typeface="+mn-lt"/>
            </a:rPr>
            <a:t>Proyecto</a:t>
          </a:r>
        </a:p>
      </dgm:t>
    </dgm:pt>
    <dgm:pt modelId="{6683D51F-A106-4BA2-A5CF-CF45AA099735}" type="parTrans" cxnId="{8C3AC6E1-C14A-4010-BF7E-EA34DDA2A74F}">
      <dgm:prSet/>
      <dgm:spPr>
        <a:ln w="12700">
          <a:solidFill>
            <a:srgbClr val="000000"/>
          </a:solidFill>
        </a:ln>
      </dgm:spPr>
      <dgm:t>
        <a:bodyPr/>
        <a:lstStyle/>
        <a:p>
          <a:endParaRPr lang="es-ES" sz="1400">
            <a:solidFill>
              <a:srgbClr val="000066"/>
            </a:solidFill>
            <a:latin typeface="+mn-lt"/>
          </a:endParaRPr>
        </a:p>
      </dgm:t>
    </dgm:pt>
    <dgm:pt modelId="{AE7DEEFB-7B02-4B9B-838D-6F4EFFAB4D6A}" type="sibTrans" cxnId="{8C3AC6E1-C14A-4010-BF7E-EA34DDA2A74F}">
      <dgm:prSet/>
      <dgm:spPr/>
      <dgm:t>
        <a:bodyPr/>
        <a:lstStyle/>
        <a:p>
          <a:endParaRPr lang="es-ES" sz="1400">
            <a:solidFill>
              <a:srgbClr val="000066"/>
            </a:solidFill>
            <a:latin typeface="+mn-lt"/>
          </a:endParaRPr>
        </a:p>
      </dgm:t>
    </dgm:pt>
    <dgm:pt modelId="{B608DF6E-0260-407E-88ED-616EEC514FA0}" type="pres">
      <dgm:prSet presAssocID="{A0D2EFE0-23B7-4DC6-8266-EFB481C35ECC}" presName="hierChild1" presStyleCnt="0">
        <dgm:presLayoutVars>
          <dgm:orgChart val="1"/>
          <dgm:chPref val="1"/>
          <dgm:dir/>
          <dgm:animOne val="branch"/>
          <dgm:animLvl val="lvl"/>
          <dgm:resizeHandles/>
        </dgm:presLayoutVars>
      </dgm:prSet>
      <dgm:spPr/>
    </dgm:pt>
    <dgm:pt modelId="{DC586E93-D1A7-4BAB-8136-5A130C37A58F}" type="pres">
      <dgm:prSet presAssocID="{9B628916-B10E-47F1-900B-50F9C9980444}" presName="hierRoot1" presStyleCnt="0">
        <dgm:presLayoutVars>
          <dgm:hierBranch val="init"/>
        </dgm:presLayoutVars>
      </dgm:prSet>
      <dgm:spPr/>
    </dgm:pt>
    <dgm:pt modelId="{747EBB6A-70AF-4043-916F-2A4BEE32EBCB}" type="pres">
      <dgm:prSet presAssocID="{9B628916-B10E-47F1-900B-50F9C9980444}" presName="rootComposite1" presStyleCnt="0"/>
      <dgm:spPr/>
    </dgm:pt>
    <dgm:pt modelId="{8F73245F-3B02-4E38-B146-54389AE78B4C}" type="pres">
      <dgm:prSet presAssocID="{9B628916-B10E-47F1-900B-50F9C9980444}" presName="rootText1" presStyleLbl="node0" presStyleIdx="0" presStyleCnt="1">
        <dgm:presLayoutVars>
          <dgm:chPref val="3"/>
        </dgm:presLayoutVars>
      </dgm:prSet>
      <dgm:spPr/>
    </dgm:pt>
    <dgm:pt modelId="{8365A078-2AEA-4CF7-9100-4F2998633D42}" type="pres">
      <dgm:prSet presAssocID="{9B628916-B10E-47F1-900B-50F9C9980444}" presName="rootConnector1" presStyleLbl="node1" presStyleIdx="0" presStyleCnt="0"/>
      <dgm:spPr/>
    </dgm:pt>
    <dgm:pt modelId="{DBDD0BB2-CB6C-4251-9E67-B9C8B8F058DA}" type="pres">
      <dgm:prSet presAssocID="{9B628916-B10E-47F1-900B-50F9C9980444}" presName="hierChild2" presStyleCnt="0"/>
      <dgm:spPr/>
    </dgm:pt>
    <dgm:pt modelId="{168ACD0E-3720-4DBF-AB86-EA018909A84E}" type="pres">
      <dgm:prSet presAssocID="{5FEF7C52-D055-4A6D-8A4E-41E75C08C4A9}" presName="Name37" presStyleLbl="parChTrans1D2" presStyleIdx="0" presStyleCnt="3"/>
      <dgm:spPr/>
    </dgm:pt>
    <dgm:pt modelId="{730B796C-BA3F-413B-B590-2703A9C22126}" type="pres">
      <dgm:prSet presAssocID="{08C485F9-1EB3-4615-AC4B-6E7E822ABE5F}" presName="hierRoot2" presStyleCnt="0">
        <dgm:presLayoutVars>
          <dgm:hierBranch val="init"/>
        </dgm:presLayoutVars>
      </dgm:prSet>
      <dgm:spPr/>
    </dgm:pt>
    <dgm:pt modelId="{2E5CAD16-CE14-4B13-B482-28774F7E80CF}" type="pres">
      <dgm:prSet presAssocID="{08C485F9-1EB3-4615-AC4B-6E7E822ABE5F}" presName="rootComposite" presStyleCnt="0"/>
      <dgm:spPr/>
    </dgm:pt>
    <dgm:pt modelId="{597FAD83-3AA4-48CA-9339-03606891C68C}" type="pres">
      <dgm:prSet presAssocID="{08C485F9-1EB3-4615-AC4B-6E7E822ABE5F}" presName="rootText" presStyleLbl="node2" presStyleIdx="0" presStyleCnt="3">
        <dgm:presLayoutVars>
          <dgm:chPref val="3"/>
        </dgm:presLayoutVars>
      </dgm:prSet>
      <dgm:spPr/>
    </dgm:pt>
    <dgm:pt modelId="{306F3E0B-F345-4DD4-ADB0-0AD414C23748}" type="pres">
      <dgm:prSet presAssocID="{08C485F9-1EB3-4615-AC4B-6E7E822ABE5F}" presName="rootConnector" presStyleLbl="node2" presStyleIdx="0" presStyleCnt="3"/>
      <dgm:spPr/>
    </dgm:pt>
    <dgm:pt modelId="{AC74CD4C-D612-4656-8EA9-FBF7EC1F6D9F}" type="pres">
      <dgm:prSet presAssocID="{08C485F9-1EB3-4615-AC4B-6E7E822ABE5F}" presName="hierChild4" presStyleCnt="0"/>
      <dgm:spPr/>
    </dgm:pt>
    <dgm:pt modelId="{1845ABA0-AC53-41AC-8006-AACA92CF1568}" type="pres">
      <dgm:prSet presAssocID="{08C485F9-1EB3-4615-AC4B-6E7E822ABE5F}" presName="hierChild5" presStyleCnt="0"/>
      <dgm:spPr/>
    </dgm:pt>
    <dgm:pt modelId="{F484BEE1-4447-4F46-B876-E2D8D22038CB}" type="pres">
      <dgm:prSet presAssocID="{E9DB5C36-4997-4D78-AF49-2C3EB59F8848}" presName="Name37" presStyleLbl="parChTrans1D2" presStyleIdx="1" presStyleCnt="3"/>
      <dgm:spPr/>
    </dgm:pt>
    <dgm:pt modelId="{164C7D1F-7E98-4655-B6FC-0E63987FC8EB}" type="pres">
      <dgm:prSet presAssocID="{6209B3FF-63E2-4936-AC75-20FA96FF6B85}" presName="hierRoot2" presStyleCnt="0">
        <dgm:presLayoutVars>
          <dgm:hierBranch val="init"/>
        </dgm:presLayoutVars>
      </dgm:prSet>
      <dgm:spPr/>
    </dgm:pt>
    <dgm:pt modelId="{413DD52B-F7A2-4B35-A33A-3412BA6E8233}" type="pres">
      <dgm:prSet presAssocID="{6209B3FF-63E2-4936-AC75-20FA96FF6B85}" presName="rootComposite" presStyleCnt="0"/>
      <dgm:spPr/>
    </dgm:pt>
    <dgm:pt modelId="{D8AAEFB7-6A4E-4CA7-ACDF-4971431C72A5}" type="pres">
      <dgm:prSet presAssocID="{6209B3FF-63E2-4936-AC75-20FA96FF6B85}" presName="rootText" presStyleLbl="node2" presStyleIdx="1" presStyleCnt="3">
        <dgm:presLayoutVars>
          <dgm:chPref val="3"/>
        </dgm:presLayoutVars>
      </dgm:prSet>
      <dgm:spPr/>
    </dgm:pt>
    <dgm:pt modelId="{0988DBB9-83A1-47A1-A71E-3214E8820824}" type="pres">
      <dgm:prSet presAssocID="{6209B3FF-63E2-4936-AC75-20FA96FF6B85}" presName="rootConnector" presStyleLbl="node2" presStyleIdx="1" presStyleCnt="3"/>
      <dgm:spPr/>
    </dgm:pt>
    <dgm:pt modelId="{7C37056F-5770-43C7-B847-AA096BDAC321}" type="pres">
      <dgm:prSet presAssocID="{6209B3FF-63E2-4936-AC75-20FA96FF6B85}" presName="hierChild4" presStyleCnt="0"/>
      <dgm:spPr/>
    </dgm:pt>
    <dgm:pt modelId="{95EEDF16-E66C-4C30-B59E-C577717F5AE5}" type="pres">
      <dgm:prSet presAssocID="{6209B3FF-63E2-4936-AC75-20FA96FF6B85}" presName="hierChild5" presStyleCnt="0"/>
      <dgm:spPr/>
    </dgm:pt>
    <dgm:pt modelId="{4B6F71D0-9576-4A6E-BD55-E5153A393337}" type="pres">
      <dgm:prSet presAssocID="{6683D51F-A106-4BA2-A5CF-CF45AA099735}" presName="Name37" presStyleLbl="parChTrans1D2" presStyleIdx="2" presStyleCnt="3"/>
      <dgm:spPr/>
    </dgm:pt>
    <dgm:pt modelId="{528E3BEE-9055-40A2-87AF-B9A92A7F2071}" type="pres">
      <dgm:prSet presAssocID="{B53DB9F2-BCD2-497A-8D06-3BD135B17F2F}" presName="hierRoot2" presStyleCnt="0">
        <dgm:presLayoutVars>
          <dgm:hierBranch val="init"/>
        </dgm:presLayoutVars>
      </dgm:prSet>
      <dgm:spPr/>
    </dgm:pt>
    <dgm:pt modelId="{4DF851A5-7DAE-4F2B-BF34-0FC3FA9BAAA5}" type="pres">
      <dgm:prSet presAssocID="{B53DB9F2-BCD2-497A-8D06-3BD135B17F2F}" presName="rootComposite" presStyleCnt="0"/>
      <dgm:spPr/>
    </dgm:pt>
    <dgm:pt modelId="{5F9C8C7C-C49F-4C1A-90A3-87DC72221C43}" type="pres">
      <dgm:prSet presAssocID="{B53DB9F2-BCD2-497A-8D06-3BD135B17F2F}" presName="rootText" presStyleLbl="node2" presStyleIdx="2" presStyleCnt="3">
        <dgm:presLayoutVars>
          <dgm:chPref val="3"/>
        </dgm:presLayoutVars>
      </dgm:prSet>
      <dgm:spPr/>
    </dgm:pt>
    <dgm:pt modelId="{E6280479-7BC8-4A0F-A74E-4D8EF3857CFC}" type="pres">
      <dgm:prSet presAssocID="{B53DB9F2-BCD2-497A-8D06-3BD135B17F2F}" presName="rootConnector" presStyleLbl="node2" presStyleIdx="2" presStyleCnt="3"/>
      <dgm:spPr/>
    </dgm:pt>
    <dgm:pt modelId="{8F60651D-4D24-428D-B4BB-C011EF44A581}" type="pres">
      <dgm:prSet presAssocID="{B53DB9F2-BCD2-497A-8D06-3BD135B17F2F}" presName="hierChild4" presStyleCnt="0"/>
      <dgm:spPr/>
    </dgm:pt>
    <dgm:pt modelId="{867B2C08-36D4-4CA3-8131-83C3FADA5CEC}" type="pres">
      <dgm:prSet presAssocID="{B53DB9F2-BCD2-497A-8D06-3BD135B17F2F}" presName="hierChild5" presStyleCnt="0"/>
      <dgm:spPr/>
    </dgm:pt>
    <dgm:pt modelId="{FA0F6AC7-C1C9-4B88-AA12-D4605C27AB11}" type="pres">
      <dgm:prSet presAssocID="{9B628916-B10E-47F1-900B-50F9C9980444}" presName="hierChild3" presStyleCnt="0"/>
      <dgm:spPr/>
    </dgm:pt>
  </dgm:ptLst>
  <dgm:cxnLst>
    <dgm:cxn modelId="{85053518-5D64-4D6B-A7F6-AC5D0F499B19}" type="presOf" srcId="{A0D2EFE0-23B7-4DC6-8266-EFB481C35ECC}" destId="{B608DF6E-0260-407E-88ED-616EEC514FA0}" srcOrd="0" destOrd="0" presId="urn:microsoft.com/office/officeart/2005/8/layout/orgChart1"/>
    <dgm:cxn modelId="{1458371F-BEFD-4899-BA5D-0BCBFE6ACA91}" type="presOf" srcId="{6209B3FF-63E2-4936-AC75-20FA96FF6B85}" destId="{D8AAEFB7-6A4E-4CA7-ACDF-4971431C72A5}" srcOrd="0" destOrd="0" presId="urn:microsoft.com/office/officeart/2005/8/layout/orgChart1"/>
    <dgm:cxn modelId="{72428A3A-9BB1-46EC-9292-CE00B62FD983}" srcId="{9B628916-B10E-47F1-900B-50F9C9980444}" destId="{08C485F9-1EB3-4615-AC4B-6E7E822ABE5F}" srcOrd="0" destOrd="0" parTransId="{5FEF7C52-D055-4A6D-8A4E-41E75C08C4A9}" sibTransId="{B04C9357-1AE5-40A3-8D1D-5EB5F45B27EF}"/>
    <dgm:cxn modelId="{71A75A5C-3D7E-41A2-99E8-94317C689330}" type="presOf" srcId="{5FEF7C52-D055-4A6D-8A4E-41E75C08C4A9}" destId="{168ACD0E-3720-4DBF-AB86-EA018909A84E}" srcOrd="0" destOrd="0" presId="urn:microsoft.com/office/officeart/2005/8/layout/orgChart1"/>
    <dgm:cxn modelId="{BCE59A65-26B4-44C1-A27C-F5E0CB525F6B}" type="presOf" srcId="{6209B3FF-63E2-4936-AC75-20FA96FF6B85}" destId="{0988DBB9-83A1-47A1-A71E-3214E8820824}" srcOrd="1" destOrd="0" presId="urn:microsoft.com/office/officeart/2005/8/layout/orgChart1"/>
    <dgm:cxn modelId="{BA8F4553-C7EC-4BFA-B0CB-DEFD153C2A93}" type="presOf" srcId="{B53DB9F2-BCD2-497A-8D06-3BD135B17F2F}" destId="{5F9C8C7C-C49F-4C1A-90A3-87DC72221C43}" srcOrd="0" destOrd="0" presId="urn:microsoft.com/office/officeart/2005/8/layout/orgChart1"/>
    <dgm:cxn modelId="{6E37AF74-5AFC-4AA0-9D66-FC7B319E8CF5}" srcId="{A0D2EFE0-23B7-4DC6-8266-EFB481C35ECC}" destId="{9B628916-B10E-47F1-900B-50F9C9980444}" srcOrd="0" destOrd="0" parTransId="{4EEC1426-B9F6-4674-8BF8-C9A4AF627732}" sibTransId="{AA891572-21DE-4E4E-B4F2-326B1A5EF9AA}"/>
    <dgm:cxn modelId="{0F9DD280-477D-4F8D-B849-9FAA6B7F5040}" type="presOf" srcId="{08C485F9-1EB3-4615-AC4B-6E7E822ABE5F}" destId="{306F3E0B-F345-4DD4-ADB0-0AD414C23748}" srcOrd="1" destOrd="0" presId="urn:microsoft.com/office/officeart/2005/8/layout/orgChart1"/>
    <dgm:cxn modelId="{52073AAD-304F-4BAE-A84B-FDD09C23CE2D}" type="presOf" srcId="{9B628916-B10E-47F1-900B-50F9C9980444}" destId="{8F73245F-3B02-4E38-B146-54389AE78B4C}" srcOrd="0" destOrd="0" presId="urn:microsoft.com/office/officeart/2005/8/layout/orgChart1"/>
    <dgm:cxn modelId="{624FDCB4-F7EC-45E7-B7F3-FA45DC1F5FC6}" type="presOf" srcId="{9B628916-B10E-47F1-900B-50F9C9980444}" destId="{8365A078-2AEA-4CF7-9100-4F2998633D42}" srcOrd="1" destOrd="0" presId="urn:microsoft.com/office/officeart/2005/8/layout/orgChart1"/>
    <dgm:cxn modelId="{5CBC37B7-6A0D-4BC8-9CB8-B988F4AB5B39}" srcId="{9B628916-B10E-47F1-900B-50F9C9980444}" destId="{6209B3FF-63E2-4936-AC75-20FA96FF6B85}" srcOrd="1" destOrd="0" parTransId="{E9DB5C36-4997-4D78-AF49-2C3EB59F8848}" sibTransId="{F9060891-9FD6-4869-A637-6638F10F9F44}"/>
    <dgm:cxn modelId="{4EA586BB-5FFE-4EA6-90B0-FCB503F0B096}" type="presOf" srcId="{08C485F9-1EB3-4615-AC4B-6E7E822ABE5F}" destId="{597FAD83-3AA4-48CA-9339-03606891C68C}" srcOrd="0" destOrd="0" presId="urn:microsoft.com/office/officeart/2005/8/layout/orgChart1"/>
    <dgm:cxn modelId="{BC72E3DA-8845-467C-89DA-F5A185194614}" type="presOf" srcId="{6683D51F-A106-4BA2-A5CF-CF45AA099735}" destId="{4B6F71D0-9576-4A6E-BD55-E5153A393337}" srcOrd="0" destOrd="0" presId="urn:microsoft.com/office/officeart/2005/8/layout/orgChart1"/>
    <dgm:cxn modelId="{161470DB-7B5F-402C-9AE1-3BC75DD60929}" type="presOf" srcId="{E9DB5C36-4997-4D78-AF49-2C3EB59F8848}" destId="{F484BEE1-4447-4F46-B876-E2D8D22038CB}" srcOrd="0" destOrd="0" presId="urn:microsoft.com/office/officeart/2005/8/layout/orgChart1"/>
    <dgm:cxn modelId="{5A3609DC-E055-45D4-B6F0-DD0B91A2D949}" type="presOf" srcId="{B53DB9F2-BCD2-497A-8D06-3BD135B17F2F}" destId="{E6280479-7BC8-4A0F-A74E-4D8EF3857CFC}" srcOrd="1" destOrd="0" presId="urn:microsoft.com/office/officeart/2005/8/layout/orgChart1"/>
    <dgm:cxn modelId="{8C3AC6E1-C14A-4010-BF7E-EA34DDA2A74F}" srcId="{9B628916-B10E-47F1-900B-50F9C9980444}" destId="{B53DB9F2-BCD2-497A-8D06-3BD135B17F2F}" srcOrd="2" destOrd="0" parTransId="{6683D51F-A106-4BA2-A5CF-CF45AA099735}" sibTransId="{AE7DEEFB-7B02-4B9B-838D-6F4EFFAB4D6A}"/>
    <dgm:cxn modelId="{A33B8E1A-A7FC-47A9-9800-350905B662DF}" type="presParOf" srcId="{B608DF6E-0260-407E-88ED-616EEC514FA0}" destId="{DC586E93-D1A7-4BAB-8136-5A130C37A58F}" srcOrd="0" destOrd="0" presId="urn:microsoft.com/office/officeart/2005/8/layout/orgChart1"/>
    <dgm:cxn modelId="{FF27D24A-E205-4C1E-8AAE-C3603AAC5DE7}" type="presParOf" srcId="{DC586E93-D1A7-4BAB-8136-5A130C37A58F}" destId="{747EBB6A-70AF-4043-916F-2A4BEE32EBCB}" srcOrd="0" destOrd="0" presId="urn:microsoft.com/office/officeart/2005/8/layout/orgChart1"/>
    <dgm:cxn modelId="{E220DB93-C028-47DB-AEB3-6C0272107E2A}" type="presParOf" srcId="{747EBB6A-70AF-4043-916F-2A4BEE32EBCB}" destId="{8F73245F-3B02-4E38-B146-54389AE78B4C}" srcOrd="0" destOrd="0" presId="urn:microsoft.com/office/officeart/2005/8/layout/orgChart1"/>
    <dgm:cxn modelId="{042FBF5A-F4FD-4FC7-94DF-00E30FE48D0C}" type="presParOf" srcId="{747EBB6A-70AF-4043-916F-2A4BEE32EBCB}" destId="{8365A078-2AEA-4CF7-9100-4F2998633D42}" srcOrd="1" destOrd="0" presId="urn:microsoft.com/office/officeart/2005/8/layout/orgChart1"/>
    <dgm:cxn modelId="{DF02C133-9DB0-4B09-B6B4-9C804C6134F6}" type="presParOf" srcId="{DC586E93-D1A7-4BAB-8136-5A130C37A58F}" destId="{DBDD0BB2-CB6C-4251-9E67-B9C8B8F058DA}" srcOrd="1" destOrd="0" presId="urn:microsoft.com/office/officeart/2005/8/layout/orgChart1"/>
    <dgm:cxn modelId="{CA91491D-96F5-4C15-B51D-B1E4D6D753D5}" type="presParOf" srcId="{DBDD0BB2-CB6C-4251-9E67-B9C8B8F058DA}" destId="{168ACD0E-3720-4DBF-AB86-EA018909A84E}" srcOrd="0" destOrd="0" presId="urn:microsoft.com/office/officeart/2005/8/layout/orgChart1"/>
    <dgm:cxn modelId="{56746580-F83E-49F9-90E8-095E7C60DADA}" type="presParOf" srcId="{DBDD0BB2-CB6C-4251-9E67-B9C8B8F058DA}" destId="{730B796C-BA3F-413B-B590-2703A9C22126}" srcOrd="1" destOrd="0" presId="urn:microsoft.com/office/officeart/2005/8/layout/orgChart1"/>
    <dgm:cxn modelId="{055CA03A-15DE-49E0-A4D4-C73CEB28C609}" type="presParOf" srcId="{730B796C-BA3F-413B-B590-2703A9C22126}" destId="{2E5CAD16-CE14-4B13-B482-28774F7E80CF}" srcOrd="0" destOrd="0" presId="urn:microsoft.com/office/officeart/2005/8/layout/orgChart1"/>
    <dgm:cxn modelId="{E0A99E8C-0F8F-4878-B197-C38E6841CD34}" type="presParOf" srcId="{2E5CAD16-CE14-4B13-B482-28774F7E80CF}" destId="{597FAD83-3AA4-48CA-9339-03606891C68C}" srcOrd="0" destOrd="0" presId="urn:microsoft.com/office/officeart/2005/8/layout/orgChart1"/>
    <dgm:cxn modelId="{919F365C-D244-4D4C-A9EF-F52FD683B242}" type="presParOf" srcId="{2E5CAD16-CE14-4B13-B482-28774F7E80CF}" destId="{306F3E0B-F345-4DD4-ADB0-0AD414C23748}" srcOrd="1" destOrd="0" presId="urn:microsoft.com/office/officeart/2005/8/layout/orgChart1"/>
    <dgm:cxn modelId="{C2AAFAD1-8436-4FC0-8FB0-AE683E102659}" type="presParOf" srcId="{730B796C-BA3F-413B-B590-2703A9C22126}" destId="{AC74CD4C-D612-4656-8EA9-FBF7EC1F6D9F}" srcOrd="1" destOrd="0" presId="urn:microsoft.com/office/officeart/2005/8/layout/orgChart1"/>
    <dgm:cxn modelId="{EF23B6DC-2333-4648-AF8D-6CF9CD90ED90}" type="presParOf" srcId="{730B796C-BA3F-413B-B590-2703A9C22126}" destId="{1845ABA0-AC53-41AC-8006-AACA92CF1568}" srcOrd="2" destOrd="0" presId="urn:microsoft.com/office/officeart/2005/8/layout/orgChart1"/>
    <dgm:cxn modelId="{FD00D3AC-EC4D-42AF-B1C8-00AA9569286D}" type="presParOf" srcId="{DBDD0BB2-CB6C-4251-9E67-B9C8B8F058DA}" destId="{F484BEE1-4447-4F46-B876-E2D8D22038CB}" srcOrd="2" destOrd="0" presId="urn:microsoft.com/office/officeart/2005/8/layout/orgChart1"/>
    <dgm:cxn modelId="{EFE1679B-B244-4490-AF7E-F7B0E08D1CD7}" type="presParOf" srcId="{DBDD0BB2-CB6C-4251-9E67-B9C8B8F058DA}" destId="{164C7D1F-7E98-4655-B6FC-0E63987FC8EB}" srcOrd="3" destOrd="0" presId="urn:microsoft.com/office/officeart/2005/8/layout/orgChart1"/>
    <dgm:cxn modelId="{959A0793-D04F-4ECC-8B77-CBF2256E0C9B}" type="presParOf" srcId="{164C7D1F-7E98-4655-B6FC-0E63987FC8EB}" destId="{413DD52B-F7A2-4B35-A33A-3412BA6E8233}" srcOrd="0" destOrd="0" presId="urn:microsoft.com/office/officeart/2005/8/layout/orgChart1"/>
    <dgm:cxn modelId="{FC3DB81A-2F8C-47EE-8151-875C5A1AE75C}" type="presParOf" srcId="{413DD52B-F7A2-4B35-A33A-3412BA6E8233}" destId="{D8AAEFB7-6A4E-4CA7-ACDF-4971431C72A5}" srcOrd="0" destOrd="0" presId="urn:microsoft.com/office/officeart/2005/8/layout/orgChart1"/>
    <dgm:cxn modelId="{3ADF1C7A-8418-4D22-B767-59E3048DB6A0}" type="presParOf" srcId="{413DD52B-F7A2-4B35-A33A-3412BA6E8233}" destId="{0988DBB9-83A1-47A1-A71E-3214E8820824}" srcOrd="1" destOrd="0" presId="urn:microsoft.com/office/officeart/2005/8/layout/orgChart1"/>
    <dgm:cxn modelId="{E03E65D4-C6D4-43C3-BF75-FA513D493C70}" type="presParOf" srcId="{164C7D1F-7E98-4655-B6FC-0E63987FC8EB}" destId="{7C37056F-5770-43C7-B847-AA096BDAC321}" srcOrd="1" destOrd="0" presId="urn:microsoft.com/office/officeart/2005/8/layout/orgChart1"/>
    <dgm:cxn modelId="{E34683A3-5D73-41FA-803D-E2F755FFC98E}" type="presParOf" srcId="{164C7D1F-7E98-4655-B6FC-0E63987FC8EB}" destId="{95EEDF16-E66C-4C30-B59E-C577717F5AE5}" srcOrd="2" destOrd="0" presId="urn:microsoft.com/office/officeart/2005/8/layout/orgChart1"/>
    <dgm:cxn modelId="{2BF639D4-CB01-4000-B71D-ED6C770B931D}" type="presParOf" srcId="{DBDD0BB2-CB6C-4251-9E67-B9C8B8F058DA}" destId="{4B6F71D0-9576-4A6E-BD55-E5153A393337}" srcOrd="4" destOrd="0" presId="urn:microsoft.com/office/officeart/2005/8/layout/orgChart1"/>
    <dgm:cxn modelId="{1AB0D43C-D3B5-4051-9E2D-539205F784D5}" type="presParOf" srcId="{DBDD0BB2-CB6C-4251-9E67-B9C8B8F058DA}" destId="{528E3BEE-9055-40A2-87AF-B9A92A7F2071}" srcOrd="5" destOrd="0" presId="urn:microsoft.com/office/officeart/2005/8/layout/orgChart1"/>
    <dgm:cxn modelId="{E631B5EE-E902-404F-969F-403B82A936BC}" type="presParOf" srcId="{528E3BEE-9055-40A2-87AF-B9A92A7F2071}" destId="{4DF851A5-7DAE-4F2B-BF34-0FC3FA9BAAA5}" srcOrd="0" destOrd="0" presId="urn:microsoft.com/office/officeart/2005/8/layout/orgChart1"/>
    <dgm:cxn modelId="{F91F62CA-DD46-431C-8C59-4725D6AACC11}" type="presParOf" srcId="{4DF851A5-7DAE-4F2B-BF34-0FC3FA9BAAA5}" destId="{5F9C8C7C-C49F-4C1A-90A3-87DC72221C43}" srcOrd="0" destOrd="0" presId="urn:microsoft.com/office/officeart/2005/8/layout/orgChart1"/>
    <dgm:cxn modelId="{904FCC4A-29BA-461A-9A89-20453C4195C2}" type="presParOf" srcId="{4DF851A5-7DAE-4F2B-BF34-0FC3FA9BAAA5}" destId="{E6280479-7BC8-4A0F-A74E-4D8EF3857CFC}" srcOrd="1" destOrd="0" presId="urn:microsoft.com/office/officeart/2005/8/layout/orgChart1"/>
    <dgm:cxn modelId="{5D8506C2-2303-45FE-BF97-9D602A44B3BF}" type="presParOf" srcId="{528E3BEE-9055-40A2-87AF-B9A92A7F2071}" destId="{8F60651D-4D24-428D-B4BB-C011EF44A581}" srcOrd="1" destOrd="0" presId="urn:microsoft.com/office/officeart/2005/8/layout/orgChart1"/>
    <dgm:cxn modelId="{FFF2E07E-7033-4F94-A43A-474B0536A3CE}" type="presParOf" srcId="{528E3BEE-9055-40A2-87AF-B9A92A7F2071}" destId="{867B2C08-36D4-4CA3-8131-83C3FADA5CEC}" srcOrd="2" destOrd="0" presId="urn:microsoft.com/office/officeart/2005/8/layout/orgChart1"/>
    <dgm:cxn modelId="{F191836F-FB03-422B-AFCB-0FAC5334D4C1}" type="presParOf" srcId="{DC586E93-D1A7-4BAB-8136-5A130C37A58F}" destId="{FA0F6AC7-C1C9-4B88-AA12-D4605C27AB11}"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E0AE39-C68F-4B97-87BF-7B5F0DB0176C}">
      <dsp:nvSpPr>
        <dsp:cNvPr id="0" name=""/>
        <dsp:cNvSpPr/>
      </dsp:nvSpPr>
      <dsp:spPr>
        <a:xfrm>
          <a:off x="2431489" y="2088751"/>
          <a:ext cx="1214547" cy="1214547"/>
        </a:xfrm>
        <a:prstGeom prst="ellipse">
          <a:avLst/>
        </a:prstGeom>
        <a:solidFill>
          <a:srgbClr val="FF0000"/>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ES" sz="1200" kern="1200" dirty="0">
              <a:solidFill>
                <a:sysClr val="window" lastClr="FFFFFF"/>
              </a:solidFill>
              <a:latin typeface="Calibri" panose="020F0502020204030204"/>
              <a:ea typeface="+mn-ea"/>
              <a:cs typeface="+mn-cs"/>
            </a:rPr>
            <a:t>… los 8</a:t>
          </a:r>
          <a:br>
            <a:rPr lang="es-ES" sz="1200" kern="1200" dirty="0">
              <a:solidFill>
                <a:sysClr val="window" lastClr="FFFFFF"/>
              </a:solidFill>
              <a:latin typeface="Calibri" panose="020F0502020204030204"/>
              <a:ea typeface="+mn-ea"/>
              <a:cs typeface="+mn-cs"/>
            </a:rPr>
          </a:br>
          <a:r>
            <a:rPr lang="es-ES" sz="1200" kern="1200" dirty="0">
              <a:solidFill>
                <a:sysClr val="window" lastClr="FFFFFF"/>
              </a:solidFill>
              <a:latin typeface="Calibri" panose="020F0502020204030204"/>
              <a:ea typeface="+mn-ea"/>
              <a:cs typeface="+mn-cs"/>
            </a:rPr>
            <a:t>dominios del proyecto </a:t>
          </a:r>
        </a:p>
      </dsp:txBody>
      <dsp:txXfrm>
        <a:off x="2609355" y="2266617"/>
        <a:ext cx="858815" cy="858815"/>
      </dsp:txXfrm>
    </dsp:sp>
    <dsp:sp modelId="{B8D15298-43AD-4949-92B3-63850FD04075}">
      <dsp:nvSpPr>
        <dsp:cNvPr id="0" name=""/>
        <dsp:cNvSpPr/>
      </dsp:nvSpPr>
      <dsp:spPr>
        <a:xfrm rot="16200000">
          <a:off x="2621964" y="1653966"/>
          <a:ext cx="833597" cy="35971"/>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ES" sz="1200" kern="1200">
            <a:solidFill>
              <a:sysClr val="windowText" lastClr="000000">
                <a:hueOff val="0"/>
                <a:satOff val="0"/>
                <a:lumOff val="0"/>
                <a:alphaOff val="0"/>
              </a:sysClr>
            </a:solidFill>
            <a:latin typeface="Calibri" panose="020F0502020204030204"/>
            <a:ea typeface="+mn-ea"/>
            <a:cs typeface="+mn-cs"/>
          </a:endParaRPr>
        </a:p>
      </dsp:txBody>
      <dsp:txXfrm>
        <a:off x="3017923" y="1692791"/>
        <a:ext cx="0" cy="0"/>
      </dsp:txXfrm>
    </dsp:sp>
    <dsp:sp modelId="{B867E737-CA5E-414A-9C90-792927F584C8}">
      <dsp:nvSpPr>
        <dsp:cNvPr id="0" name=""/>
        <dsp:cNvSpPr/>
      </dsp:nvSpPr>
      <dsp:spPr>
        <a:xfrm>
          <a:off x="2412688" y="3003"/>
          <a:ext cx="1252150" cy="125215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ES" sz="1200" kern="1200" dirty="0">
              <a:solidFill>
                <a:sysClr val="window" lastClr="FFFFFF"/>
              </a:solidFill>
              <a:latin typeface="Calibri" panose="020F0502020204030204"/>
              <a:ea typeface="+mn-ea"/>
              <a:cs typeface="+mn-cs"/>
            </a:rPr>
            <a:t>Equipo</a:t>
          </a:r>
        </a:p>
      </dsp:txBody>
      <dsp:txXfrm>
        <a:off x="2596061" y="186376"/>
        <a:ext cx="885404" cy="885404"/>
      </dsp:txXfrm>
    </dsp:sp>
    <dsp:sp modelId="{41CF7BAA-D680-449C-A2AD-D3AD43F64D11}">
      <dsp:nvSpPr>
        <dsp:cNvPr id="0" name=""/>
        <dsp:cNvSpPr/>
      </dsp:nvSpPr>
      <dsp:spPr>
        <a:xfrm rot="18900000">
          <a:off x="3343340" y="1947263"/>
          <a:ext cx="852399" cy="35971"/>
        </a:xfrm>
        <a:custGeom>
          <a:avLst/>
          <a:gdLst/>
          <a:ahLst/>
          <a:cxnLst/>
          <a:rect l="0" t="0" r="0" b="0"/>
          <a:pathLst>
            <a:path>
              <a:moveTo>
                <a:pt x="0" y="15740"/>
              </a:moveTo>
              <a:lnTo>
                <a:pt x="857556" y="15740"/>
              </a:lnTo>
            </a:path>
          </a:pathLst>
        </a:custGeom>
        <a:noFill/>
        <a:ln w="12700" cap="flat" cmpd="sng" algn="ctr">
          <a:solidFill>
            <a:srgbClr val="4472C4">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solidFill>
              <a:sysClr val="windowText" lastClr="000000">
                <a:hueOff val="0"/>
                <a:satOff val="0"/>
                <a:lumOff val="0"/>
                <a:alphaOff val="0"/>
              </a:sysClr>
            </a:solidFill>
            <a:latin typeface="Calibri" panose="020F0502020204030204"/>
            <a:ea typeface="+mn-ea"/>
            <a:cs typeface="+mn-cs"/>
          </a:endParaRPr>
        </a:p>
      </dsp:txBody>
      <dsp:txXfrm>
        <a:off x="3739402" y="1965249"/>
        <a:ext cx="0" cy="0"/>
      </dsp:txXfrm>
    </dsp:sp>
    <dsp:sp modelId="{86F8984A-513C-41B6-A9E1-A7C069053670}">
      <dsp:nvSpPr>
        <dsp:cNvPr id="0" name=""/>
        <dsp:cNvSpPr/>
      </dsp:nvSpPr>
      <dsp:spPr>
        <a:xfrm>
          <a:off x="3893041" y="627199"/>
          <a:ext cx="1214547" cy="1214547"/>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ES" sz="1200" kern="1200">
              <a:solidFill>
                <a:sysClr val="window" lastClr="FFFFFF"/>
              </a:solidFill>
              <a:latin typeface="Calibri" panose="020F0502020204030204"/>
              <a:ea typeface="+mn-ea"/>
              <a:cs typeface="+mn-cs"/>
            </a:rPr>
            <a:t>Interesados</a:t>
          </a:r>
          <a:endParaRPr lang="es-ES" sz="1200" kern="1200" dirty="0">
            <a:solidFill>
              <a:sysClr val="window" lastClr="FFFFFF"/>
            </a:solidFill>
            <a:latin typeface="Calibri" panose="020F0502020204030204"/>
            <a:ea typeface="+mn-ea"/>
            <a:cs typeface="+mn-cs"/>
          </a:endParaRPr>
        </a:p>
      </dsp:txBody>
      <dsp:txXfrm>
        <a:off x="4070907" y="805065"/>
        <a:ext cx="858815" cy="858815"/>
      </dsp:txXfrm>
    </dsp:sp>
    <dsp:sp modelId="{DCFEE71B-05BA-45C3-85D9-509D6907880D}">
      <dsp:nvSpPr>
        <dsp:cNvPr id="0" name=""/>
        <dsp:cNvSpPr/>
      </dsp:nvSpPr>
      <dsp:spPr>
        <a:xfrm>
          <a:off x="3646037" y="2678039"/>
          <a:ext cx="833597" cy="35971"/>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solidFill>
              <a:sysClr val="windowText" lastClr="000000">
                <a:hueOff val="0"/>
                <a:satOff val="0"/>
                <a:lumOff val="0"/>
                <a:alphaOff val="0"/>
              </a:sysClr>
            </a:solidFill>
            <a:latin typeface="Calibri" panose="020F0502020204030204"/>
            <a:ea typeface="+mn-ea"/>
            <a:cs typeface="+mn-cs"/>
          </a:endParaRPr>
        </a:p>
      </dsp:txBody>
      <dsp:txXfrm>
        <a:off x="4041996" y="2675185"/>
        <a:ext cx="0" cy="0"/>
      </dsp:txXfrm>
    </dsp:sp>
    <dsp:sp modelId="{5CB6795E-4D9B-4A52-A58C-6F192137CDB1}">
      <dsp:nvSpPr>
        <dsp:cNvPr id="0" name=""/>
        <dsp:cNvSpPr/>
      </dsp:nvSpPr>
      <dsp:spPr>
        <a:xfrm>
          <a:off x="4479635" y="2069950"/>
          <a:ext cx="1252150" cy="125215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ES" sz="1200" kern="1200" dirty="0">
              <a:solidFill>
                <a:sysClr val="window" lastClr="FFFFFF"/>
              </a:solidFill>
              <a:latin typeface="Calibri" panose="020F0502020204030204"/>
              <a:ea typeface="+mn-ea"/>
              <a:cs typeface="+mn-cs"/>
            </a:rPr>
            <a:t>Enfoque y Ciclo</a:t>
          </a:r>
        </a:p>
      </dsp:txBody>
      <dsp:txXfrm>
        <a:off x="4663008" y="2253323"/>
        <a:ext cx="885404" cy="885404"/>
      </dsp:txXfrm>
    </dsp:sp>
    <dsp:sp modelId="{66330104-7622-4314-B2A7-F0DFBF8D377B}">
      <dsp:nvSpPr>
        <dsp:cNvPr id="0" name=""/>
        <dsp:cNvSpPr/>
      </dsp:nvSpPr>
      <dsp:spPr>
        <a:xfrm rot="2700000">
          <a:off x="3346093" y="3402168"/>
          <a:ext cx="833597" cy="35971"/>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solidFill>
              <a:sysClr val="windowText" lastClr="000000">
                <a:hueOff val="0"/>
                <a:satOff val="0"/>
                <a:lumOff val="0"/>
                <a:alphaOff val="0"/>
              </a:sysClr>
            </a:solidFill>
            <a:latin typeface="Calibri" panose="020F0502020204030204"/>
            <a:ea typeface="+mn-ea"/>
            <a:cs typeface="+mn-cs"/>
          </a:endParaRPr>
        </a:p>
      </dsp:txBody>
      <dsp:txXfrm>
        <a:off x="3762892" y="3390682"/>
        <a:ext cx="0" cy="0"/>
      </dsp:txXfrm>
    </dsp:sp>
    <dsp:sp modelId="{14042375-7AEB-4902-AB9D-28D2F216275F}">
      <dsp:nvSpPr>
        <dsp:cNvPr id="0" name=""/>
        <dsp:cNvSpPr/>
      </dsp:nvSpPr>
      <dsp:spPr>
        <a:xfrm>
          <a:off x="3874240" y="3531502"/>
          <a:ext cx="1252150" cy="125215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ES" sz="1200" kern="1200">
              <a:solidFill>
                <a:sysClr val="window" lastClr="FFFFFF"/>
              </a:solidFill>
              <a:latin typeface="Calibri" panose="020F0502020204030204"/>
              <a:ea typeface="+mn-ea"/>
              <a:cs typeface="+mn-cs"/>
            </a:rPr>
            <a:t>Planificación</a:t>
          </a:r>
          <a:endParaRPr lang="es-ES" sz="1200" kern="1200" dirty="0">
            <a:solidFill>
              <a:sysClr val="window" lastClr="FFFFFF"/>
            </a:solidFill>
            <a:latin typeface="Calibri" panose="020F0502020204030204"/>
            <a:ea typeface="+mn-ea"/>
            <a:cs typeface="+mn-cs"/>
          </a:endParaRPr>
        </a:p>
      </dsp:txBody>
      <dsp:txXfrm>
        <a:off x="4057613" y="3714875"/>
        <a:ext cx="885404" cy="885404"/>
      </dsp:txXfrm>
    </dsp:sp>
    <dsp:sp modelId="{EE823A36-F23C-4297-AD56-A6805E04F772}">
      <dsp:nvSpPr>
        <dsp:cNvPr id="0" name=""/>
        <dsp:cNvSpPr/>
      </dsp:nvSpPr>
      <dsp:spPr>
        <a:xfrm rot="5400000">
          <a:off x="2621964" y="3702112"/>
          <a:ext cx="833597" cy="35971"/>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solidFill>
              <a:sysClr val="windowText" lastClr="000000">
                <a:hueOff val="0"/>
                <a:satOff val="0"/>
                <a:lumOff val="0"/>
                <a:alphaOff val="0"/>
              </a:sysClr>
            </a:solidFill>
            <a:latin typeface="Calibri" panose="020F0502020204030204"/>
            <a:ea typeface="+mn-ea"/>
            <a:cs typeface="+mn-cs"/>
          </a:endParaRPr>
        </a:p>
      </dsp:txBody>
      <dsp:txXfrm>
        <a:off x="3059602" y="3699258"/>
        <a:ext cx="0" cy="0"/>
      </dsp:txXfrm>
    </dsp:sp>
    <dsp:sp modelId="{B5A7DDA1-50D5-4BEB-9CDD-A5155A9A3570}">
      <dsp:nvSpPr>
        <dsp:cNvPr id="0" name=""/>
        <dsp:cNvSpPr/>
      </dsp:nvSpPr>
      <dsp:spPr>
        <a:xfrm>
          <a:off x="2412688" y="4136897"/>
          <a:ext cx="1252150" cy="125215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ES" sz="1200" kern="1200" dirty="0">
              <a:solidFill>
                <a:sysClr val="window" lastClr="FFFFFF"/>
              </a:solidFill>
              <a:latin typeface="Calibri" panose="020F0502020204030204"/>
              <a:ea typeface="+mn-ea"/>
              <a:cs typeface="+mn-cs"/>
            </a:rPr>
            <a:t>Trabajos</a:t>
          </a:r>
        </a:p>
      </dsp:txBody>
      <dsp:txXfrm>
        <a:off x="2596061" y="4320270"/>
        <a:ext cx="885404" cy="885404"/>
      </dsp:txXfrm>
    </dsp:sp>
    <dsp:sp modelId="{9CF93E4F-11A4-4425-92F3-94AAB44263CB}">
      <dsp:nvSpPr>
        <dsp:cNvPr id="0" name=""/>
        <dsp:cNvSpPr/>
      </dsp:nvSpPr>
      <dsp:spPr>
        <a:xfrm rot="8100000">
          <a:off x="1897835" y="3402168"/>
          <a:ext cx="833597" cy="35971"/>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ES" sz="1200" kern="1200">
            <a:solidFill>
              <a:sysClr val="windowText" lastClr="000000">
                <a:hueOff val="0"/>
                <a:satOff val="0"/>
                <a:lumOff val="0"/>
                <a:alphaOff val="0"/>
              </a:sysClr>
            </a:solidFill>
            <a:latin typeface="Calibri" panose="020F0502020204030204"/>
            <a:ea typeface="+mn-ea"/>
            <a:cs typeface="+mn-cs"/>
          </a:endParaRPr>
        </a:p>
      </dsp:txBody>
      <dsp:txXfrm rot="10800000">
        <a:off x="2344105" y="3420154"/>
        <a:ext cx="0" cy="0"/>
      </dsp:txXfrm>
    </dsp:sp>
    <dsp:sp modelId="{0831063E-341E-427F-9D65-849980C82373}">
      <dsp:nvSpPr>
        <dsp:cNvPr id="0" name=""/>
        <dsp:cNvSpPr/>
      </dsp:nvSpPr>
      <dsp:spPr>
        <a:xfrm>
          <a:off x="951136" y="3531502"/>
          <a:ext cx="1252150" cy="125215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ES" sz="1200" kern="1200" dirty="0">
              <a:solidFill>
                <a:sysClr val="window" lastClr="FFFFFF"/>
              </a:solidFill>
              <a:latin typeface="Calibri" panose="020F0502020204030204"/>
              <a:ea typeface="+mn-ea"/>
              <a:cs typeface="+mn-cs"/>
            </a:rPr>
            <a:t>Medición</a:t>
          </a:r>
        </a:p>
      </dsp:txBody>
      <dsp:txXfrm>
        <a:off x="1134509" y="3714875"/>
        <a:ext cx="885404" cy="885404"/>
      </dsp:txXfrm>
    </dsp:sp>
    <dsp:sp modelId="{1613A21D-A729-4836-A367-CF02E351473B}">
      <dsp:nvSpPr>
        <dsp:cNvPr id="0" name=""/>
        <dsp:cNvSpPr/>
      </dsp:nvSpPr>
      <dsp:spPr>
        <a:xfrm rot="10800000">
          <a:off x="1597891" y="2678039"/>
          <a:ext cx="833597" cy="35971"/>
        </a:xfrm>
        <a:custGeom>
          <a:avLst/>
          <a:gdLst/>
          <a:ahLst/>
          <a:cxnLst/>
          <a:rect l="0" t="0" r="0" b="0"/>
          <a:pathLst>
            <a:path>
              <a:moveTo>
                <a:pt x="0" y="15740"/>
              </a:moveTo>
              <a:lnTo>
                <a:pt x="838637" y="15740"/>
              </a:lnTo>
            </a:path>
          </a:pathLst>
        </a:custGeom>
        <a:noFill/>
        <a:ln w="12700" cap="flat" cmpd="sng" algn="ctr">
          <a:solidFill>
            <a:srgbClr val="4472C4">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533400">
            <a:lnSpc>
              <a:spcPct val="90000"/>
            </a:lnSpc>
            <a:spcBef>
              <a:spcPct val="0"/>
            </a:spcBef>
            <a:spcAft>
              <a:spcPct val="35000"/>
            </a:spcAft>
            <a:buNone/>
          </a:pPr>
          <a:endParaRPr lang="es-ES" sz="1200" kern="1200">
            <a:solidFill>
              <a:sysClr val="windowText" lastClr="000000">
                <a:hueOff val="0"/>
                <a:satOff val="0"/>
                <a:lumOff val="0"/>
                <a:alphaOff val="0"/>
              </a:sysClr>
            </a:solidFill>
            <a:latin typeface="Calibri" panose="020F0502020204030204"/>
            <a:ea typeface="+mn-ea"/>
            <a:cs typeface="+mn-cs"/>
          </a:endParaRPr>
        </a:p>
      </dsp:txBody>
      <dsp:txXfrm rot="10800000">
        <a:off x="2035529" y="2716864"/>
        <a:ext cx="0" cy="0"/>
      </dsp:txXfrm>
    </dsp:sp>
    <dsp:sp modelId="{65C25F32-DF0C-44D4-AAF9-9856B5975FBB}">
      <dsp:nvSpPr>
        <dsp:cNvPr id="0" name=""/>
        <dsp:cNvSpPr/>
      </dsp:nvSpPr>
      <dsp:spPr>
        <a:xfrm>
          <a:off x="345741" y="2069950"/>
          <a:ext cx="1252150" cy="125215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ES" sz="1200" kern="1200" dirty="0">
              <a:solidFill>
                <a:sysClr val="window" lastClr="FFFFFF"/>
              </a:solidFill>
              <a:latin typeface="Calibri" panose="020F0502020204030204"/>
              <a:ea typeface="+mn-ea"/>
              <a:cs typeface="+mn-cs"/>
            </a:rPr>
            <a:t>Entrega</a:t>
          </a:r>
        </a:p>
      </dsp:txBody>
      <dsp:txXfrm>
        <a:off x="529114" y="2253323"/>
        <a:ext cx="885404" cy="885404"/>
      </dsp:txXfrm>
    </dsp:sp>
    <dsp:sp modelId="{242EF858-9077-4BB4-94E8-7232E7A1F24E}">
      <dsp:nvSpPr>
        <dsp:cNvPr id="0" name=""/>
        <dsp:cNvSpPr/>
      </dsp:nvSpPr>
      <dsp:spPr>
        <a:xfrm rot="13500000">
          <a:off x="1905307" y="1957005"/>
          <a:ext cx="824844" cy="35971"/>
        </a:xfrm>
        <a:custGeom>
          <a:avLst/>
          <a:gdLst/>
          <a:ahLst/>
          <a:cxnLst/>
          <a:rect l="0" t="0" r="0" b="0"/>
          <a:pathLst>
            <a:path>
              <a:moveTo>
                <a:pt x="0" y="15740"/>
              </a:moveTo>
              <a:lnTo>
                <a:pt x="829829" y="15740"/>
              </a:lnTo>
            </a:path>
          </a:pathLst>
        </a:custGeom>
        <a:noFill/>
        <a:ln w="12700" cap="flat" cmpd="sng" algn="ctr">
          <a:solidFill>
            <a:srgbClr val="4472C4">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solidFill>
              <a:sysClr val="windowText" lastClr="000000">
                <a:hueOff val="0"/>
                <a:satOff val="0"/>
                <a:lumOff val="0"/>
                <a:alphaOff val="0"/>
              </a:sysClr>
            </a:solidFill>
            <a:latin typeface="Calibri" panose="020F0502020204030204"/>
            <a:ea typeface="+mn-ea"/>
            <a:cs typeface="+mn-cs"/>
          </a:endParaRPr>
        </a:p>
      </dsp:txBody>
      <dsp:txXfrm rot="10800000">
        <a:off x="2317729" y="2004153"/>
        <a:ext cx="0" cy="0"/>
      </dsp:txXfrm>
    </dsp:sp>
    <dsp:sp modelId="{26CF4648-60BC-47C8-ABC8-969C82D8FB72}">
      <dsp:nvSpPr>
        <dsp:cNvPr id="0" name=""/>
        <dsp:cNvSpPr/>
      </dsp:nvSpPr>
      <dsp:spPr>
        <a:xfrm>
          <a:off x="933251" y="608398"/>
          <a:ext cx="1287918" cy="1252150"/>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s-ES" sz="1200" kern="1200">
              <a:solidFill>
                <a:sysClr val="window" lastClr="FFFFFF"/>
              </a:solidFill>
              <a:latin typeface="Calibri" panose="020F0502020204030204"/>
              <a:ea typeface="+mn-ea"/>
              <a:cs typeface="+mn-cs"/>
            </a:rPr>
            <a:t>Incertidumbre</a:t>
          </a:r>
          <a:endParaRPr lang="es-ES" sz="1200" kern="1200" dirty="0">
            <a:solidFill>
              <a:sysClr val="window" lastClr="FFFFFF"/>
            </a:solidFill>
            <a:latin typeface="Calibri" panose="020F0502020204030204"/>
            <a:ea typeface="+mn-ea"/>
            <a:cs typeface="+mn-cs"/>
          </a:endParaRPr>
        </a:p>
      </dsp:txBody>
      <dsp:txXfrm>
        <a:off x="1121862" y="791771"/>
        <a:ext cx="910696" cy="8854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8A3569-4AB2-48E9-9C11-DCB2B8C5A8E2}">
      <dsp:nvSpPr>
        <dsp:cNvPr id="0" name=""/>
        <dsp:cNvSpPr/>
      </dsp:nvSpPr>
      <dsp:spPr>
        <a:xfrm>
          <a:off x="2151831" y="106820"/>
          <a:ext cx="1097012" cy="1097012"/>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n-US" sz="1000" b="1" kern="1200" noProof="0" dirty="0"/>
            <a:t>Strategy</a:t>
          </a:r>
          <a:endParaRPr lang="en-US" sz="1000" kern="1200" noProof="0" dirty="0"/>
        </a:p>
      </dsp:txBody>
      <dsp:txXfrm>
        <a:off x="2312485" y="267474"/>
        <a:ext cx="775704" cy="775704"/>
      </dsp:txXfrm>
    </dsp:sp>
    <dsp:sp modelId="{ECB3BFD3-9308-4F44-9F38-9325E202CCF9}">
      <dsp:nvSpPr>
        <dsp:cNvPr id="0" name=""/>
        <dsp:cNvSpPr/>
      </dsp:nvSpPr>
      <dsp:spPr>
        <a:xfrm rot="1350000">
          <a:off x="3307708" y="782112"/>
          <a:ext cx="291276" cy="37024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3311034" y="839440"/>
        <a:ext cx="203893" cy="222145"/>
      </dsp:txXfrm>
    </dsp:sp>
    <dsp:sp modelId="{D27993C0-107A-487E-AE0A-93AF43C04857}">
      <dsp:nvSpPr>
        <dsp:cNvPr id="0" name=""/>
        <dsp:cNvSpPr/>
      </dsp:nvSpPr>
      <dsp:spPr>
        <a:xfrm>
          <a:off x="3673082" y="736943"/>
          <a:ext cx="1097012" cy="1097012"/>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n-US" sz="1000" b="1" kern="1200" noProof="0" dirty="0"/>
            <a:t>Objectives</a:t>
          </a:r>
          <a:endParaRPr lang="en-US" sz="1000" kern="1200" noProof="0" dirty="0"/>
        </a:p>
      </dsp:txBody>
      <dsp:txXfrm>
        <a:off x="3833736" y="897597"/>
        <a:ext cx="775704" cy="775704"/>
      </dsp:txXfrm>
    </dsp:sp>
    <dsp:sp modelId="{CC2F6CCB-880A-4D34-8C6D-DEE9523EA0F8}">
      <dsp:nvSpPr>
        <dsp:cNvPr id="0" name=""/>
        <dsp:cNvSpPr/>
      </dsp:nvSpPr>
      <dsp:spPr>
        <a:xfrm rot="4050000">
          <a:off x="4387856" y="1853337"/>
          <a:ext cx="291276" cy="37024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4414827" y="1887019"/>
        <a:ext cx="203893" cy="222145"/>
      </dsp:txXfrm>
    </dsp:sp>
    <dsp:sp modelId="{50D4AD52-7C53-4634-8E25-40C67CCF1785}">
      <dsp:nvSpPr>
        <dsp:cNvPr id="0" name=""/>
        <dsp:cNvSpPr/>
      </dsp:nvSpPr>
      <dsp:spPr>
        <a:xfrm>
          <a:off x="4303205" y="2258193"/>
          <a:ext cx="1097012" cy="1097012"/>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n-US" sz="1000" b="1" kern="1200" noProof="0" dirty="0"/>
            <a:t>Initiatives</a:t>
          </a:r>
          <a:endParaRPr lang="en-US" sz="1000" kern="1200" noProof="0" dirty="0"/>
        </a:p>
      </dsp:txBody>
      <dsp:txXfrm>
        <a:off x="4463859" y="2418847"/>
        <a:ext cx="775704" cy="775704"/>
      </dsp:txXfrm>
    </dsp:sp>
    <dsp:sp modelId="{7629210C-ECC9-406F-B4C8-5008DA806208}">
      <dsp:nvSpPr>
        <dsp:cNvPr id="0" name=""/>
        <dsp:cNvSpPr/>
      </dsp:nvSpPr>
      <dsp:spPr>
        <a:xfrm rot="6750000">
          <a:off x="4394166" y="3374588"/>
          <a:ext cx="291276" cy="37024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rot="10800000">
        <a:off x="4454578" y="3408270"/>
        <a:ext cx="203893" cy="222145"/>
      </dsp:txXfrm>
    </dsp:sp>
    <dsp:sp modelId="{796CEBB9-D610-4D87-B9BD-28CCCA11D9F0}">
      <dsp:nvSpPr>
        <dsp:cNvPr id="0" name=""/>
        <dsp:cNvSpPr/>
      </dsp:nvSpPr>
      <dsp:spPr>
        <a:xfrm>
          <a:off x="3673082" y="3779444"/>
          <a:ext cx="1097012" cy="1097012"/>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n-US" sz="1000" b="1" kern="1200" noProof="0" dirty="0"/>
            <a:t>Deliverables</a:t>
          </a:r>
          <a:endParaRPr lang="en-US" sz="1000" kern="1200" noProof="0" dirty="0"/>
        </a:p>
      </dsp:txBody>
      <dsp:txXfrm>
        <a:off x="3833736" y="3940098"/>
        <a:ext cx="775704" cy="775704"/>
      </dsp:txXfrm>
    </dsp:sp>
    <dsp:sp modelId="{8869EC4D-06A0-48BA-A966-8A00EAC2FCAE}">
      <dsp:nvSpPr>
        <dsp:cNvPr id="0" name=""/>
        <dsp:cNvSpPr/>
      </dsp:nvSpPr>
      <dsp:spPr>
        <a:xfrm rot="9450000">
          <a:off x="3322940" y="4454736"/>
          <a:ext cx="291276" cy="37024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rot="10800000">
        <a:off x="3406997" y="4512064"/>
        <a:ext cx="203893" cy="222145"/>
      </dsp:txXfrm>
    </dsp:sp>
    <dsp:sp modelId="{3FEC1A0F-C3FE-4349-818D-53523016EFBE}">
      <dsp:nvSpPr>
        <dsp:cNvPr id="0" name=""/>
        <dsp:cNvSpPr/>
      </dsp:nvSpPr>
      <dsp:spPr>
        <a:xfrm>
          <a:off x="2151831" y="4409567"/>
          <a:ext cx="1097012" cy="1097012"/>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n-US" sz="1000" b="1" kern="1200" noProof="0" dirty="0"/>
            <a:t>Capability</a:t>
          </a:r>
          <a:endParaRPr lang="en-US" sz="1000" kern="1200" noProof="0" dirty="0"/>
        </a:p>
      </dsp:txBody>
      <dsp:txXfrm>
        <a:off x="2312485" y="4570221"/>
        <a:ext cx="775704" cy="775704"/>
      </dsp:txXfrm>
    </dsp:sp>
    <dsp:sp modelId="{1CAEDC68-48DC-4A58-A339-239ED15455D0}">
      <dsp:nvSpPr>
        <dsp:cNvPr id="0" name=""/>
        <dsp:cNvSpPr/>
      </dsp:nvSpPr>
      <dsp:spPr>
        <a:xfrm rot="12150000">
          <a:off x="1801690" y="4461046"/>
          <a:ext cx="291276" cy="37024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rot="10800000">
        <a:off x="1885747" y="4551814"/>
        <a:ext cx="203893" cy="222145"/>
      </dsp:txXfrm>
    </dsp:sp>
    <dsp:sp modelId="{FC7248DC-FD33-4B7A-AE27-5DFA55E9A548}">
      <dsp:nvSpPr>
        <dsp:cNvPr id="0" name=""/>
        <dsp:cNvSpPr/>
      </dsp:nvSpPr>
      <dsp:spPr>
        <a:xfrm>
          <a:off x="630580" y="3779444"/>
          <a:ext cx="1097012" cy="1097012"/>
        </a:xfrm>
        <a:prstGeom prst="ellipse">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n-US" sz="1000" kern="1200" noProof="0" dirty="0"/>
            <a:t>Outcomes</a:t>
          </a:r>
        </a:p>
      </dsp:txBody>
      <dsp:txXfrm>
        <a:off x="791234" y="3940098"/>
        <a:ext cx="775704" cy="775704"/>
      </dsp:txXfrm>
    </dsp:sp>
    <dsp:sp modelId="{018900FE-BC55-4FE2-9860-657F7CFE3525}">
      <dsp:nvSpPr>
        <dsp:cNvPr id="0" name=""/>
        <dsp:cNvSpPr/>
      </dsp:nvSpPr>
      <dsp:spPr>
        <a:xfrm rot="14850000">
          <a:off x="721541" y="3389820"/>
          <a:ext cx="291276" cy="37024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rot="10800000">
        <a:off x="781953" y="3504234"/>
        <a:ext cx="203893" cy="222145"/>
      </dsp:txXfrm>
    </dsp:sp>
    <dsp:sp modelId="{86BCF7E8-E55E-467B-ADF7-29E9BEE941AE}">
      <dsp:nvSpPr>
        <dsp:cNvPr id="0" name=""/>
        <dsp:cNvSpPr/>
      </dsp:nvSpPr>
      <dsp:spPr>
        <a:xfrm>
          <a:off x="457" y="2258193"/>
          <a:ext cx="1097012" cy="1097012"/>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n-US" sz="1000" b="1" kern="1200" noProof="0" dirty="0"/>
            <a:t>Benefits</a:t>
          </a:r>
          <a:endParaRPr lang="en-US" sz="1000" kern="1200" noProof="0" dirty="0"/>
        </a:p>
      </dsp:txBody>
      <dsp:txXfrm>
        <a:off x="161111" y="2418847"/>
        <a:ext cx="775704" cy="775704"/>
      </dsp:txXfrm>
    </dsp:sp>
    <dsp:sp modelId="{76670AC5-E9D5-45CC-8B7F-5D344901E603}">
      <dsp:nvSpPr>
        <dsp:cNvPr id="0" name=""/>
        <dsp:cNvSpPr/>
      </dsp:nvSpPr>
      <dsp:spPr>
        <a:xfrm rot="17550000">
          <a:off x="715232" y="1868569"/>
          <a:ext cx="291276" cy="37024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742203" y="1982983"/>
        <a:ext cx="203893" cy="222145"/>
      </dsp:txXfrm>
    </dsp:sp>
    <dsp:sp modelId="{6C0F6CBE-990A-4657-8111-A7BAD0D36C90}">
      <dsp:nvSpPr>
        <dsp:cNvPr id="0" name=""/>
        <dsp:cNvSpPr/>
      </dsp:nvSpPr>
      <dsp:spPr>
        <a:xfrm>
          <a:off x="630580" y="736943"/>
          <a:ext cx="1097012" cy="1097012"/>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n-US" sz="1000" b="1" kern="1200" noProof="0" dirty="0"/>
            <a:t>Value</a:t>
          </a:r>
          <a:endParaRPr lang="en-US" sz="1000" kern="1200" noProof="0" dirty="0"/>
        </a:p>
      </dsp:txBody>
      <dsp:txXfrm>
        <a:off x="791234" y="897597"/>
        <a:ext cx="775704" cy="775704"/>
      </dsp:txXfrm>
    </dsp:sp>
    <dsp:sp modelId="{2DA478CA-D312-4975-B3F4-052725DCA8C8}">
      <dsp:nvSpPr>
        <dsp:cNvPr id="0" name=""/>
        <dsp:cNvSpPr/>
      </dsp:nvSpPr>
      <dsp:spPr>
        <a:xfrm rot="20250000">
          <a:off x="1786457" y="788421"/>
          <a:ext cx="291276" cy="37024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1789783" y="879189"/>
        <a:ext cx="203893" cy="2221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8A3569-4AB2-48E9-9C11-DCB2B8C5A8E2}">
      <dsp:nvSpPr>
        <dsp:cNvPr id="0" name=""/>
        <dsp:cNvSpPr/>
      </dsp:nvSpPr>
      <dsp:spPr>
        <a:xfrm>
          <a:off x="2277255" y="37621"/>
          <a:ext cx="1160954" cy="116095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s-ES" sz="1000" b="1" kern="1200" dirty="0"/>
            <a:t>Estrategias</a:t>
          </a:r>
          <a:endParaRPr lang="es-ES" sz="1000" kern="1200" dirty="0"/>
        </a:p>
      </dsp:txBody>
      <dsp:txXfrm>
        <a:off x="2447273" y="207639"/>
        <a:ext cx="820918" cy="820918"/>
      </dsp:txXfrm>
    </dsp:sp>
    <dsp:sp modelId="{ECB3BFD3-9308-4F44-9F38-9325E202CCF9}">
      <dsp:nvSpPr>
        <dsp:cNvPr id="0" name=""/>
        <dsp:cNvSpPr/>
      </dsp:nvSpPr>
      <dsp:spPr>
        <a:xfrm rot="1350000">
          <a:off x="3500506" y="752274"/>
          <a:ext cx="308254" cy="39182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3504026" y="812943"/>
        <a:ext cx="215778" cy="235093"/>
      </dsp:txXfrm>
    </dsp:sp>
    <dsp:sp modelId="{D27993C0-107A-487E-AE0A-93AF43C04857}">
      <dsp:nvSpPr>
        <dsp:cNvPr id="0" name=""/>
        <dsp:cNvSpPr/>
      </dsp:nvSpPr>
      <dsp:spPr>
        <a:xfrm>
          <a:off x="3887176" y="704472"/>
          <a:ext cx="1160954" cy="116095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s-ES" sz="1000" b="1" kern="1200" dirty="0"/>
            <a:t>Objetivos</a:t>
          </a:r>
          <a:endParaRPr lang="es-ES" sz="1000" kern="1200" dirty="0"/>
        </a:p>
      </dsp:txBody>
      <dsp:txXfrm>
        <a:off x="4057194" y="874490"/>
        <a:ext cx="820918" cy="820918"/>
      </dsp:txXfrm>
    </dsp:sp>
    <dsp:sp modelId="{CC2F6CCB-880A-4D34-8C6D-DEE9523EA0F8}">
      <dsp:nvSpPr>
        <dsp:cNvPr id="0" name=""/>
        <dsp:cNvSpPr/>
      </dsp:nvSpPr>
      <dsp:spPr>
        <a:xfrm rot="4050000">
          <a:off x="4643613" y="1885938"/>
          <a:ext cx="308254" cy="39182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4672156" y="1921584"/>
        <a:ext cx="215778" cy="235093"/>
      </dsp:txXfrm>
    </dsp:sp>
    <dsp:sp modelId="{50D4AD52-7C53-4634-8E25-40C67CCF1785}">
      <dsp:nvSpPr>
        <dsp:cNvPr id="0" name=""/>
        <dsp:cNvSpPr/>
      </dsp:nvSpPr>
      <dsp:spPr>
        <a:xfrm>
          <a:off x="4554027" y="2314392"/>
          <a:ext cx="1160954" cy="1160954"/>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s-ES" sz="1000" b="1" kern="1200" dirty="0"/>
            <a:t>Iniciativas</a:t>
          </a:r>
          <a:endParaRPr lang="es-ES" sz="1000" kern="1200" dirty="0"/>
        </a:p>
      </dsp:txBody>
      <dsp:txXfrm>
        <a:off x="4724045" y="2484410"/>
        <a:ext cx="820918" cy="820918"/>
      </dsp:txXfrm>
    </dsp:sp>
    <dsp:sp modelId="{7629210C-ECC9-406F-B4C8-5008DA806208}">
      <dsp:nvSpPr>
        <dsp:cNvPr id="0" name=""/>
        <dsp:cNvSpPr/>
      </dsp:nvSpPr>
      <dsp:spPr>
        <a:xfrm rot="6750000">
          <a:off x="4650290" y="3495859"/>
          <a:ext cx="308254" cy="39182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rot="10800000">
        <a:off x="4714223" y="3531505"/>
        <a:ext cx="215778" cy="235093"/>
      </dsp:txXfrm>
    </dsp:sp>
    <dsp:sp modelId="{796CEBB9-D610-4D87-B9BD-28CCCA11D9F0}">
      <dsp:nvSpPr>
        <dsp:cNvPr id="0" name=""/>
        <dsp:cNvSpPr/>
      </dsp:nvSpPr>
      <dsp:spPr>
        <a:xfrm>
          <a:off x="3887176" y="3924313"/>
          <a:ext cx="1160954" cy="1160954"/>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s-ES" sz="1000" b="1" kern="1200" dirty="0"/>
            <a:t>Entregables</a:t>
          </a:r>
          <a:endParaRPr lang="es-ES" sz="1000" kern="1200" dirty="0"/>
        </a:p>
      </dsp:txBody>
      <dsp:txXfrm>
        <a:off x="4057194" y="4094331"/>
        <a:ext cx="820918" cy="820918"/>
      </dsp:txXfrm>
    </dsp:sp>
    <dsp:sp modelId="{8869EC4D-06A0-48BA-A966-8A00EAC2FCAE}">
      <dsp:nvSpPr>
        <dsp:cNvPr id="0" name=""/>
        <dsp:cNvSpPr/>
      </dsp:nvSpPr>
      <dsp:spPr>
        <a:xfrm rot="9450000">
          <a:off x="3516626" y="4638966"/>
          <a:ext cx="308254" cy="39182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rot="10800000">
        <a:off x="3605582" y="4699635"/>
        <a:ext cx="215778" cy="235093"/>
      </dsp:txXfrm>
    </dsp:sp>
    <dsp:sp modelId="{3FEC1A0F-C3FE-4349-818D-53523016EFBE}">
      <dsp:nvSpPr>
        <dsp:cNvPr id="0" name=""/>
        <dsp:cNvSpPr/>
      </dsp:nvSpPr>
      <dsp:spPr>
        <a:xfrm>
          <a:off x="2277255" y="4591164"/>
          <a:ext cx="1160954" cy="1160954"/>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s-ES" sz="1000" b="1" kern="1200" dirty="0"/>
            <a:t>Capacidades</a:t>
          </a:r>
          <a:endParaRPr lang="es-ES" sz="1000" kern="1200" dirty="0"/>
        </a:p>
      </dsp:txBody>
      <dsp:txXfrm>
        <a:off x="2447273" y="4761182"/>
        <a:ext cx="820918" cy="820918"/>
      </dsp:txXfrm>
    </dsp:sp>
    <dsp:sp modelId="{1CAEDC68-48DC-4A58-A339-239ED15455D0}">
      <dsp:nvSpPr>
        <dsp:cNvPr id="0" name=""/>
        <dsp:cNvSpPr/>
      </dsp:nvSpPr>
      <dsp:spPr>
        <a:xfrm rot="12150000">
          <a:off x="1906705" y="4645643"/>
          <a:ext cx="308254" cy="39182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rot="10800000">
        <a:off x="1995661" y="4741702"/>
        <a:ext cx="215778" cy="235093"/>
      </dsp:txXfrm>
    </dsp:sp>
    <dsp:sp modelId="{FC7248DC-FD33-4B7A-AE27-5DFA55E9A548}">
      <dsp:nvSpPr>
        <dsp:cNvPr id="0" name=""/>
        <dsp:cNvSpPr/>
      </dsp:nvSpPr>
      <dsp:spPr>
        <a:xfrm>
          <a:off x="667335" y="3924313"/>
          <a:ext cx="1160954" cy="1160954"/>
        </a:xfrm>
        <a:prstGeom prst="ellipse">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s-ES" sz="1000" b="1" kern="1200" dirty="0"/>
            <a:t>Resultados</a:t>
          </a:r>
          <a:endParaRPr lang="es-ES" sz="1000" kern="1200" dirty="0"/>
        </a:p>
      </dsp:txBody>
      <dsp:txXfrm>
        <a:off x="837353" y="4094331"/>
        <a:ext cx="820918" cy="820918"/>
      </dsp:txXfrm>
    </dsp:sp>
    <dsp:sp modelId="{018900FE-BC55-4FE2-9860-657F7CFE3525}">
      <dsp:nvSpPr>
        <dsp:cNvPr id="0" name=""/>
        <dsp:cNvSpPr/>
      </dsp:nvSpPr>
      <dsp:spPr>
        <a:xfrm rot="14850000">
          <a:off x="763598" y="3511979"/>
          <a:ext cx="308254" cy="39182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rot="10800000">
        <a:off x="827531" y="3633061"/>
        <a:ext cx="215778" cy="235093"/>
      </dsp:txXfrm>
    </dsp:sp>
    <dsp:sp modelId="{86BCF7E8-E55E-467B-ADF7-29E9BEE941AE}">
      <dsp:nvSpPr>
        <dsp:cNvPr id="0" name=""/>
        <dsp:cNvSpPr/>
      </dsp:nvSpPr>
      <dsp:spPr>
        <a:xfrm>
          <a:off x="484" y="2314392"/>
          <a:ext cx="1160954" cy="116095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s-ES" sz="1000" b="1" kern="1200" dirty="0"/>
            <a:t>Beneficios</a:t>
          </a:r>
          <a:endParaRPr lang="es-ES" sz="1000" kern="1200" dirty="0"/>
        </a:p>
      </dsp:txBody>
      <dsp:txXfrm>
        <a:off x="170502" y="2484410"/>
        <a:ext cx="820918" cy="820918"/>
      </dsp:txXfrm>
    </dsp:sp>
    <dsp:sp modelId="{76670AC5-E9D5-45CC-8B7F-5D344901E603}">
      <dsp:nvSpPr>
        <dsp:cNvPr id="0" name=""/>
        <dsp:cNvSpPr/>
      </dsp:nvSpPr>
      <dsp:spPr>
        <a:xfrm rot="17550000">
          <a:off x="756921" y="1902058"/>
          <a:ext cx="308254" cy="39182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785464" y="2023140"/>
        <a:ext cx="215778" cy="235093"/>
      </dsp:txXfrm>
    </dsp:sp>
    <dsp:sp modelId="{6C0F6CBE-990A-4657-8111-A7BAD0D36C90}">
      <dsp:nvSpPr>
        <dsp:cNvPr id="0" name=""/>
        <dsp:cNvSpPr/>
      </dsp:nvSpPr>
      <dsp:spPr>
        <a:xfrm>
          <a:off x="667335" y="704472"/>
          <a:ext cx="1160954" cy="116095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Font typeface="Symbol" panose="05050102010706020507" pitchFamily="18" charset="2"/>
            <a:buNone/>
          </a:pPr>
          <a:r>
            <a:rPr lang="es-ES" sz="1000" b="1" kern="1200" dirty="0"/>
            <a:t>Valor</a:t>
          </a:r>
          <a:endParaRPr lang="es-ES" sz="1000" kern="1200" dirty="0"/>
        </a:p>
      </dsp:txBody>
      <dsp:txXfrm>
        <a:off x="837353" y="874490"/>
        <a:ext cx="820918" cy="820918"/>
      </dsp:txXfrm>
    </dsp:sp>
    <dsp:sp modelId="{2DA478CA-D312-4975-B3F4-052725DCA8C8}">
      <dsp:nvSpPr>
        <dsp:cNvPr id="0" name=""/>
        <dsp:cNvSpPr/>
      </dsp:nvSpPr>
      <dsp:spPr>
        <a:xfrm rot="20250000">
          <a:off x="1890585" y="758951"/>
          <a:ext cx="308254" cy="39182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s-ES" sz="1000" kern="1200"/>
        </a:p>
      </dsp:txBody>
      <dsp:txXfrm>
        <a:off x="1894105" y="855010"/>
        <a:ext cx="215778" cy="23509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5A1934-8658-4EAA-BC4E-17EA1AE43A76}">
      <dsp:nvSpPr>
        <dsp:cNvPr id="0" name=""/>
        <dsp:cNvSpPr/>
      </dsp:nvSpPr>
      <dsp:spPr>
        <a:xfrm>
          <a:off x="1042557" y="998256"/>
          <a:ext cx="2486884" cy="2486884"/>
        </a:xfrm>
        <a:prstGeom prst="ellipse">
          <a:avLst/>
        </a:prstGeom>
        <a:solidFill>
          <a:srgbClr val="FF0000"/>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 los 8</a:t>
          </a:r>
          <a:br>
            <a:rPr lang="es-ES" sz="1100" kern="1200" dirty="0">
              <a:solidFill>
                <a:sysClr val="window" lastClr="FFFFFF"/>
              </a:solidFill>
              <a:latin typeface="Calibri" panose="020F0502020204030204"/>
              <a:ea typeface="+mn-ea"/>
              <a:cs typeface="+mn-cs"/>
            </a:rPr>
          </a:br>
          <a:r>
            <a:rPr lang="es-ES" sz="1100" kern="1200" dirty="0">
              <a:solidFill>
                <a:sysClr val="window" lastClr="FFFFFF"/>
              </a:solidFill>
              <a:latin typeface="Calibri" panose="020F0502020204030204"/>
              <a:ea typeface="+mn-ea"/>
              <a:cs typeface="+mn-cs"/>
            </a:rPr>
            <a:t>dominios de rendimiento</a:t>
          </a:r>
        </a:p>
      </dsp:txBody>
      <dsp:txXfrm>
        <a:off x="1406753" y="1362452"/>
        <a:ext cx="1758492" cy="1758492"/>
      </dsp:txXfrm>
    </dsp:sp>
    <dsp:sp modelId="{09E772D8-73B8-4676-A1AB-1FBDA4896805}">
      <dsp:nvSpPr>
        <dsp:cNvPr id="0" name=""/>
        <dsp:cNvSpPr/>
      </dsp:nvSpPr>
      <dsp:spPr>
        <a:xfrm>
          <a:off x="1664278" y="443"/>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Equipo</a:t>
          </a:r>
        </a:p>
      </dsp:txBody>
      <dsp:txXfrm>
        <a:off x="1846376" y="182541"/>
        <a:ext cx="879246" cy="879246"/>
      </dsp:txXfrm>
    </dsp:sp>
    <dsp:sp modelId="{0D888A1E-4B12-4DCD-A4E3-A78D41A5FC68}">
      <dsp:nvSpPr>
        <dsp:cNvPr id="0" name=""/>
        <dsp:cNvSpPr/>
      </dsp:nvSpPr>
      <dsp:spPr>
        <a:xfrm>
          <a:off x="2809462" y="474794"/>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a:solidFill>
                <a:sysClr val="window" lastClr="FFFFFF"/>
              </a:solidFill>
              <a:latin typeface="Calibri" panose="020F0502020204030204"/>
              <a:ea typeface="+mn-ea"/>
              <a:cs typeface="+mn-cs"/>
            </a:rPr>
            <a:t>Interesados</a:t>
          </a:r>
          <a:endParaRPr lang="es-ES" sz="1100" kern="1200" dirty="0">
            <a:solidFill>
              <a:sysClr val="window" lastClr="FFFFFF"/>
            </a:solidFill>
            <a:latin typeface="Calibri" panose="020F0502020204030204"/>
            <a:ea typeface="+mn-ea"/>
            <a:cs typeface="+mn-cs"/>
          </a:endParaRPr>
        </a:p>
      </dsp:txBody>
      <dsp:txXfrm>
        <a:off x="2991560" y="656892"/>
        <a:ext cx="879246" cy="879246"/>
      </dsp:txXfrm>
    </dsp:sp>
    <dsp:sp modelId="{BF9F5BF1-01A5-4E71-8152-83645F652FCD}">
      <dsp:nvSpPr>
        <dsp:cNvPr id="0" name=""/>
        <dsp:cNvSpPr/>
      </dsp:nvSpPr>
      <dsp:spPr>
        <a:xfrm>
          <a:off x="3283812" y="1619977"/>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Enfoque y Ciclo</a:t>
          </a:r>
        </a:p>
      </dsp:txBody>
      <dsp:txXfrm>
        <a:off x="3465910" y="1802075"/>
        <a:ext cx="879246" cy="879246"/>
      </dsp:txXfrm>
    </dsp:sp>
    <dsp:sp modelId="{BAD0F579-5E9E-4CA3-A2BA-3CFA42A0B604}">
      <dsp:nvSpPr>
        <dsp:cNvPr id="0" name=""/>
        <dsp:cNvSpPr/>
      </dsp:nvSpPr>
      <dsp:spPr>
        <a:xfrm>
          <a:off x="2809462" y="2765160"/>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a:solidFill>
                <a:sysClr val="window" lastClr="FFFFFF"/>
              </a:solidFill>
              <a:latin typeface="Calibri" panose="020F0502020204030204"/>
              <a:ea typeface="+mn-ea"/>
              <a:cs typeface="+mn-cs"/>
            </a:rPr>
            <a:t>Planificación</a:t>
          </a:r>
          <a:endParaRPr lang="es-ES" sz="1100" kern="1200" dirty="0">
            <a:solidFill>
              <a:sysClr val="window" lastClr="FFFFFF"/>
            </a:solidFill>
            <a:latin typeface="Calibri" panose="020F0502020204030204"/>
            <a:ea typeface="+mn-ea"/>
            <a:cs typeface="+mn-cs"/>
          </a:endParaRPr>
        </a:p>
      </dsp:txBody>
      <dsp:txXfrm>
        <a:off x="2991560" y="2947258"/>
        <a:ext cx="879246" cy="879246"/>
      </dsp:txXfrm>
    </dsp:sp>
    <dsp:sp modelId="{19BFCF64-8EE9-4B79-8190-D82817D87AFF}">
      <dsp:nvSpPr>
        <dsp:cNvPr id="0" name=""/>
        <dsp:cNvSpPr/>
      </dsp:nvSpPr>
      <dsp:spPr>
        <a:xfrm>
          <a:off x="1664278" y="3239510"/>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Trabajos</a:t>
          </a:r>
        </a:p>
      </dsp:txBody>
      <dsp:txXfrm>
        <a:off x="1846376" y="3421608"/>
        <a:ext cx="879246" cy="879246"/>
      </dsp:txXfrm>
    </dsp:sp>
    <dsp:sp modelId="{9B5F1B3A-0A2F-4986-BC50-35D975E4FC45}">
      <dsp:nvSpPr>
        <dsp:cNvPr id="0" name=""/>
        <dsp:cNvSpPr/>
      </dsp:nvSpPr>
      <dsp:spPr>
        <a:xfrm>
          <a:off x="519095" y="2765160"/>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Medición</a:t>
          </a:r>
        </a:p>
      </dsp:txBody>
      <dsp:txXfrm>
        <a:off x="701193" y="2947258"/>
        <a:ext cx="879246" cy="879246"/>
      </dsp:txXfrm>
    </dsp:sp>
    <dsp:sp modelId="{534A3D0E-AD69-4E9A-AC2E-3F0409006A4E}">
      <dsp:nvSpPr>
        <dsp:cNvPr id="0" name=""/>
        <dsp:cNvSpPr/>
      </dsp:nvSpPr>
      <dsp:spPr>
        <a:xfrm>
          <a:off x="44745" y="1619977"/>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Entrega</a:t>
          </a:r>
        </a:p>
      </dsp:txBody>
      <dsp:txXfrm>
        <a:off x="226843" y="1802075"/>
        <a:ext cx="879246" cy="879246"/>
      </dsp:txXfrm>
    </dsp:sp>
    <dsp:sp modelId="{A26C9A89-4211-4014-B308-81B3A11945D7}">
      <dsp:nvSpPr>
        <dsp:cNvPr id="0" name=""/>
        <dsp:cNvSpPr/>
      </dsp:nvSpPr>
      <dsp:spPr>
        <a:xfrm>
          <a:off x="519095" y="474794"/>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a:solidFill>
                <a:sysClr val="window" lastClr="FFFFFF"/>
              </a:solidFill>
              <a:latin typeface="Calibri" panose="020F0502020204030204"/>
              <a:ea typeface="+mn-ea"/>
              <a:cs typeface="+mn-cs"/>
            </a:rPr>
            <a:t>Incertidumbre</a:t>
          </a:r>
          <a:endParaRPr lang="es-ES" sz="1100" kern="1200" dirty="0">
            <a:solidFill>
              <a:sysClr val="window" lastClr="FFFFFF"/>
            </a:solidFill>
            <a:latin typeface="Calibri" panose="020F0502020204030204"/>
            <a:ea typeface="+mn-ea"/>
            <a:cs typeface="+mn-cs"/>
          </a:endParaRPr>
        </a:p>
      </dsp:txBody>
      <dsp:txXfrm>
        <a:off x="701193" y="656892"/>
        <a:ext cx="879246" cy="87924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5A1934-8658-4EAA-BC4E-17EA1AE43A76}">
      <dsp:nvSpPr>
        <dsp:cNvPr id="0" name=""/>
        <dsp:cNvSpPr/>
      </dsp:nvSpPr>
      <dsp:spPr>
        <a:xfrm>
          <a:off x="1042557" y="998256"/>
          <a:ext cx="2486884" cy="2486884"/>
        </a:xfrm>
        <a:prstGeom prst="ellipse">
          <a:avLst/>
        </a:prstGeom>
        <a:solidFill>
          <a:srgbClr val="FF0000"/>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 los 8</a:t>
          </a:r>
          <a:br>
            <a:rPr lang="es-ES" sz="1100" kern="1200" dirty="0">
              <a:solidFill>
                <a:sysClr val="window" lastClr="FFFFFF"/>
              </a:solidFill>
              <a:latin typeface="Calibri" panose="020F0502020204030204"/>
              <a:ea typeface="+mn-ea"/>
              <a:cs typeface="+mn-cs"/>
            </a:rPr>
          </a:br>
          <a:r>
            <a:rPr lang="es-ES" sz="1100" kern="1200" dirty="0">
              <a:solidFill>
                <a:sysClr val="window" lastClr="FFFFFF"/>
              </a:solidFill>
              <a:latin typeface="Calibri" panose="020F0502020204030204"/>
              <a:ea typeface="+mn-ea"/>
              <a:cs typeface="+mn-cs"/>
            </a:rPr>
            <a:t>dominios de rendimiento</a:t>
          </a:r>
        </a:p>
      </dsp:txBody>
      <dsp:txXfrm>
        <a:off x="1406753" y="1362452"/>
        <a:ext cx="1758492" cy="1758492"/>
      </dsp:txXfrm>
    </dsp:sp>
    <dsp:sp modelId="{09E772D8-73B8-4676-A1AB-1FBDA4896805}">
      <dsp:nvSpPr>
        <dsp:cNvPr id="0" name=""/>
        <dsp:cNvSpPr/>
      </dsp:nvSpPr>
      <dsp:spPr>
        <a:xfrm>
          <a:off x="1664278" y="443"/>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Equipo</a:t>
          </a:r>
        </a:p>
      </dsp:txBody>
      <dsp:txXfrm>
        <a:off x="1846376" y="182541"/>
        <a:ext cx="879246" cy="879246"/>
      </dsp:txXfrm>
    </dsp:sp>
    <dsp:sp modelId="{0D888A1E-4B12-4DCD-A4E3-A78D41A5FC68}">
      <dsp:nvSpPr>
        <dsp:cNvPr id="0" name=""/>
        <dsp:cNvSpPr/>
      </dsp:nvSpPr>
      <dsp:spPr>
        <a:xfrm>
          <a:off x="2809462" y="474794"/>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a:solidFill>
                <a:sysClr val="window" lastClr="FFFFFF"/>
              </a:solidFill>
              <a:latin typeface="Calibri" panose="020F0502020204030204"/>
              <a:ea typeface="+mn-ea"/>
              <a:cs typeface="+mn-cs"/>
            </a:rPr>
            <a:t>Interesados</a:t>
          </a:r>
          <a:endParaRPr lang="es-ES" sz="1100" kern="1200" dirty="0">
            <a:solidFill>
              <a:sysClr val="window" lastClr="FFFFFF"/>
            </a:solidFill>
            <a:latin typeface="Calibri" panose="020F0502020204030204"/>
            <a:ea typeface="+mn-ea"/>
            <a:cs typeface="+mn-cs"/>
          </a:endParaRPr>
        </a:p>
      </dsp:txBody>
      <dsp:txXfrm>
        <a:off x="2991560" y="656892"/>
        <a:ext cx="879246" cy="879246"/>
      </dsp:txXfrm>
    </dsp:sp>
    <dsp:sp modelId="{BF9F5BF1-01A5-4E71-8152-83645F652FCD}">
      <dsp:nvSpPr>
        <dsp:cNvPr id="0" name=""/>
        <dsp:cNvSpPr/>
      </dsp:nvSpPr>
      <dsp:spPr>
        <a:xfrm>
          <a:off x="3283812" y="1619977"/>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Enfoque y Ciclo</a:t>
          </a:r>
        </a:p>
      </dsp:txBody>
      <dsp:txXfrm>
        <a:off x="3465910" y="1802075"/>
        <a:ext cx="879246" cy="879246"/>
      </dsp:txXfrm>
    </dsp:sp>
    <dsp:sp modelId="{BAD0F579-5E9E-4CA3-A2BA-3CFA42A0B604}">
      <dsp:nvSpPr>
        <dsp:cNvPr id="0" name=""/>
        <dsp:cNvSpPr/>
      </dsp:nvSpPr>
      <dsp:spPr>
        <a:xfrm>
          <a:off x="2809462" y="2765160"/>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a:solidFill>
                <a:sysClr val="window" lastClr="FFFFFF"/>
              </a:solidFill>
              <a:latin typeface="Calibri" panose="020F0502020204030204"/>
              <a:ea typeface="+mn-ea"/>
              <a:cs typeface="+mn-cs"/>
            </a:rPr>
            <a:t>Planificación</a:t>
          </a:r>
          <a:endParaRPr lang="es-ES" sz="1100" kern="1200" dirty="0">
            <a:solidFill>
              <a:sysClr val="window" lastClr="FFFFFF"/>
            </a:solidFill>
            <a:latin typeface="Calibri" panose="020F0502020204030204"/>
            <a:ea typeface="+mn-ea"/>
            <a:cs typeface="+mn-cs"/>
          </a:endParaRPr>
        </a:p>
      </dsp:txBody>
      <dsp:txXfrm>
        <a:off x="2991560" y="2947258"/>
        <a:ext cx="879246" cy="879246"/>
      </dsp:txXfrm>
    </dsp:sp>
    <dsp:sp modelId="{19BFCF64-8EE9-4B79-8190-D82817D87AFF}">
      <dsp:nvSpPr>
        <dsp:cNvPr id="0" name=""/>
        <dsp:cNvSpPr/>
      </dsp:nvSpPr>
      <dsp:spPr>
        <a:xfrm>
          <a:off x="1664278" y="3239510"/>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Trabajos</a:t>
          </a:r>
        </a:p>
      </dsp:txBody>
      <dsp:txXfrm>
        <a:off x="1846376" y="3421608"/>
        <a:ext cx="879246" cy="879246"/>
      </dsp:txXfrm>
    </dsp:sp>
    <dsp:sp modelId="{9B5F1B3A-0A2F-4986-BC50-35D975E4FC45}">
      <dsp:nvSpPr>
        <dsp:cNvPr id="0" name=""/>
        <dsp:cNvSpPr/>
      </dsp:nvSpPr>
      <dsp:spPr>
        <a:xfrm>
          <a:off x="519095" y="2765160"/>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Medición</a:t>
          </a:r>
        </a:p>
      </dsp:txBody>
      <dsp:txXfrm>
        <a:off x="701193" y="2947258"/>
        <a:ext cx="879246" cy="879246"/>
      </dsp:txXfrm>
    </dsp:sp>
    <dsp:sp modelId="{534A3D0E-AD69-4E9A-AC2E-3F0409006A4E}">
      <dsp:nvSpPr>
        <dsp:cNvPr id="0" name=""/>
        <dsp:cNvSpPr/>
      </dsp:nvSpPr>
      <dsp:spPr>
        <a:xfrm>
          <a:off x="44745" y="1619977"/>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dirty="0">
              <a:solidFill>
                <a:sysClr val="window" lastClr="FFFFFF"/>
              </a:solidFill>
              <a:latin typeface="Calibri" panose="020F0502020204030204"/>
              <a:ea typeface="+mn-ea"/>
              <a:cs typeface="+mn-cs"/>
            </a:rPr>
            <a:t>Entrega</a:t>
          </a:r>
        </a:p>
      </dsp:txBody>
      <dsp:txXfrm>
        <a:off x="226843" y="1802075"/>
        <a:ext cx="879246" cy="879246"/>
      </dsp:txXfrm>
    </dsp:sp>
    <dsp:sp modelId="{A26C9A89-4211-4014-B308-81B3A11945D7}">
      <dsp:nvSpPr>
        <dsp:cNvPr id="0" name=""/>
        <dsp:cNvSpPr/>
      </dsp:nvSpPr>
      <dsp:spPr>
        <a:xfrm>
          <a:off x="519095" y="474794"/>
          <a:ext cx="1243442" cy="1243442"/>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s-ES" sz="1100" kern="1200">
              <a:solidFill>
                <a:sysClr val="window" lastClr="FFFFFF"/>
              </a:solidFill>
              <a:latin typeface="Calibri" panose="020F0502020204030204"/>
              <a:ea typeface="+mn-ea"/>
              <a:cs typeface="+mn-cs"/>
            </a:rPr>
            <a:t>Incertidumbre</a:t>
          </a:r>
          <a:endParaRPr lang="es-ES" sz="1100" kern="1200" dirty="0">
            <a:solidFill>
              <a:sysClr val="window" lastClr="FFFFFF"/>
            </a:solidFill>
            <a:latin typeface="Calibri" panose="020F0502020204030204"/>
            <a:ea typeface="+mn-ea"/>
            <a:cs typeface="+mn-cs"/>
          </a:endParaRPr>
        </a:p>
      </dsp:txBody>
      <dsp:txXfrm>
        <a:off x="701193" y="656892"/>
        <a:ext cx="879246" cy="87924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A95E10-2082-45A0-92D8-27A891A5322D}">
      <dsp:nvSpPr>
        <dsp:cNvPr id="0" name=""/>
        <dsp:cNvSpPr/>
      </dsp:nvSpPr>
      <dsp:spPr>
        <a:xfrm>
          <a:off x="1098369" y="180165"/>
          <a:ext cx="2328290" cy="2328290"/>
        </a:xfrm>
        <a:prstGeom prst="pie">
          <a:avLst>
            <a:gd name="adj1" fmla="val 16200000"/>
            <a:gd name="adj2" fmla="val 18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kern="1200" dirty="0"/>
            <a:t>Líder</a:t>
          </a:r>
          <a:br>
            <a:rPr lang="es-ES" sz="1200" kern="1200" dirty="0"/>
          </a:br>
          <a:r>
            <a:rPr lang="es-ES" sz="1200" kern="1200" dirty="0"/>
            <a:t>del</a:t>
          </a:r>
          <a:br>
            <a:rPr lang="es-ES" sz="1200" kern="1200" dirty="0"/>
          </a:br>
          <a:r>
            <a:rPr lang="es-ES" sz="1200" kern="1200" dirty="0"/>
            <a:t>Equipo</a:t>
          </a:r>
        </a:p>
      </dsp:txBody>
      <dsp:txXfrm>
        <a:off x="2325433" y="673541"/>
        <a:ext cx="831532" cy="692943"/>
      </dsp:txXfrm>
    </dsp:sp>
    <dsp:sp modelId="{9F23F8B5-8E1F-4A9E-AC49-468F1167B2E2}">
      <dsp:nvSpPr>
        <dsp:cNvPr id="0" name=""/>
        <dsp:cNvSpPr/>
      </dsp:nvSpPr>
      <dsp:spPr>
        <a:xfrm>
          <a:off x="1050417" y="263318"/>
          <a:ext cx="2328290" cy="2328290"/>
        </a:xfrm>
        <a:prstGeom prst="pie">
          <a:avLst>
            <a:gd name="adj1" fmla="val 1800000"/>
            <a:gd name="adj2" fmla="val 90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kern="1200" dirty="0"/>
            <a:t>Analista</a:t>
          </a:r>
          <a:br>
            <a:rPr lang="es-ES" sz="1200" kern="1200" dirty="0"/>
          </a:br>
          <a:r>
            <a:rPr lang="es-ES" sz="1200" kern="1200" dirty="0"/>
            <a:t>de</a:t>
          </a:r>
          <a:br>
            <a:rPr lang="es-ES" sz="1200" kern="1200" dirty="0"/>
          </a:br>
          <a:r>
            <a:rPr lang="es-ES" sz="1200" kern="1200" dirty="0"/>
            <a:t>Negocio</a:t>
          </a:r>
        </a:p>
      </dsp:txBody>
      <dsp:txXfrm>
        <a:off x="1604772" y="1773935"/>
        <a:ext cx="1247298" cy="609790"/>
      </dsp:txXfrm>
    </dsp:sp>
    <dsp:sp modelId="{C9B6CB3D-75CC-422A-B079-B4201FB03EF8}">
      <dsp:nvSpPr>
        <dsp:cNvPr id="0" name=""/>
        <dsp:cNvSpPr/>
      </dsp:nvSpPr>
      <dsp:spPr>
        <a:xfrm>
          <a:off x="1002465" y="180165"/>
          <a:ext cx="2328290" cy="2328290"/>
        </a:xfrm>
        <a:prstGeom prst="pie">
          <a:avLst>
            <a:gd name="adj1" fmla="val 90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kern="1200" dirty="0"/>
            <a:t>Gestor </a:t>
          </a:r>
          <a:br>
            <a:rPr lang="es-ES" sz="1200" kern="1200" dirty="0"/>
          </a:br>
          <a:r>
            <a:rPr lang="es-ES" sz="1200" kern="1200" dirty="0"/>
            <a:t>de la</a:t>
          </a:r>
          <a:br>
            <a:rPr lang="es-ES" sz="1200" kern="1200" dirty="0"/>
          </a:br>
          <a:r>
            <a:rPr lang="es-ES" sz="1200" kern="1200" dirty="0"/>
            <a:t>Integración</a:t>
          </a:r>
        </a:p>
      </dsp:txBody>
      <dsp:txXfrm>
        <a:off x="1272159" y="673541"/>
        <a:ext cx="831532" cy="692943"/>
      </dsp:txXfrm>
    </dsp:sp>
    <dsp:sp modelId="{7F397221-A929-40DA-BFEB-13AE9D971888}">
      <dsp:nvSpPr>
        <dsp:cNvPr id="0" name=""/>
        <dsp:cNvSpPr/>
      </dsp:nvSpPr>
      <dsp:spPr>
        <a:xfrm>
          <a:off x="954429" y="36033"/>
          <a:ext cx="2616554" cy="2616554"/>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74B9796-94FA-45DB-9B8C-C492D77BD914}">
      <dsp:nvSpPr>
        <dsp:cNvPr id="0" name=""/>
        <dsp:cNvSpPr/>
      </dsp:nvSpPr>
      <dsp:spPr>
        <a:xfrm>
          <a:off x="906285" y="119039"/>
          <a:ext cx="2616554" cy="2616554"/>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9D2D8F9-E61C-45DB-B663-63C9311775F4}">
      <dsp:nvSpPr>
        <dsp:cNvPr id="0" name=""/>
        <dsp:cNvSpPr/>
      </dsp:nvSpPr>
      <dsp:spPr>
        <a:xfrm>
          <a:off x="858141" y="36033"/>
          <a:ext cx="2616554" cy="2616554"/>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6F71D0-9576-4A6E-BD55-E5153A393337}">
      <dsp:nvSpPr>
        <dsp:cNvPr id="0" name=""/>
        <dsp:cNvSpPr/>
      </dsp:nvSpPr>
      <dsp:spPr>
        <a:xfrm>
          <a:off x="1680633" y="713850"/>
          <a:ext cx="1189060" cy="206365"/>
        </a:xfrm>
        <a:custGeom>
          <a:avLst/>
          <a:gdLst/>
          <a:ahLst/>
          <a:cxnLst/>
          <a:rect l="0" t="0" r="0" b="0"/>
          <a:pathLst>
            <a:path>
              <a:moveTo>
                <a:pt x="0" y="0"/>
              </a:moveTo>
              <a:lnTo>
                <a:pt x="0" y="103182"/>
              </a:lnTo>
              <a:lnTo>
                <a:pt x="1189060" y="103182"/>
              </a:lnTo>
              <a:lnTo>
                <a:pt x="1189060" y="206365"/>
              </a:lnTo>
            </a:path>
          </a:pathLst>
        </a:custGeom>
        <a:noFill/>
        <a:ln w="127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F484BEE1-4447-4F46-B876-E2D8D22038CB}">
      <dsp:nvSpPr>
        <dsp:cNvPr id="0" name=""/>
        <dsp:cNvSpPr/>
      </dsp:nvSpPr>
      <dsp:spPr>
        <a:xfrm>
          <a:off x="1634913" y="713850"/>
          <a:ext cx="91440" cy="206365"/>
        </a:xfrm>
        <a:custGeom>
          <a:avLst/>
          <a:gdLst/>
          <a:ahLst/>
          <a:cxnLst/>
          <a:rect l="0" t="0" r="0" b="0"/>
          <a:pathLst>
            <a:path>
              <a:moveTo>
                <a:pt x="45720" y="0"/>
              </a:moveTo>
              <a:lnTo>
                <a:pt x="45720" y="20636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8ACD0E-3720-4DBF-AB86-EA018909A84E}">
      <dsp:nvSpPr>
        <dsp:cNvPr id="0" name=""/>
        <dsp:cNvSpPr/>
      </dsp:nvSpPr>
      <dsp:spPr>
        <a:xfrm>
          <a:off x="491572" y="713850"/>
          <a:ext cx="1189060" cy="206365"/>
        </a:xfrm>
        <a:custGeom>
          <a:avLst/>
          <a:gdLst/>
          <a:ahLst/>
          <a:cxnLst/>
          <a:rect l="0" t="0" r="0" b="0"/>
          <a:pathLst>
            <a:path>
              <a:moveTo>
                <a:pt x="1189060" y="0"/>
              </a:moveTo>
              <a:lnTo>
                <a:pt x="1189060" y="103182"/>
              </a:lnTo>
              <a:lnTo>
                <a:pt x="0" y="103182"/>
              </a:lnTo>
              <a:lnTo>
                <a:pt x="0" y="206365"/>
              </a:lnTo>
            </a:path>
          </a:pathLst>
        </a:custGeom>
        <a:noFill/>
        <a:ln w="12700" cap="flat" cmpd="sng" algn="ctr">
          <a:solidFill>
            <a:srgbClr val="000000"/>
          </a:solidFill>
          <a:prstDash val="solid"/>
        </a:ln>
        <a:effectLst/>
      </dsp:spPr>
      <dsp:style>
        <a:lnRef idx="2">
          <a:scrgbClr r="0" g="0" b="0"/>
        </a:lnRef>
        <a:fillRef idx="0">
          <a:scrgbClr r="0" g="0" b="0"/>
        </a:fillRef>
        <a:effectRef idx="0">
          <a:scrgbClr r="0" g="0" b="0"/>
        </a:effectRef>
        <a:fontRef idx="minor"/>
      </dsp:style>
    </dsp:sp>
    <dsp:sp modelId="{8F73245F-3B02-4E38-B146-54389AE78B4C}">
      <dsp:nvSpPr>
        <dsp:cNvPr id="0" name=""/>
        <dsp:cNvSpPr/>
      </dsp:nvSpPr>
      <dsp:spPr>
        <a:xfrm>
          <a:off x="1189286" y="222502"/>
          <a:ext cx="982694" cy="491347"/>
        </a:xfrm>
        <a:prstGeom prst="rect">
          <a:avLst/>
        </a:prstGeom>
        <a:noFill/>
        <a:ln w="12700" cap="flat" cmpd="sng" algn="ctr">
          <a:solidFill>
            <a:srgbClr val="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rgbClr val="000066"/>
              </a:solidFill>
              <a:latin typeface="+mn-lt"/>
            </a:rPr>
            <a:t>Programa</a:t>
          </a:r>
        </a:p>
      </dsp:txBody>
      <dsp:txXfrm>
        <a:off x="1189286" y="222502"/>
        <a:ext cx="982694" cy="491347"/>
      </dsp:txXfrm>
    </dsp:sp>
    <dsp:sp modelId="{597FAD83-3AA4-48CA-9339-03606891C68C}">
      <dsp:nvSpPr>
        <dsp:cNvPr id="0" name=""/>
        <dsp:cNvSpPr/>
      </dsp:nvSpPr>
      <dsp:spPr>
        <a:xfrm>
          <a:off x="225" y="920215"/>
          <a:ext cx="982694" cy="491347"/>
        </a:xfrm>
        <a:prstGeom prst="rect">
          <a:avLst/>
        </a:prstGeom>
        <a:noFill/>
        <a:ln w="12700" cap="flat" cmpd="sng" algn="ctr">
          <a:solidFill>
            <a:srgbClr val="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rgbClr val="000066"/>
              </a:solidFill>
              <a:latin typeface="+mn-lt"/>
            </a:rPr>
            <a:t>Proyecto</a:t>
          </a:r>
        </a:p>
      </dsp:txBody>
      <dsp:txXfrm>
        <a:off x="225" y="920215"/>
        <a:ext cx="982694" cy="491347"/>
      </dsp:txXfrm>
    </dsp:sp>
    <dsp:sp modelId="{D8AAEFB7-6A4E-4CA7-ACDF-4971431C72A5}">
      <dsp:nvSpPr>
        <dsp:cNvPr id="0" name=""/>
        <dsp:cNvSpPr/>
      </dsp:nvSpPr>
      <dsp:spPr>
        <a:xfrm>
          <a:off x="1189286" y="920215"/>
          <a:ext cx="982694" cy="491347"/>
        </a:xfrm>
        <a:prstGeom prst="rect">
          <a:avLst/>
        </a:prstGeom>
        <a:noFill/>
        <a:ln w="12700" cap="flat" cmpd="sng" algn="ctr">
          <a:solidFill>
            <a:srgbClr val="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rgbClr val="000066"/>
              </a:solidFill>
              <a:latin typeface="+mn-lt"/>
            </a:rPr>
            <a:t>Proyecto</a:t>
          </a:r>
        </a:p>
      </dsp:txBody>
      <dsp:txXfrm>
        <a:off x="1189286" y="920215"/>
        <a:ext cx="982694" cy="491347"/>
      </dsp:txXfrm>
    </dsp:sp>
    <dsp:sp modelId="{5F9C8C7C-C49F-4C1A-90A3-87DC72221C43}">
      <dsp:nvSpPr>
        <dsp:cNvPr id="0" name=""/>
        <dsp:cNvSpPr/>
      </dsp:nvSpPr>
      <dsp:spPr>
        <a:xfrm>
          <a:off x="2378346" y="920215"/>
          <a:ext cx="982694" cy="491347"/>
        </a:xfrm>
        <a:prstGeom prst="rect">
          <a:avLst/>
        </a:prstGeom>
        <a:noFill/>
        <a:ln w="12700" cap="flat" cmpd="sng" algn="ctr">
          <a:solidFill>
            <a:srgbClr val="00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rgbClr val="000066"/>
              </a:solidFill>
              <a:latin typeface="+mn-lt"/>
            </a:rPr>
            <a:t>Proyecto</a:t>
          </a:r>
        </a:p>
      </dsp:txBody>
      <dsp:txXfrm>
        <a:off x="2378346" y="920215"/>
        <a:ext cx="982694" cy="491347"/>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2" y="0"/>
            <a:ext cx="4347692" cy="305173"/>
          </a:xfrm>
          <a:prstGeom prst="rect">
            <a:avLst/>
          </a:prstGeom>
          <a:noFill/>
          <a:ln w="9525">
            <a:noFill/>
            <a:miter lim="800000"/>
            <a:headEnd/>
            <a:tailEnd/>
          </a:ln>
          <a:effectLst/>
        </p:spPr>
        <p:txBody>
          <a:bodyPr vert="horz" wrap="square" lIns="94851" tIns="47425" rIns="94851" bIns="47425" numCol="1" anchor="t" anchorCtr="0" compatLnSpc="1">
            <a:prstTxWarp prst="textNoShape">
              <a:avLst/>
            </a:prstTxWarp>
          </a:bodyPr>
          <a:lstStyle>
            <a:lvl1pPr algn="l" defTabSz="948559" eaLnBrk="1" hangingPunct="1">
              <a:lnSpc>
                <a:spcPct val="100000"/>
              </a:lnSpc>
              <a:defRPr sz="800">
                <a:solidFill>
                  <a:schemeClr val="tx1"/>
                </a:solidFill>
                <a:latin typeface="Arial" charset="0"/>
              </a:defRPr>
            </a:lvl1pPr>
          </a:lstStyle>
          <a:p>
            <a:pPr>
              <a:defRPr/>
            </a:pPr>
            <a:r>
              <a:rPr lang="es-ES"/>
              <a:t>Curso de Preparación al Examen PMP  |  C01 - Introducción a la Dirección de Proyectos</a:t>
            </a:r>
          </a:p>
        </p:txBody>
      </p:sp>
      <p:sp>
        <p:nvSpPr>
          <p:cNvPr id="54275" name="Rectangle 3"/>
          <p:cNvSpPr>
            <a:spLocks noGrp="1" noChangeArrowheads="1"/>
          </p:cNvSpPr>
          <p:nvPr>
            <p:ph type="dt" sz="quarter" idx="1"/>
          </p:nvPr>
        </p:nvSpPr>
        <p:spPr bwMode="auto">
          <a:xfrm>
            <a:off x="4433280" y="1"/>
            <a:ext cx="1948473" cy="283375"/>
          </a:xfrm>
          <a:prstGeom prst="rect">
            <a:avLst/>
          </a:prstGeom>
          <a:noFill/>
          <a:ln w="9525">
            <a:noFill/>
            <a:miter lim="800000"/>
            <a:headEnd/>
            <a:tailEnd/>
          </a:ln>
          <a:effectLst/>
        </p:spPr>
        <p:txBody>
          <a:bodyPr vert="horz" wrap="square" lIns="94851" tIns="47425" rIns="94851" bIns="47425" numCol="1" anchor="t" anchorCtr="0" compatLnSpc="1">
            <a:prstTxWarp prst="textNoShape">
              <a:avLst/>
            </a:prstTxWarp>
          </a:bodyPr>
          <a:lstStyle>
            <a:lvl1pPr algn="r" defTabSz="948559" eaLnBrk="1" hangingPunct="1">
              <a:lnSpc>
                <a:spcPct val="100000"/>
              </a:lnSpc>
              <a:defRPr sz="800">
                <a:solidFill>
                  <a:schemeClr val="tx1"/>
                </a:solidFill>
                <a:latin typeface="Arial" charset="0"/>
              </a:defRPr>
            </a:lvl1pPr>
          </a:lstStyle>
          <a:p>
            <a:pPr>
              <a:defRPr/>
            </a:pPr>
            <a:r>
              <a:rPr lang="es-ES"/>
              <a:t>Primer Cuatrimestre de 2025</a:t>
            </a:r>
          </a:p>
        </p:txBody>
      </p:sp>
      <p:sp>
        <p:nvSpPr>
          <p:cNvPr id="54276" name="Rectangle 4"/>
          <p:cNvSpPr>
            <a:spLocks noGrp="1" noChangeArrowheads="1"/>
          </p:cNvSpPr>
          <p:nvPr>
            <p:ph type="ftr" sz="quarter" idx="2"/>
          </p:nvPr>
        </p:nvSpPr>
        <p:spPr bwMode="auto">
          <a:xfrm>
            <a:off x="2" y="11356778"/>
            <a:ext cx="4564506" cy="352401"/>
          </a:xfrm>
          <a:prstGeom prst="rect">
            <a:avLst/>
          </a:prstGeom>
          <a:noFill/>
          <a:ln w="9525">
            <a:noFill/>
            <a:miter lim="800000"/>
            <a:headEnd/>
            <a:tailEnd/>
          </a:ln>
          <a:effectLst/>
        </p:spPr>
        <p:txBody>
          <a:bodyPr vert="horz" wrap="square" lIns="94851" tIns="47425" rIns="94851" bIns="47425" numCol="1" anchor="b" anchorCtr="0" compatLnSpc="1">
            <a:prstTxWarp prst="textNoShape">
              <a:avLst/>
            </a:prstTxWarp>
          </a:bodyPr>
          <a:lstStyle>
            <a:lvl1pPr algn="l" defTabSz="948559" eaLnBrk="1" hangingPunct="1">
              <a:lnSpc>
                <a:spcPct val="100000"/>
              </a:lnSpc>
              <a:defRPr sz="800">
                <a:solidFill>
                  <a:schemeClr val="tx1"/>
                </a:solidFill>
                <a:latin typeface="Arial" charset="0"/>
              </a:defRPr>
            </a:lvl1pPr>
          </a:lstStyle>
          <a:p>
            <a:pPr>
              <a:defRPr/>
            </a:pPr>
            <a:r>
              <a:rPr lang="es-ES"/>
              <a:t>© by fjspsv, 2025 - Prohibida su reproducción y distribución sin permiso expreso</a:t>
            </a:r>
          </a:p>
        </p:txBody>
      </p:sp>
      <p:sp>
        <p:nvSpPr>
          <p:cNvPr id="54277" name="Rectangle 5"/>
          <p:cNvSpPr>
            <a:spLocks noGrp="1" noChangeArrowheads="1"/>
          </p:cNvSpPr>
          <p:nvPr>
            <p:ph type="sldNum" sz="quarter" idx="3"/>
          </p:nvPr>
        </p:nvSpPr>
        <p:spPr bwMode="auto">
          <a:xfrm>
            <a:off x="4598740" y="11345871"/>
            <a:ext cx="1781585" cy="363300"/>
          </a:xfrm>
          <a:prstGeom prst="rect">
            <a:avLst/>
          </a:prstGeom>
          <a:noFill/>
          <a:ln w="9525">
            <a:noFill/>
            <a:miter lim="800000"/>
            <a:headEnd/>
            <a:tailEnd/>
          </a:ln>
          <a:effectLst/>
        </p:spPr>
        <p:txBody>
          <a:bodyPr vert="horz" wrap="square" lIns="94851" tIns="47425" rIns="94851" bIns="47425" numCol="1" anchor="b" anchorCtr="0" compatLnSpc="1">
            <a:prstTxWarp prst="textNoShape">
              <a:avLst/>
            </a:prstTxWarp>
          </a:bodyPr>
          <a:lstStyle>
            <a:lvl1pPr algn="r" defTabSz="948559" eaLnBrk="1" hangingPunct="1">
              <a:lnSpc>
                <a:spcPct val="100000"/>
              </a:lnSpc>
              <a:defRPr sz="800">
                <a:solidFill>
                  <a:schemeClr val="tx1"/>
                </a:solidFill>
                <a:latin typeface="Arial" charset="0"/>
              </a:defRPr>
            </a:lvl1pPr>
          </a:lstStyle>
          <a:p>
            <a:pPr>
              <a:defRPr/>
            </a:pPr>
            <a:r>
              <a:rPr lang="es-ES"/>
              <a:t>Página: </a:t>
            </a:r>
            <a:fld id="{DA81E19F-05F6-4792-904B-093DDF97F589}" type="slidenum">
              <a:rPr lang="es-ES"/>
              <a:pPr>
                <a:defRPr/>
              </a:pPr>
              <a:t>‹Nº›</a:t>
            </a:fld>
            <a:endParaRPr lang="es-ES"/>
          </a:p>
        </p:txBody>
      </p:sp>
      <p:pic>
        <p:nvPicPr>
          <p:cNvPr id="66566" name="8 Imagen" descr="fjspsv.jpg"/>
          <p:cNvPicPr>
            <a:picLocks noChangeAspect="1"/>
          </p:cNvPicPr>
          <p:nvPr/>
        </p:nvPicPr>
        <p:blipFill>
          <a:blip r:embed="rId2" cstate="print"/>
          <a:srcRect/>
          <a:stretch>
            <a:fillRect/>
          </a:stretch>
        </p:blipFill>
        <p:spPr bwMode="auto">
          <a:xfrm>
            <a:off x="2282254" y="5419043"/>
            <a:ext cx="1616983" cy="823862"/>
          </a:xfrm>
          <a:prstGeom prst="rect">
            <a:avLst/>
          </a:prstGeom>
          <a:noFill/>
          <a:ln w="9525">
            <a:noFill/>
            <a:miter lim="800000"/>
            <a:headEnd/>
            <a:tailEnd/>
          </a:ln>
        </p:spPr>
      </p:pic>
    </p:spTree>
    <p:extLst>
      <p:ext uri="{BB962C8B-B14F-4D97-AF65-F5344CB8AC3E}">
        <p14:creationId xmlns:p14="http://schemas.microsoft.com/office/powerpoint/2010/main" val="36953526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3" y="6"/>
            <a:ext cx="4197919" cy="294274"/>
          </a:xfrm>
          <a:prstGeom prst="rect">
            <a:avLst/>
          </a:prstGeom>
          <a:noFill/>
          <a:ln w="9525">
            <a:noFill/>
            <a:miter lim="800000"/>
            <a:headEnd/>
            <a:tailEnd/>
          </a:ln>
          <a:effectLst/>
        </p:spPr>
        <p:txBody>
          <a:bodyPr vert="horz" wrap="square" lIns="94851" tIns="47425" rIns="94851" bIns="47425" numCol="1" anchor="t" anchorCtr="0" compatLnSpc="1">
            <a:prstTxWarp prst="textNoShape">
              <a:avLst/>
            </a:prstTxWarp>
          </a:bodyPr>
          <a:lstStyle>
            <a:lvl1pPr algn="l" defTabSz="948559" eaLnBrk="1" hangingPunct="1">
              <a:lnSpc>
                <a:spcPct val="100000"/>
              </a:lnSpc>
              <a:defRPr sz="800">
                <a:solidFill>
                  <a:schemeClr val="tx1"/>
                </a:solidFill>
                <a:latin typeface="Arial" charset="0"/>
              </a:defRPr>
            </a:lvl1pPr>
          </a:lstStyle>
          <a:p>
            <a:pPr>
              <a:defRPr/>
            </a:pPr>
            <a:r>
              <a:rPr lang="es-ES"/>
              <a:t>Curso de Preparación al Examen PMP  |  C01 - Introducción a la Dirección de Proyectos</a:t>
            </a:r>
          </a:p>
        </p:txBody>
      </p:sp>
      <p:sp>
        <p:nvSpPr>
          <p:cNvPr id="49155" name="Rectangle 3"/>
          <p:cNvSpPr>
            <a:spLocks noGrp="1" noChangeArrowheads="1"/>
          </p:cNvSpPr>
          <p:nvPr>
            <p:ph type="dt" idx="1"/>
          </p:nvPr>
        </p:nvSpPr>
        <p:spPr bwMode="auto">
          <a:xfrm>
            <a:off x="4277801" y="6"/>
            <a:ext cx="2102526" cy="294274"/>
          </a:xfrm>
          <a:prstGeom prst="rect">
            <a:avLst/>
          </a:prstGeom>
          <a:noFill/>
          <a:ln w="9525">
            <a:noFill/>
            <a:miter lim="800000"/>
            <a:headEnd/>
            <a:tailEnd/>
          </a:ln>
          <a:effectLst/>
        </p:spPr>
        <p:txBody>
          <a:bodyPr vert="horz" wrap="square" lIns="94851" tIns="47425" rIns="94851" bIns="47425" numCol="1" anchor="t" anchorCtr="0" compatLnSpc="1">
            <a:prstTxWarp prst="textNoShape">
              <a:avLst/>
            </a:prstTxWarp>
          </a:bodyPr>
          <a:lstStyle>
            <a:lvl1pPr algn="r" defTabSz="948559" eaLnBrk="1" hangingPunct="1">
              <a:lnSpc>
                <a:spcPct val="100000"/>
              </a:lnSpc>
              <a:defRPr sz="800">
                <a:solidFill>
                  <a:schemeClr val="tx1"/>
                </a:solidFill>
                <a:latin typeface="Arial" charset="0"/>
              </a:defRPr>
            </a:lvl1pPr>
          </a:lstStyle>
          <a:p>
            <a:pPr>
              <a:defRPr/>
            </a:pPr>
            <a:r>
              <a:rPr lang="es-ES"/>
              <a:t>Primer Cuatrimestre de 2025</a:t>
            </a:r>
          </a:p>
        </p:txBody>
      </p:sp>
      <p:sp>
        <p:nvSpPr>
          <p:cNvPr id="34820" name="Rectangle 4"/>
          <p:cNvSpPr>
            <a:spLocks noGrp="1" noRot="1" noChangeAspect="1" noChangeArrowheads="1" noTextEdit="1"/>
          </p:cNvSpPr>
          <p:nvPr>
            <p:ph type="sldImg" idx="2"/>
          </p:nvPr>
        </p:nvSpPr>
        <p:spPr bwMode="auto">
          <a:xfrm>
            <a:off x="-712788" y="879475"/>
            <a:ext cx="7807326" cy="4392613"/>
          </a:xfrm>
          <a:prstGeom prst="rect">
            <a:avLst/>
          </a:prstGeom>
          <a:noFill/>
          <a:ln w="9525">
            <a:solidFill>
              <a:srgbClr val="000000"/>
            </a:solidFill>
            <a:miter lim="800000"/>
            <a:headEnd/>
            <a:tailEnd/>
          </a:ln>
        </p:spPr>
      </p:sp>
      <p:sp>
        <p:nvSpPr>
          <p:cNvPr id="49157" name="Rectangle 5"/>
          <p:cNvSpPr>
            <a:spLocks noGrp="1" noChangeArrowheads="1"/>
          </p:cNvSpPr>
          <p:nvPr>
            <p:ph type="body" sz="quarter" idx="3"/>
          </p:nvPr>
        </p:nvSpPr>
        <p:spPr bwMode="auto">
          <a:xfrm>
            <a:off x="637610" y="5560321"/>
            <a:ext cx="5106540" cy="5271489"/>
          </a:xfrm>
          <a:prstGeom prst="rect">
            <a:avLst/>
          </a:prstGeom>
          <a:noFill/>
          <a:ln w="9525">
            <a:noFill/>
            <a:miter lim="800000"/>
            <a:headEnd/>
            <a:tailEnd/>
          </a:ln>
          <a:effectLst/>
        </p:spPr>
        <p:txBody>
          <a:bodyPr vert="horz" wrap="square" lIns="94851" tIns="47425" rIns="94851" bIns="47425" numCol="1" anchor="t" anchorCtr="0" compatLnSpc="1">
            <a:prstTxWarp prst="textNoShape">
              <a:avLst/>
            </a:prstTxWarp>
          </a:bodyPr>
          <a:lstStyle/>
          <a:p>
            <a:pPr lvl="0"/>
            <a:r>
              <a:rPr lang="es-ES" noProof="0" dirty="0"/>
              <a:t>Haga clic para modificar el estilo de texto del patrón</a:t>
            </a:r>
          </a:p>
          <a:p>
            <a:pPr lvl="1"/>
            <a:r>
              <a:rPr lang="es-ES" noProof="0" dirty="0"/>
              <a:t>Segundo nivel</a:t>
            </a:r>
          </a:p>
          <a:p>
            <a:pPr lvl="2"/>
            <a:r>
              <a:rPr lang="es-ES" noProof="0" dirty="0"/>
              <a:t>Tercer nivel</a:t>
            </a:r>
          </a:p>
          <a:p>
            <a:pPr lvl="3"/>
            <a:r>
              <a:rPr lang="es-ES" noProof="0" dirty="0"/>
              <a:t>Cuarto nivel</a:t>
            </a:r>
          </a:p>
          <a:p>
            <a:pPr lvl="4"/>
            <a:r>
              <a:rPr lang="es-ES" noProof="0" dirty="0"/>
              <a:t>Quinto nivel</a:t>
            </a:r>
          </a:p>
        </p:txBody>
      </p:sp>
      <p:sp>
        <p:nvSpPr>
          <p:cNvPr id="49158" name="Rectangle 6"/>
          <p:cNvSpPr>
            <a:spLocks noGrp="1" noChangeArrowheads="1"/>
          </p:cNvSpPr>
          <p:nvPr>
            <p:ph type="ftr" sz="quarter" idx="4"/>
          </p:nvPr>
        </p:nvSpPr>
        <p:spPr bwMode="auto">
          <a:xfrm>
            <a:off x="1" y="11367670"/>
            <a:ext cx="4189362" cy="341502"/>
          </a:xfrm>
          <a:prstGeom prst="rect">
            <a:avLst/>
          </a:prstGeom>
          <a:noFill/>
          <a:ln w="9525">
            <a:noFill/>
            <a:miter lim="800000"/>
            <a:headEnd/>
            <a:tailEnd/>
          </a:ln>
          <a:effectLst/>
        </p:spPr>
        <p:txBody>
          <a:bodyPr vert="horz" wrap="square" lIns="94851" tIns="47425" rIns="94851" bIns="47425" numCol="1" anchor="b" anchorCtr="0" compatLnSpc="1">
            <a:prstTxWarp prst="textNoShape">
              <a:avLst/>
            </a:prstTxWarp>
          </a:bodyPr>
          <a:lstStyle>
            <a:lvl1pPr algn="l" defTabSz="948559" eaLnBrk="1" hangingPunct="1">
              <a:lnSpc>
                <a:spcPct val="100000"/>
              </a:lnSpc>
              <a:defRPr sz="800">
                <a:solidFill>
                  <a:schemeClr val="tx1"/>
                </a:solidFill>
                <a:latin typeface="Arial" charset="0"/>
              </a:defRPr>
            </a:lvl1pPr>
          </a:lstStyle>
          <a:p>
            <a:pPr>
              <a:defRPr/>
            </a:pPr>
            <a:r>
              <a:rPr lang="es-ES"/>
              <a:t>© by fjspsv, 2025 - Prohibida su reproducción y distribución sin permiso expreso</a:t>
            </a:r>
          </a:p>
        </p:txBody>
      </p:sp>
      <p:sp>
        <p:nvSpPr>
          <p:cNvPr id="49159" name="Rectangle 7"/>
          <p:cNvSpPr>
            <a:spLocks noGrp="1" noChangeArrowheads="1"/>
          </p:cNvSpPr>
          <p:nvPr>
            <p:ph type="sldNum" sz="quarter" idx="5"/>
          </p:nvPr>
        </p:nvSpPr>
        <p:spPr bwMode="auto">
          <a:xfrm>
            <a:off x="4259256" y="11378576"/>
            <a:ext cx="2121070" cy="330603"/>
          </a:xfrm>
          <a:prstGeom prst="rect">
            <a:avLst/>
          </a:prstGeom>
          <a:noFill/>
          <a:ln w="9525">
            <a:noFill/>
            <a:miter lim="800000"/>
            <a:headEnd/>
            <a:tailEnd/>
          </a:ln>
          <a:effectLst/>
        </p:spPr>
        <p:txBody>
          <a:bodyPr vert="horz" wrap="square" lIns="94851" tIns="47425" rIns="94851" bIns="47425" numCol="1" anchor="b" anchorCtr="0" compatLnSpc="1">
            <a:prstTxWarp prst="textNoShape">
              <a:avLst/>
            </a:prstTxWarp>
          </a:bodyPr>
          <a:lstStyle>
            <a:lvl1pPr algn="r" defTabSz="948559" eaLnBrk="1" hangingPunct="1">
              <a:lnSpc>
                <a:spcPct val="100000"/>
              </a:lnSpc>
              <a:defRPr sz="800">
                <a:solidFill>
                  <a:schemeClr val="tx1"/>
                </a:solidFill>
                <a:latin typeface="Arial" charset="0"/>
              </a:defRPr>
            </a:lvl1pPr>
          </a:lstStyle>
          <a:p>
            <a:pPr>
              <a:defRPr/>
            </a:pPr>
            <a:r>
              <a:rPr lang="es-ES"/>
              <a:t>Página: </a:t>
            </a:r>
            <a:fld id="{F549F0EC-5FCB-4015-B76E-DC9355EC8B13}" type="slidenum">
              <a:rPr lang="es-ES"/>
              <a:pPr>
                <a:defRPr/>
              </a:pPr>
              <a:t>‹Nº›</a:t>
            </a:fld>
            <a:endParaRPr lang="es-ES"/>
          </a:p>
        </p:txBody>
      </p:sp>
      <p:pic>
        <p:nvPicPr>
          <p:cNvPr id="34824" name="12 Imagen" descr="fjspsv.jpg"/>
          <p:cNvPicPr>
            <a:picLocks noChangeAspect="1"/>
          </p:cNvPicPr>
          <p:nvPr/>
        </p:nvPicPr>
        <p:blipFill>
          <a:blip r:embed="rId2"/>
          <a:srcRect/>
          <a:stretch>
            <a:fillRect/>
          </a:stretch>
        </p:blipFill>
        <p:spPr bwMode="auto">
          <a:xfrm>
            <a:off x="1667472" y="8475800"/>
            <a:ext cx="3159493" cy="1553110"/>
          </a:xfrm>
          <a:prstGeom prst="rect">
            <a:avLst/>
          </a:prstGeom>
          <a:noFill/>
          <a:ln w="9525">
            <a:noFill/>
            <a:miter lim="800000"/>
            <a:headEnd/>
            <a:tailEnd/>
          </a:ln>
        </p:spPr>
      </p:pic>
    </p:spTree>
    <p:extLst>
      <p:ext uri="{BB962C8B-B14F-4D97-AF65-F5344CB8AC3E}">
        <p14:creationId xmlns:p14="http://schemas.microsoft.com/office/powerpoint/2010/main" val="2593399144"/>
      </p:ext>
    </p:extLst>
  </p:cSld>
  <p:clrMap bg1="lt1" tx1="dk1" bg2="lt2" tx2="dk2" accent1="accent1" accent2="accent2" accent3="accent3" accent4="accent4" accent5="accent5" accent6="accent6" hlink="hlink" folHlink="folHlink"/>
  <p:hf/>
  <p:notesStyle>
    <a:lvl1pPr algn="just" rtl="0" eaLnBrk="0" fontAlgn="base" hangingPunct="0">
      <a:spcBef>
        <a:spcPct val="5000"/>
      </a:spcBef>
      <a:spcAft>
        <a:spcPct val="5000"/>
      </a:spcAft>
      <a:defRPr sz="1000" kern="1200">
        <a:solidFill>
          <a:schemeClr val="tx1"/>
        </a:solidFill>
        <a:latin typeface="Arial" charset="0"/>
        <a:ea typeface="+mn-ea"/>
        <a:cs typeface="+mn-cs"/>
      </a:defRPr>
    </a:lvl1pPr>
    <a:lvl2pPr marL="457200" algn="just" rtl="0" eaLnBrk="0" fontAlgn="base" hangingPunct="0">
      <a:spcBef>
        <a:spcPct val="5000"/>
      </a:spcBef>
      <a:spcAft>
        <a:spcPct val="5000"/>
      </a:spcAft>
      <a:defRPr sz="1000" kern="1200">
        <a:solidFill>
          <a:schemeClr val="tx1"/>
        </a:solidFill>
        <a:latin typeface="Arial" charset="0"/>
        <a:ea typeface="+mn-ea"/>
        <a:cs typeface="+mn-cs"/>
      </a:defRPr>
    </a:lvl2pPr>
    <a:lvl3pPr marL="914400" algn="just" rtl="0" eaLnBrk="0" fontAlgn="base" hangingPunct="0">
      <a:spcBef>
        <a:spcPct val="5000"/>
      </a:spcBef>
      <a:spcAft>
        <a:spcPct val="5000"/>
      </a:spcAft>
      <a:defRPr sz="1000" kern="1200">
        <a:solidFill>
          <a:schemeClr val="tx1"/>
        </a:solidFill>
        <a:latin typeface="Arial" charset="0"/>
        <a:ea typeface="+mn-ea"/>
        <a:cs typeface="+mn-cs"/>
      </a:defRPr>
    </a:lvl3pPr>
    <a:lvl4pPr marL="1371600" algn="just" rtl="0" eaLnBrk="0" fontAlgn="base" hangingPunct="0">
      <a:spcBef>
        <a:spcPct val="5000"/>
      </a:spcBef>
      <a:spcAft>
        <a:spcPct val="5000"/>
      </a:spcAft>
      <a:defRPr sz="1000" kern="1200">
        <a:solidFill>
          <a:schemeClr val="tx1"/>
        </a:solidFill>
        <a:latin typeface="Arial" charset="0"/>
        <a:ea typeface="+mn-ea"/>
        <a:cs typeface="+mn-cs"/>
      </a:defRPr>
    </a:lvl4pPr>
    <a:lvl5pPr marL="1828800" algn="just" rtl="0" eaLnBrk="0" fontAlgn="base" hangingPunct="0">
      <a:spcBef>
        <a:spcPct val="5000"/>
      </a:spcBef>
      <a:spcAft>
        <a:spcPct val="500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35843"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35844"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35845" name="Rectangle 7"/>
          <p:cNvSpPr>
            <a:spLocks noGrp="1" noChangeArrowheads="1"/>
          </p:cNvSpPr>
          <p:nvPr>
            <p:ph type="sldNum" sz="quarter" idx="5"/>
          </p:nvPr>
        </p:nvSpPr>
        <p:spPr>
          <a:noFill/>
        </p:spPr>
        <p:txBody>
          <a:bodyPr/>
          <a:lstStyle/>
          <a:p>
            <a:pPr defTabSz="948438"/>
            <a:r>
              <a:rPr lang="es-ES" dirty="0"/>
              <a:t>Página: </a:t>
            </a:r>
            <a:fld id="{EA3915A2-225D-4147-BE17-CA44489BC215}" type="slidenum">
              <a:rPr lang="es-ES" smtClean="0"/>
              <a:pPr defTabSz="948438"/>
              <a:t>1</a:t>
            </a:fld>
            <a:endParaRPr lang="es-ES" dirty="0"/>
          </a:p>
        </p:txBody>
      </p:sp>
      <p:sp>
        <p:nvSpPr>
          <p:cNvPr id="35846" name="Rectangle 2"/>
          <p:cNvSpPr>
            <a:spLocks noGrp="1" noRot="1" noChangeAspect="1" noChangeArrowheads="1" noTextEdit="1"/>
          </p:cNvSpPr>
          <p:nvPr>
            <p:ph type="sldImg"/>
          </p:nvPr>
        </p:nvSpPr>
        <p:spPr>
          <a:xfrm>
            <a:off x="-712788" y="879475"/>
            <a:ext cx="7807326" cy="4392613"/>
          </a:xfrm>
          <a:ln/>
        </p:spPr>
      </p:sp>
      <p:sp>
        <p:nvSpPr>
          <p:cNvPr id="35847" name="Rectangle 3"/>
          <p:cNvSpPr>
            <a:spLocks noGrp="1" noChangeArrowheads="1"/>
          </p:cNvSpPr>
          <p:nvPr>
            <p:ph type="body" idx="1"/>
          </p:nvPr>
        </p:nvSpPr>
        <p:spPr>
          <a:noFill/>
          <a:ln/>
        </p:spPr>
        <p:txBody>
          <a:bodyPr/>
          <a:lstStyle/>
          <a:p>
            <a:pPr defTabSz="910560" eaLnBrk="1" hangingPunct="1">
              <a:defRPr/>
            </a:pPr>
            <a:endParaRPr lang="en-US" dirty="0">
              <a:solidFill>
                <a:srgbClr val="000000"/>
              </a:solidFill>
            </a:endParaRPr>
          </a:p>
        </p:txBody>
      </p:sp>
    </p:spTree>
    <p:extLst>
      <p:ext uri="{BB962C8B-B14F-4D97-AF65-F5344CB8AC3E}">
        <p14:creationId xmlns:p14="http://schemas.microsoft.com/office/powerpoint/2010/main" val="273336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41987"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41988"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41989" name="Rectangle 7"/>
          <p:cNvSpPr>
            <a:spLocks noGrp="1" noChangeArrowheads="1"/>
          </p:cNvSpPr>
          <p:nvPr>
            <p:ph type="sldNum" sz="quarter" idx="5"/>
          </p:nvPr>
        </p:nvSpPr>
        <p:spPr>
          <a:noFill/>
        </p:spPr>
        <p:txBody>
          <a:bodyPr/>
          <a:lstStyle/>
          <a:p>
            <a:pPr defTabSz="948438"/>
            <a:r>
              <a:rPr lang="es-ES" dirty="0"/>
              <a:t>Página: </a:t>
            </a:r>
            <a:fld id="{04866619-64FC-4A99-AEF7-7BA691DE8433}" type="slidenum">
              <a:rPr lang="es-ES" smtClean="0"/>
              <a:pPr defTabSz="948438"/>
              <a:t>36</a:t>
            </a:fld>
            <a:endParaRPr lang="es-ES" dirty="0"/>
          </a:p>
        </p:txBody>
      </p:sp>
      <p:sp>
        <p:nvSpPr>
          <p:cNvPr id="41990" name="Rectangle 2"/>
          <p:cNvSpPr>
            <a:spLocks noGrp="1" noRot="1" noChangeAspect="1" noChangeArrowheads="1" noTextEdit="1"/>
          </p:cNvSpPr>
          <p:nvPr>
            <p:ph type="sldImg"/>
          </p:nvPr>
        </p:nvSpPr>
        <p:spPr>
          <a:xfrm>
            <a:off x="-712788" y="879475"/>
            <a:ext cx="7807326" cy="4392613"/>
          </a:xfrm>
          <a:ln/>
        </p:spPr>
      </p:sp>
      <p:sp>
        <p:nvSpPr>
          <p:cNvPr id="41991" name="Rectangle 3"/>
          <p:cNvSpPr>
            <a:spLocks noGrp="1" noChangeArrowheads="1"/>
          </p:cNvSpPr>
          <p:nvPr>
            <p:ph type="body" idx="1"/>
          </p:nvPr>
        </p:nvSpPr>
        <p:spPr>
          <a:xfrm>
            <a:off x="630477" y="5502194"/>
            <a:ext cx="5105115" cy="5794641"/>
          </a:xfrm>
          <a:noFill/>
          <a:ln/>
        </p:spPr>
        <p:txBody>
          <a:bodyPr/>
          <a:lstStyle/>
          <a:p>
            <a:pPr eaLnBrk="1" hangingPunct="1"/>
            <a:endParaRPr lang="es-ES" dirty="0"/>
          </a:p>
        </p:txBody>
      </p:sp>
    </p:spTree>
    <p:extLst>
      <p:ext uri="{BB962C8B-B14F-4D97-AF65-F5344CB8AC3E}">
        <p14:creationId xmlns:p14="http://schemas.microsoft.com/office/powerpoint/2010/main" val="2692338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12788" y="879475"/>
            <a:ext cx="7807326" cy="4392613"/>
          </a:xfrm>
        </p:spPr>
      </p:sp>
      <p:sp>
        <p:nvSpPr>
          <p:cNvPr id="3" name="Marcador de notas 2"/>
          <p:cNvSpPr>
            <a:spLocks noGrp="1"/>
          </p:cNvSpPr>
          <p:nvPr>
            <p:ph type="body" idx="1"/>
          </p:nvPr>
        </p:nvSpPr>
        <p:spPr/>
        <p:txBody>
          <a:bodyPr/>
          <a:lstStyle/>
          <a:p>
            <a:pPr defTabSz="910560">
              <a:defRPr/>
            </a:pPr>
            <a:endParaRPr lang="es-ES" dirty="0"/>
          </a:p>
        </p:txBody>
      </p:sp>
      <p:sp>
        <p:nvSpPr>
          <p:cNvPr id="4" name="Marcador de encabezado 3"/>
          <p:cNvSpPr>
            <a:spLocks noGrp="1"/>
          </p:cNvSpPr>
          <p:nvPr>
            <p:ph type="hdr" sz="quarter" idx="10"/>
          </p:nvPr>
        </p:nvSpPr>
        <p:spPr/>
        <p:txBody>
          <a:bodyPr/>
          <a:lstStyle/>
          <a:p>
            <a:pPr>
              <a:defRPr/>
            </a:pPr>
            <a:r>
              <a:rPr lang="es-ES"/>
              <a:t>Curso de Preparación al Examen PMP  |  C01 - Introducción a la Dirección de Proyectos</a:t>
            </a:r>
          </a:p>
        </p:txBody>
      </p:sp>
      <p:sp>
        <p:nvSpPr>
          <p:cNvPr id="5" name="Marcador de fecha 4"/>
          <p:cNvSpPr>
            <a:spLocks noGrp="1"/>
          </p:cNvSpPr>
          <p:nvPr>
            <p:ph type="dt" idx="11"/>
          </p:nvPr>
        </p:nvSpPr>
        <p:spPr/>
        <p:txBody>
          <a:bodyPr/>
          <a:lstStyle/>
          <a:p>
            <a:pPr>
              <a:defRPr/>
            </a:pPr>
            <a:r>
              <a:rPr lang="es-ES"/>
              <a:t>Primer Cuatrimestre de 2025</a:t>
            </a:r>
          </a:p>
        </p:txBody>
      </p:sp>
      <p:sp>
        <p:nvSpPr>
          <p:cNvPr id="6" name="Marcador de pie de página 5"/>
          <p:cNvSpPr>
            <a:spLocks noGrp="1"/>
          </p:cNvSpPr>
          <p:nvPr>
            <p:ph type="ftr" sz="quarter" idx="12"/>
          </p:nvPr>
        </p:nvSpPr>
        <p:spPr/>
        <p:txBody>
          <a:bodyPr/>
          <a:lstStyle/>
          <a:p>
            <a:pPr>
              <a:defRPr/>
            </a:pPr>
            <a:r>
              <a:rPr lang="es-ES"/>
              <a:t>© by fjspsv, 2025 - Prohibida su reproducción y distribución sin permiso expreso</a:t>
            </a:r>
          </a:p>
        </p:txBody>
      </p:sp>
      <p:sp>
        <p:nvSpPr>
          <p:cNvPr id="7" name="Marcador de número de diapositiva 6"/>
          <p:cNvSpPr>
            <a:spLocks noGrp="1"/>
          </p:cNvSpPr>
          <p:nvPr>
            <p:ph type="sldNum" sz="quarter" idx="13"/>
          </p:nvPr>
        </p:nvSpPr>
        <p:spPr/>
        <p:txBody>
          <a:bodyPr/>
          <a:lstStyle/>
          <a:p>
            <a:pPr>
              <a:defRPr/>
            </a:pPr>
            <a:r>
              <a:rPr lang="es-ES"/>
              <a:t>Página: </a:t>
            </a:r>
            <a:fld id="{F549F0EC-5FCB-4015-B76E-DC9355EC8B13}" type="slidenum">
              <a:rPr lang="es-ES" smtClean="0"/>
              <a:pPr>
                <a:defRPr/>
              </a:pPr>
              <a:t>37</a:t>
            </a:fld>
            <a:endParaRPr lang="es-ES"/>
          </a:p>
        </p:txBody>
      </p:sp>
    </p:spTree>
    <p:extLst>
      <p:ext uri="{BB962C8B-B14F-4D97-AF65-F5344CB8AC3E}">
        <p14:creationId xmlns:p14="http://schemas.microsoft.com/office/powerpoint/2010/main" val="3367236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43011"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43012"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43013" name="Rectangle 7"/>
          <p:cNvSpPr>
            <a:spLocks noGrp="1" noChangeArrowheads="1"/>
          </p:cNvSpPr>
          <p:nvPr>
            <p:ph type="sldNum" sz="quarter" idx="5"/>
          </p:nvPr>
        </p:nvSpPr>
        <p:spPr>
          <a:noFill/>
        </p:spPr>
        <p:txBody>
          <a:bodyPr/>
          <a:lstStyle/>
          <a:p>
            <a:pPr defTabSz="948438"/>
            <a:r>
              <a:rPr lang="es-ES" dirty="0"/>
              <a:t>Página: </a:t>
            </a:r>
            <a:fld id="{65F84461-55F1-4072-A4D7-CEB0E3819A73}" type="slidenum">
              <a:rPr lang="es-ES" smtClean="0"/>
              <a:pPr defTabSz="948438"/>
              <a:t>38</a:t>
            </a:fld>
            <a:endParaRPr lang="es-ES" dirty="0"/>
          </a:p>
        </p:txBody>
      </p:sp>
      <p:sp>
        <p:nvSpPr>
          <p:cNvPr id="43014" name="Rectangle 2"/>
          <p:cNvSpPr>
            <a:spLocks noGrp="1" noRot="1" noChangeAspect="1" noChangeArrowheads="1" noTextEdit="1"/>
          </p:cNvSpPr>
          <p:nvPr>
            <p:ph type="sldImg"/>
          </p:nvPr>
        </p:nvSpPr>
        <p:spPr>
          <a:xfrm>
            <a:off x="-712788" y="879475"/>
            <a:ext cx="7807326" cy="4392613"/>
          </a:xfrm>
          <a:ln/>
        </p:spPr>
      </p:sp>
      <p:sp>
        <p:nvSpPr>
          <p:cNvPr id="43015" name="Rectangle 3"/>
          <p:cNvSpPr>
            <a:spLocks noGrp="1" noChangeArrowheads="1"/>
          </p:cNvSpPr>
          <p:nvPr>
            <p:ph type="body" idx="1"/>
          </p:nvPr>
        </p:nvSpPr>
        <p:spPr>
          <a:xfrm>
            <a:off x="630477" y="5502194"/>
            <a:ext cx="5105115" cy="5794641"/>
          </a:xfrm>
          <a:noFill/>
          <a:ln/>
        </p:spPr>
        <p:txBody>
          <a:bodyPr/>
          <a:lstStyle/>
          <a:p>
            <a:pPr eaLnBrk="1" hangingPunct="1"/>
            <a:endParaRPr lang="es-ES" dirty="0"/>
          </a:p>
        </p:txBody>
      </p:sp>
    </p:spTree>
    <p:extLst>
      <p:ext uri="{BB962C8B-B14F-4D97-AF65-F5344CB8AC3E}">
        <p14:creationId xmlns:p14="http://schemas.microsoft.com/office/powerpoint/2010/main" val="7223322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44035"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44036"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44037" name="Rectangle 7"/>
          <p:cNvSpPr>
            <a:spLocks noGrp="1" noChangeArrowheads="1"/>
          </p:cNvSpPr>
          <p:nvPr>
            <p:ph type="sldNum" sz="quarter" idx="5"/>
          </p:nvPr>
        </p:nvSpPr>
        <p:spPr>
          <a:noFill/>
        </p:spPr>
        <p:txBody>
          <a:bodyPr/>
          <a:lstStyle/>
          <a:p>
            <a:pPr defTabSz="948438"/>
            <a:r>
              <a:rPr lang="es-ES" dirty="0"/>
              <a:t>Página: </a:t>
            </a:r>
            <a:fld id="{2F427A9C-A7F3-48B5-B51D-78773601FF4F}" type="slidenum">
              <a:rPr lang="es-ES" smtClean="0"/>
              <a:pPr defTabSz="948438"/>
              <a:t>39</a:t>
            </a:fld>
            <a:endParaRPr lang="es-ES" dirty="0"/>
          </a:p>
        </p:txBody>
      </p:sp>
      <p:sp>
        <p:nvSpPr>
          <p:cNvPr id="44038" name="Rectangle 2"/>
          <p:cNvSpPr>
            <a:spLocks noGrp="1" noRot="1" noChangeAspect="1" noChangeArrowheads="1" noTextEdit="1"/>
          </p:cNvSpPr>
          <p:nvPr>
            <p:ph type="sldImg"/>
          </p:nvPr>
        </p:nvSpPr>
        <p:spPr>
          <a:xfrm>
            <a:off x="-712788" y="879475"/>
            <a:ext cx="7807326" cy="4392613"/>
          </a:xfrm>
          <a:ln/>
        </p:spPr>
      </p:sp>
      <p:sp>
        <p:nvSpPr>
          <p:cNvPr id="44039" name="Rectangle 3"/>
          <p:cNvSpPr>
            <a:spLocks noGrp="1" noChangeArrowheads="1"/>
          </p:cNvSpPr>
          <p:nvPr>
            <p:ph type="body" idx="1"/>
          </p:nvPr>
        </p:nvSpPr>
        <p:spPr>
          <a:xfrm>
            <a:off x="630477" y="5502194"/>
            <a:ext cx="5105115" cy="5794641"/>
          </a:xfrm>
          <a:noFill/>
          <a:ln/>
        </p:spPr>
        <p:txBody>
          <a:bodyPr/>
          <a:lstStyle/>
          <a:p>
            <a:pPr eaLnBrk="1" hangingPunct="1"/>
            <a:endParaRPr lang="es-ES" dirty="0"/>
          </a:p>
        </p:txBody>
      </p:sp>
    </p:spTree>
    <p:extLst>
      <p:ext uri="{BB962C8B-B14F-4D97-AF65-F5344CB8AC3E}">
        <p14:creationId xmlns:p14="http://schemas.microsoft.com/office/powerpoint/2010/main" val="1519197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684213" y="879475"/>
            <a:ext cx="7807326" cy="4392613"/>
          </a:xfrm>
        </p:spPr>
      </p:sp>
      <p:sp>
        <p:nvSpPr>
          <p:cNvPr id="3" name="2 Marcador de notas"/>
          <p:cNvSpPr>
            <a:spLocks noGrp="1"/>
          </p:cNvSpPr>
          <p:nvPr>
            <p:ph type="body" idx="1"/>
          </p:nvPr>
        </p:nvSpPr>
        <p:spPr/>
        <p:txBody>
          <a:bodyPr/>
          <a:lstStyle/>
          <a:p>
            <a:endParaRPr lang="es-ES" dirty="0">
              <a:solidFill>
                <a:srgbClr val="FF0000"/>
              </a:solidFill>
            </a:endParaRPr>
          </a:p>
        </p:txBody>
      </p:sp>
      <p:sp>
        <p:nvSpPr>
          <p:cNvPr id="4" name="3 Marcador de encabezado"/>
          <p:cNvSpPr>
            <a:spLocks noGrp="1"/>
          </p:cNvSpPr>
          <p:nvPr>
            <p:ph type="hdr" sz="quarter" idx="10"/>
          </p:nvPr>
        </p:nvSpPr>
        <p:spPr/>
        <p:txBody>
          <a:bodyPr/>
          <a:lstStyle/>
          <a:p>
            <a:pPr>
              <a:defRPr/>
            </a:pPr>
            <a:r>
              <a:rPr lang="es-ES"/>
              <a:t>Curso de Preparación al Examen PMP  |  C01 - Introducción a la Dirección de Proyectos</a:t>
            </a:r>
          </a:p>
        </p:txBody>
      </p:sp>
      <p:sp>
        <p:nvSpPr>
          <p:cNvPr id="5" name="4 Marcador de fecha"/>
          <p:cNvSpPr>
            <a:spLocks noGrp="1"/>
          </p:cNvSpPr>
          <p:nvPr>
            <p:ph type="dt" idx="11"/>
          </p:nvPr>
        </p:nvSpPr>
        <p:spPr/>
        <p:txBody>
          <a:bodyPr/>
          <a:lstStyle/>
          <a:p>
            <a:pPr>
              <a:defRPr/>
            </a:pPr>
            <a:r>
              <a:rPr lang="es-ES"/>
              <a:t>Primer Cuatrimestre de 2025</a:t>
            </a:r>
          </a:p>
        </p:txBody>
      </p:sp>
      <p:sp>
        <p:nvSpPr>
          <p:cNvPr id="6" name="5 Marcador de pie de página"/>
          <p:cNvSpPr>
            <a:spLocks noGrp="1"/>
          </p:cNvSpPr>
          <p:nvPr>
            <p:ph type="ftr" sz="quarter" idx="12"/>
          </p:nvPr>
        </p:nvSpPr>
        <p:spPr/>
        <p:txBody>
          <a:bodyPr/>
          <a:lstStyle/>
          <a:p>
            <a:pPr>
              <a:defRPr/>
            </a:pPr>
            <a:r>
              <a:rPr lang="es-ES"/>
              <a:t>© by fjspsv, 2025 - Prohibida su reproducción y distribución sin permiso expreso</a:t>
            </a:r>
          </a:p>
        </p:txBody>
      </p:sp>
      <p:sp>
        <p:nvSpPr>
          <p:cNvPr id="7" name="6 Marcador de número de diapositiva"/>
          <p:cNvSpPr>
            <a:spLocks noGrp="1"/>
          </p:cNvSpPr>
          <p:nvPr>
            <p:ph type="sldNum" sz="quarter" idx="13"/>
          </p:nvPr>
        </p:nvSpPr>
        <p:spPr/>
        <p:txBody>
          <a:bodyPr/>
          <a:lstStyle/>
          <a:p>
            <a:pPr>
              <a:defRPr/>
            </a:pPr>
            <a:r>
              <a:rPr lang="es-ES"/>
              <a:t>Página: </a:t>
            </a:r>
            <a:fld id="{F549F0EC-5FCB-4015-B76E-DC9355EC8B13}" type="slidenum">
              <a:rPr lang="es-ES" smtClean="0"/>
              <a:pPr>
                <a:defRPr/>
              </a:pPr>
              <a:t>40</a:t>
            </a:fld>
            <a:endParaRPr lang="es-ES"/>
          </a:p>
        </p:txBody>
      </p:sp>
    </p:spTree>
    <p:extLst>
      <p:ext uri="{BB962C8B-B14F-4D97-AF65-F5344CB8AC3E}">
        <p14:creationId xmlns:p14="http://schemas.microsoft.com/office/powerpoint/2010/main" val="8118365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12788" y="879475"/>
            <a:ext cx="7807326" cy="4392613"/>
          </a:xfrm>
        </p:spPr>
      </p:sp>
      <p:sp>
        <p:nvSpPr>
          <p:cNvPr id="3" name="Marcador de notas 2"/>
          <p:cNvSpPr>
            <a:spLocks noGrp="1"/>
          </p:cNvSpPr>
          <p:nvPr>
            <p:ph type="body" idx="1"/>
          </p:nvPr>
        </p:nvSpPr>
        <p:spPr/>
        <p:txBody>
          <a:bodyPr/>
          <a:lstStyle/>
          <a:p>
            <a:pPr eaLnBrk="1" hangingPunct="1"/>
            <a:endParaRPr lang="es-ES" dirty="0"/>
          </a:p>
        </p:txBody>
      </p:sp>
      <p:sp>
        <p:nvSpPr>
          <p:cNvPr id="4" name="Marcador de encabezado 3"/>
          <p:cNvSpPr>
            <a:spLocks noGrp="1"/>
          </p:cNvSpPr>
          <p:nvPr>
            <p:ph type="hdr" sz="quarter" idx="10"/>
          </p:nvPr>
        </p:nvSpPr>
        <p:spPr/>
        <p:txBody>
          <a:bodyPr/>
          <a:lstStyle/>
          <a:p>
            <a:pPr>
              <a:defRPr/>
            </a:pPr>
            <a:r>
              <a:rPr lang="es-ES"/>
              <a:t>Curso de Preparación al Examen PMP  |  C01 - Introducción a la Dirección de Proyectos</a:t>
            </a:r>
          </a:p>
        </p:txBody>
      </p:sp>
      <p:sp>
        <p:nvSpPr>
          <p:cNvPr id="5" name="Marcador de fecha 4"/>
          <p:cNvSpPr>
            <a:spLocks noGrp="1"/>
          </p:cNvSpPr>
          <p:nvPr>
            <p:ph type="dt" idx="11"/>
          </p:nvPr>
        </p:nvSpPr>
        <p:spPr/>
        <p:txBody>
          <a:bodyPr/>
          <a:lstStyle/>
          <a:p>
            <a:pPr>
              <a:defRPr/>
            </a:pPr>
            <a:r>
              <a:rPr lang="es-ES"/>
              <a:t>Primer Cuatrimestre de 2025</a:t>
            </a:r>
          </a:p>
        </p:txBody>
      </p:sp>
      <p:sp>
        <p:nvSpPr>
          <p:cNvPr id="6" name="Marcador de pie de página 5"/>
          <p:cNvSpPr>
            <a:spLocks noGrp="1"/>
          </p:cNvSpPr>
          <p:nvPr>
            <p:ph type="ftr" sz="quarter" idx="12"/>
          </p:nvPr>
        </p:nvSpPr>
        <p:spPr/>
        <p:txBody>
          <a:bodyPr/>
          <a:lstStyle/>
          <a:p>
            <a:pPr>
              <a:defRPr/>
            </a:pPr>
            <a:r>
              <a:rPr lang="es-ES"/>
              <a:t>© by fjspsv, 2025 - Prohibida su reproducción y distribución sin permiso expreso</a:t>
            </a:r>
          </a:p>
        </p:txBody>
      </p:sp>
      <p:sp>
        <p:nvSpPr>
          <p:cNvPr id="7" name="Marcador de número de diapositiva 6"/>
          <p:cNvSpPr>
            <a:spLocks noGrp="1"/>
          </p:cNvSpPr>
          <p:nvPr>
            <p:ph type="sldNum" sz="quarter" idx="13"/>
          </p:nvPr>
        </p:nvSpPr>
        <p:spPr/>
        <p:txBody>
          <a:bodyPr/>
          <a:lstStyle/>
          <a:p>
            <a:pPr>
              <a:defRPr/>
            </a:pPr>
            <a:r>
              <a:rPr lang="es-ES"/>
              <a:t>Página: </a:t>
            </a:r>
            <a:fld id="{F549F0EC-5FCB-4015-B76E-DC9355EC8B13}" type="slidenum">
              <a:rPr lang="es-ES" smtClean="0"/>
              <a:pPr>
                <a:defRPr/>
              </a:pPr>
              <a:t>41</a:t>
            </a:fld>
            <a:endParaRPr lang="es-ES"/>
          </a:p>
        </p:txBody>
      </p:sp>
    </p:spTree>
    <p:extLst>
      <p:ext uri="{BB962C8B-B14F-4D97-AF65-F5344CB8AC3E}">
        <p14:creationId xmlns:p14="http://schemas.microsoft.com/office/powerpoint/2010/main" val="2126610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56323"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56324"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56325" name="Rectangle 7"/>
          <p:cNvSpPr>
            <a:spLocks noGrp="1" noChangeArrowheads="1"/>
          </p:cNvSpPr>
          <p:nvPr>
            <p:ph type="sldNum" sz="quarter" idx="5"/>
          </p:nvPr>
        </p:nvSpPr>
        <p:spPr>
          <a:noFill/>
        </p:spPr>
        <p:txBody>
          <a:bodyPr/>
          <a:lstStyle/>
          <a:p>
            <a:pPr defTabSz="948438"/>
            <a:r>
              <a:rPr lang="es-ES" dirty="0"/>
              <a:t>Página: </a:t>
            </a:r>
            <a:fld id="{E192B0A8-C210-4E97-B14B-F2A187292EB5}" type="slidenum">
              <a:rPr lang="es-ES" smtClean="0"/>
              <a:pPr defTabSz="948438"/>
              <a:t>43</a:t>
            </a:fld>
            <a:endParaRPr lang="es-ES" dirty="0"/>
          </a:p>
        </p:txBody>
      </p:sp>
      <p:sp>
        <p:nvSpPr>
          <p:cNvPr id="56326" name="Rectangle 2"/>
          <p:cNvSpPr>
            <a:spLocks noGrp="1" noRot="1" noChangeAspect="1" noChangeArrowheads="1" noTextEdit="1"/>
          </p:cNvSpPr>
          <p:nvPr>
            <p:ph type="sldImg"/>
          </p:nvPr>
        </p:nvSpPr>
        <p:spPr>
          <a:xfrm>
            <a:off x="-712788" y="879475"/>
            <a:ext cx="7807326" cy="4392613"/>
          </a:xfrm>
          <a:ln/>
        </p:spPr>
      </p:sp>
      <p:sp>
        <p:nvSpPr>
          <p:cNvPr id="56327" name="Rectangle 3"/>
          <p:cNvSpPr>
            <a:spLocks noGrp="1" noChangeArrowheads="1"/>
          </p:cNvSpPr>
          <p:nvPr>
            <p:ph type="body" idx="1"/>
          </p:nvPr>
        </p:nvSpPr>
        <p:spPr>
          <a:noFill/>
          <a:ln/>
        </p:spPr>
        <p:txBody>
          <a:bodyPr/>
          <a:lstStyle/>
          <a:p>
            <a:endParaRPr lang="es-ES" dirty="0"/>
          </a:p>
        </p:txBody>
      </p:sp>
    </p:spTree>
    <p:extLst>
      <p:ext uri="{BB962C8B-B14F-4D97-AF65-F5344CB8AC3E}">
        <p14:creationId xmlns:p14="http://schemas.microsoft.com/office/powerpoint/2010/main" val="2466137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712788" y="879475"/>
            <a:ext cx="7807326" cy="4392613"/>
          </a:xfrm>
        </p:spPr>
      </p:sp>
      <p:sp>
        <p:nvSpPr>
          <p:cNvPr id="3" name="2 Marcador de notas"/>
          <p:cNvSpPr>
            <a:spLocks noGrp="1"/>
          </p:cNvSpPr>
          <p:nvPr>
            <p:ph type="body" idx="1"/>
          </p:nvPr>
        </p:nvSpPr>
        <p:spPr/>
        <p:txBody>
          <a:bodyPr/>
          <a:lstStyle/>
          <a:p>
            <a:endParaRPr lang="es-ES" dirty="0"/>
          </a:p>
        </p:txBody>
      </p:sp>
      <p:sp>
        <p:nvSpPr>
          <p:cNvPr id="4" name="3 Marcador de encabezado"/>
          <p:cNvSpPr>
            <a:spLocks noGrp="1"/>
          </p:cNvSpPr>
          <p:nvPr>
            <p:ph type="hdr" sz="quarter" idx="10"/>
          </p:nvPr>
        </p:nvSpPr>
        <p:spPr/>
        <p:txBody>
          <a:bodyPr/>
          <a:lstStyle/>
          <a:p>
            <a:pPr>
              <a:defRPr/>
            </a:pPr>
            <a:r>
              <a:rPr lang="es-ES"/>
              <a:t>Curso de Preparación al Examen PMP  |  C01 - Introducción a la Dirección de Proyectos</a:t>
            </a:r>
          </a:p>
        </p:txBody>
      </p:sp>
      <p:sp>
        <p:nvSpPr>
          <p:cNvPr id="5" name="4 Marcador de fecha"/>
          <p:cNvSpPr>
            <a:spLocks noGrp="1"/>
          </p:cNvSpPr>
          <p:nvPr>
            <p:ph type="dt" idx="11"/>
          </p:nvPr>
        </p:nvSpPr>
        <p:spPr/>
        <p:txBody>
          <a:bodyPr/>
          <a:lstStyle/>
          <a:p>
            <a:pPr>
              <a:defRPr/>
            </a:pPr>
            <a:r>
              <a:rPr lang="es-ES"/>
              <a:t>Primer Cuatrimestre de 2025</a:t>
            </a:r>
          </a:p>
        </p:txBody>
      </p:sp>
      <p:sp>
        <p:nvSpPr>
          <p:cNvPr id="6" name="5 Marcador de pie de página"/>
          <p:cNvSpPr>
            <a:spLocks noGrp="1"/>
          </p:cNvSpPr>
          <p:nvPr>
            <p:ph type="ftr" sz="quarter" idx="12"/>
          </p:nvPr>
        </p:nvSpPr>
        <p:spPr/>
        <p:txBody>
          <a:bodyPr/>
          <a:lstStyle/>
          <a:p>
            <a:pPr>
              <a:defRPr/>
            </a:pPr>
            <a:r>
              <a:rPr lang="es-ES"/>
              <a:t>© by fjspsv, 2025 - Prohibida su reproducción y distribución sin permiso expreso</a:t>
            </a:r>
          </a:p>
        </p:txBody>
      </p:sp>
      <p:sp>
        <p:nvSpPr>
          <p:cNvPr id="7" name="6 Marcador de número de diapositiva"/>
          <p:cNvSpPr>
            <a:spLocks noGrp="1"/>
          </p:cNvSpPr>
          <p:nvPr>
            <p:ph type="sldNum" sz="quarter" idx="13"/>
          </p:nvPr>
        </p:nvSpPr>
        <p:spPr/>
        <p:txBody>
          <a:bodyPr/>
          <a:lstStyle/>
          <a:p>
            <a:pPr>
              <a:defRPr/>
            </a:pPr>
            <a:r>
              <a:rPr lang="es-ES"/>
              <a:t>Página: </a:t>
            </a:r>
            <a:fld id="{F549F0EC-5FCB-4015-B76E-DC9355EC8B13}" type="slidenum">
              <a:rPr lang="es-ES" smtClean="0"/>
              <a:pPr>
                <a:defRPr/>
              </a:pPr>
              <a:t>44</a:t>
            </a:fld>
            <a:endParaRPr lang="es-ES"/>
          </a:p>
        </p:txBody>
      </p:sp>
    </p:spTree>
    <p:extLst>
      <p:ext uri="{BB962C8B-B14F-4D97-AF65-F5344CB8AC3E}">
        <p14:creationId xmlns:p14="http://schemas.microsoft.com/office/powerpoint/2010/main" val="1010431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53251"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53252"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53253" name="Rectangle 7"/>
          <p:cNvSpPr>
            <a:spLocks noGrp="1" noChangeArrowheads="1"/>
          </p:cNvSpPr>
          <p:nvPr>
            <p:ph type="sldNum" sz="quarter" idx="5"/>
          </p:nvPr>
        </p:nvSpPr>
        <p:spPr>
          <a:noFill/>
        </p:spPr>
        <p:txBody>
          <a:bodyPr/>
          <a:lstStyle/>
          <a:p>
            <a:pPr defTabSz="948438"/>
            <a:r>
              <a:rPr lang="es-ES" dirty="0"/>
              <a:t>Página: </a:t>
            </a:r>
            <a:fld id="{435B0963-5087-43D6-8148-B702073A54F6}" type="slidenum">
              <a:rPr lang="es-ES" smtClean="0"/>
              <a:pPr defTabSz="948438"/>
              <a:t>49</a:t>
            </a:fld>
            <a:endParaRPr lang="es-ES" dirty="0"/>
          </a:p>
        </p:txBody>
      </p:sp>
      <p:sp>
        <p:nvSpPr>
          <p:cNvPr id="53254" name="Rectangle 2"/>
          <p:cNvSpPr>
            <a:spLocks noGrp="1" noRot="1" noChangeAspect="1" noChangeArrowheads="1" noTextEdit="1"/>
          </p:cNvSpPr>
          <p:nvPr>
            <p:ph type="sldImg"/>
          </p:nvPr>
        </p:nvSpPr>
        <p:spPr>
          <a:xfrm>
            <a:off x="-712788" y="879475"/>
            <a:ext cx="7807326" cy="4392613"/>
          </a:xfrm>
          <a:ln/>
        </p:spPr>
      </p:sp>
      <p:sp>
        <p:nvSpPr>
          <p:cNvPr id="53255" name="Rectangle 3"/>
          <p:cNvSpPr>
            <a:spLocks noGrp="1" noChangeArrowheads="1"/>
          </p:cNvSpPr>
          <p:nvPr>
            <p:ph type="body" idx="1"/>
          </p:nvPr>
        </p:nvSpPr>
        <p:spPr>
          <a:xfrm>
            <a:off x="637610" y="5409543"/>
            <a:ext cx="5106540" cy="5747412"/>
          </a:xfrm>
          <a:noFill/>
          <a:ln/>
        </p:spPr>
        <p:txBody>
          <a:bodyPr/>
          <a:lstStyle/>
          <a:p>
            <a:pPr eaLnBrk="1" hangingPunct="1"/>
            <a:endParaRPr lang="es-ES" dirty="0"/>
          </a:p>
        </p:txBody>
      </p:sp>
    </p:spTree>
    <p:extLst>
      <p:ext uri="{BB962C8B-B14F-4D97-AF65-F5344CB8AC3E}">
        <p14:creationId xmlns:p14="http://schemas.microsoft.com/office/powerpoint/2010/main" val="34881274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12788" y="879475"/>
            <a:ext cx="7807326" cy="4392613"/>
          </a:xfrm>
        </p:spPr>
      </p:sp>
      <p:sp>
        <p:nvSpPr>
          <p:cNvPr id="3" name="Marcador de notas 2"/>
          <p:cNvSpPr>
            <a:spLocks noGrp="1"/>
          </p:cNvSpPr>
          <p:nvPr>
            <p:ph type="body" idx="1"/>
          </p:nvPr>
        </p:nvSpPr>
        <p:spPr/>
        <p:txBody>
          <a:bodyPr/>
          <a:lstStyle/>
          <a:p>
            <a:endParaRPr lang="es-ES"/>
          </a:p>
        </p:txBody>
      </p:sp>
      <p:sp>
        <p:nvSpPr>
          <p:cNvPr id="4" name="Marcador de encabezado 3"/>
          <p:cNvSpPr>
            <a:spLocks noGrp="1"/>
          </p:cNvSpPr>
          <p:nvPr>
            <p:ph type="hdr" sz="quarter" idx="10"/>
          </p:nvPr>
        </p:nvSpPr>
        <p:spPr/>
        <p:txBody>
          <a:bodyPr/>
          <a:lstStyle/>
          <a:p>
            <a:pPr>
              <a:defRPr/>
            </a:pPr>
            <a:r>
              <a:rPr lang="es-ES"/>
              <a:t>Curso de Preparación al Examen PMP  |  C01 - Introducción a la Dirección de Proyectos</a:t>
            </a:r>
          </a:p>
        </p:txBody>
      </p:sp>
      <p:sp>
        <p:nvSpPr>
          <p:cNvPr id="5" name="Marcador de fecha 4"/>
          <p:cNvSpPr>
            <a:spLocks noGrp="1"/>
          </p:cNvSpPr>
          <p:nvPr>
            <p:ph type="dt" idx="11"/>
          </p:nvPr>
        </p:nvSpPr>
        <p:spPr/>
        <p:txBody>
          <a:bodyPr/>
          <a:lstStyle/>
          <a:p>
            <a:pPr>
              <a:defRPr/>
            </a:pPr>
            <a:r>
              <a:rPr lang="es-ES"/>
              <a:t>Primer Cuatrimestre de 2025</a:t>
            </a:r>
          </a:p>
        </p:txBody>
      </p:sp>
      <p:sp>
        <p:nvSpPr>
          <p:cNvPr id="6" name="Marcador de pie de página 5"/>
          <p:cNvSpPr>
            <a:spLocks noGrp="1"/>
          </p:cNvSpPr>
          <p:nvPr>
            <p:ph type="ftr" sz="quarter" idx="12"/>
          </p:nvPr>
        </p:nvSpPr>
        <p:spPr/>
        <p:txBody>
          <a:bodyPr/>
          <a:lstStyle/>
          <a:p>
            <a:pPr>
              <a:defRPr/>
            </a:pPr>
            <a:r>
              <a:rPr lang="es-ES"/>
              <a:t>© by fjspsv, 2025 - Prohibida su reproducción y distribución sin permiso expreso</a:t>
            </a:r>
          </a:p>
        </p:txBody>
      </p:sp>
      <p:sp>
        <p:nvSpPr>
          <p:cNvPr id="7" name="Marcador de número de diapositiva 6"/>
          <p:cNvSpPr>
            <a:spLocks noGrp="1"/>
          </p:cNvSpPr>
          <p:nvPr>
            <p:ph type="sldNum" sz="quarter" idx="13"/>
          </p:nvPr>
        </p:nvSpPr>
        <p:spPr/>
        <p:txBody>
          <a:bodyPr/>
          <a:lstStyle/>
          <a:p>
            <a:pPr>
              <a:defRPr/>
            </a:pPr>
            <a:r>
              <a:rPr lang="es-ES"/>
              <a:t>Página: </a:t>
            </a:r>
            <a:fld id="{F549F0EC-5FCB-4015-B76E-DC9355EC8B13}" type="slidenum">
              <a:rPr lang="es-ES" smtClean="0"/>
              <a:pPr>
                <a:defRPr/>
              </a:pPr>
              <a:t>50</a:t>
            </a:fld>
            <a:endParaRPr lang="es-ES"/>
          </a:p>
        </p:txBody>
      </p:sp>
    </p:spTree>
    <p:extLst>
      <p:ext uri="{BB962C8B-B14F-4D97-AF65-F5344CB8AC3E}">
        <p14:creationId xmlns:p14="http://schemas.microsoft.com/office/powerpoint/2010/main" val="999012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36867"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36868"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36869" name="Rectangle 7"/>
          <p:cNvSpPr>
            <a:spLocks noGrp="1" noChangeArrowheads="1"/>
          </p:cNvSpPr>
          <p:nvPr>
            <p:ph type="sldNum" sz="quarter" idx="5"/>
          </p:nvPr>
        </p:nvSpPr>
        <p:spPr>
          <a:noFill/>
        </p:spPr>
        <p:txBody>
          <a:bodyPr/>
          <a:lstStyle/>
          <a:p>
            <a:pPr defTabSz="948438"/>
            <a:r>
              <a:rPr lang="es-ES" dirty="0"/>
              <a:t>Página: </a:t>
            </a:r>
            <a:fld id="{321B571F-4F89-4DD5-8E5D-0D5F3EBBAFFE}" type="slidenum">
              <a:rPr lang="es-ES" smtClean="0"/>
              <a:pPr defTabSz="948438"/>
              <a:t>2</a:t>
            </a:fld>
            <a:endParaRPr lang="es-ES" dirty="0"/>
          </a:p>
        </p:txBody>
      </p:sp>
      <p:sp>
        <p:nvSpPr>
          <p:cNvPr id="36870" name="Rectangle 2"/>
          <p:cNvSpPr>
            <a:spLocks noGrp="1" noRot="1" noChangeAspect="1" noChangeArrowheads="1" noTextEdit="1"/>
          </p:cNvSpPr>
          <p:nvPr>
            <p:ph type="sldImg"/>
          </p:nvPr>
        </p:nvSpPr>
        <p:spPr>
          <a:xfrm>
            <a:off x="-712788" y="879475"/>
            <a:ext cx="7807326" cy="4392613"/>
          </a:xfrm>
          <a:ln/>
        </p:spPr>
      </p:sp>
      <p:sp>
        <p:nvSpPr>
          <p:cNvPr id="36871" name="Rectangle 3"/>
          <p:cNvSpPr>
            <a:spLocks noGrp="1" noChangeArrowheads="1"/>
          </p:cNvSpPr>
          <p:nvPr>
            <p:ph type="body" idx="1"/>
          </p:nvPr>
        </p:nvSpPr>
        <p:spPr>
          <a:noFill/>
          <a:ln/>
        </p:spPr>
        <p:txBody>
          <a:bodyPr/>
          <a:lstStyle/>
          <a:p>
            <a:pPr eaLnBrk="1" hangingPunct="1"/>
            <a:endParaRPr lang="es-ES" dirty="0"/>
          </a:p>
        </p:txBody>
      </p:sp>
    </p:spTree>
    <p:extLst>
      <p:ext uri="{BB962C8B-B14F-4D97-AF65-F5344CB8AC3E}">
        <p14:creationId xmlns:p14="http://schemas.microsoft.com/office/powerpoint/2010/main" val="1482880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40963"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40964"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40965" name="Rectangle 7"/>
          <p:cNvSpPr>
            <a:spLocks noGrp="1" noChangeArrowheads="1"/>
          </p:cNvSpPr>
          <p:nvPr>
            <p:ph type="sldNum" sz="quarter" idx="5"/>
          </p:nvPr>
        </p:nvSpPr>
        <p:spPr>
          <a:noFill/>
        </p:spPr>
        <p:txBody>
          <a:bodyPr/>
          <a:lstStyle/>
          <a:p>
            <a:pPr defTabSz="948438"/>
            <a:r>
              <a:rPr lang="es-ES" dirty="0"/>
              <a:t>Página: </a:t>
            </a:r>
            <a:fld id="{4CFFFCBB-D8FB-472F-B425-2B60CAD76E81}" type="slidenum">
              <a:rPr lang="es-ES" smtClean="0"/>
              <a:pPr defTabSz="948438"/>
              <a:t>52</a:t>
            </a:fld>
            <a:endParaRPr lang="es-ES" dirty="0"/>
          </a:p>
        </p:txBody>
      </p:sp>
      <p:sp>
        <p:nvSpPr>
          <p:cNvPr id="40966" name="Rectangle 2"/>
          <p:cNvSpPr>
            <a:spLocks noGrp="1" noRot="1" noChangeAspect="1" noChangeArrowheads="1" noTextEdit="1"/>
          </p:cNvSpPr>
          <p:nvPr>
            <p:ph type="sldImg"/>
          </p:nvPr>
        </p:nvSpPr>
        <p:spPr>
          <a:xfrm>
            <a:off x="-712788" y="879475"/>
            <a:ext cx="7807326" cy="4392613"/>
          </a:xfrm>
          <a:ln/>
        </p:spPr>
      </p:sp>
      <p:sp>
        <p:nvSpPr>
          <p:cNvPr id="40967" name="Rectangle 3"/>
          <p:cNvSpPr>
            <a:spLocks noGrp="1" noChangeArrowheads="1"/>
          </p:cNvSpPr>
          <p:nvPr>
            <p:ph type="body" idx="1"/>
          </p:nvPr>
        </p:nvSpPr>
        <p:spPr>
          <a:xfrm>
            <a:off x="630477" y="5502194"/>
            <a:ext cx="5105115" cy="5794641"/>
          </a:xfrm>
          <a:noFill/>
          <a:ln/>
        </p:spPr>
        <p:txBody>
          <a:bodyPr/>
          <a:lstStyle/>
          <a:p>
            <a:pPr eaLnBrk="1" hangingPunct="1"/>
            <a:endParaRPr lang="es-ES" dirty="0"/>
          </a:p>
        </p:txBody>
      </p:sp>
    </p:spTree>
    <p:extLst>
      <p:ext uri="{BB962C8B-B14F-4D97-AF65-F5344CB8AC3E}">
        <p14:creationId xmlns:p14="http://schemas.microsoft.com/office/powerpoint/2010/main" val="34776963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54275"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54276"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54277" name="Rectangle 7"/>
          <p:cNvSpPr>
            <a:spLocks noGrp="1" noChangeArrowheads="1"/>
          </p:cNvSpPr>
          <p:nvPr>
            <p:ph type="sldNum" sz="quarter" idx="5"/>
          </p:nvPr>
        </p:nvSpPr>
        <p:spPr>
          <a:noFill/>
        </p:spPr>
        <p:txBody>
          <a:bodyPr/>
          <a:lstStyle/>
          <a:p>
            <a:pPr defTabSz="948438"/>
            <a:r>
              <a:rPr lang="es-ES" dirty="0"/>
              <a:t>Página: </a:t>
            </a:r>
            <a:fld id="{39C0A3A0-4393-4EF4-BB79-E7B5D490E542}" type="slidenum">
              <a:rPr lang="es-ES" smtClean="0"/>
              <a:pPr defTabSz="948438"/>
              <a:t>53</a:t>
            </a:fld>
            <a:endParaRPr lang="es-ES" dirty="0"/>
          </a:p>
        </p:txBody>
      </p:sp>
      <p:sp>
        <p:nvSpPr>
          <p:cNvPr id="54278" name="Rectangle 2"/>
          <p:cNvSpPr>
            <a:spLocks noGrp="1" noRot="1" noChangeAspect="1" noChangeArrowheads="1" noTextEdit="1"/>
          </p:cNvSpPr>
          <p:nvPr>
            <p:ph type="sldImg"/>
          </p:nvPr>
        </p:nvSpPr>
        <p:spPr>
          <a:xfrm>
            <a:off x="-712788" y="879475"/>
            <a:ext cx="7807326" cy="4392613"/>
          </a:xfrm>
          <a:ln/>
        </p:spPr>
      </p:sp>
      <p:sp>
        <p:nvSpPr>
          <p:cNvPr id="54279" name="Rectangle 3"/>
          <p:cNvSpPr>
            <a:spLocks noGrp="1" noChangeArrowheads="1"/>
          </p:cNvSpPr>
          <p:nvPr>
            <p:ph type="body" idx="1"/>
          </p:nvPr>
        </p:nvSpPr>
        <p:spPr>
          <a:xfrm>
            <a:off x="637610" y="5560313"/>
            <a:ext cx="5106540" cy="5551230"/>
          </a:xfrm>
          <a:noFill/>
          <a:ln/>
        </p:spPr>
        <p:txBody>
          <a:bodyPr/>
          <a:lstStyle/>
          <a:p>
            <a:pPr eaLnBrk="1" hangingPunct="1"/>
            <a:endParaRPr lang="es-ES" dirty="0"/>
          </a:p>
        </p:txBody>
      </p:sp>
    </p:spTree>
    <p:extLst>
      <p:ext uri="{BB962C8B-B14F-4D97-AF65-F5344CB8AC3E}">
        <p14:creationId xmlns:p14="http://schemas.microsoft.com/office/powerpoint/2010/main" val="34267880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55299"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55300"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55301" name="Rectangle 7"/>
          <p:cNvSpPr>
            <a:spLocks noGrp="1" noChangeArrowheads="1"/>
          </p:cNvSpPr>
          <p:nvPr>
            <p:ph type="sldNum" sz="quarter" idx="5"/>
          </p:nvPr>
        </p:nvSpPr>
        <p:spPr>
          <a:noFill/>
        </p:spPr>
        <p:txBody>
          <a:bodyPr/>
          <a:lstStyle/>
          <a:p>
            <a:pPr defTabSz="948438"/>
            <a:r>
              <a:rPr lang="es-ES" dirty="0"/>
              <a:t>Página: </a:t>
            </a:r>
            <a:fld id="{5D75339C-74E3-4425-B760-569DD43EC71E}" type="slidenum">
              <a:rPr lang="es-ES" smtClean="0"/>
              <a:pPr defTabSz="948438"/>
              <a:t>54</a:t>
            </a:fld>
            <a:endParaRPr lang="es-ES" dirty="0"/>
          </a:p>
        </p:txBody>
      </p:sp>
      <p:sp>
        <p:nvSpPr>
          <p:cNvPr id="55302" name="Rectangle 2"/>
          <p:cNvSpPr>
            <a:spLocks noGrp="1" noRot="1" noChangeAspect="1" noChangeArrowheads="1" noTextEdit="1"/>
          </p:cNvSpPr>
          <p:nvPr>
            <p:ph type="sldImg"/>
          </p:nvPr>
        </p:nvSpPr>
        <p:spPr>
          <a:xfrm>
            <a:off x="-712788" y="879475"/>
            <a:ext cx="7807326" cy="4392613"/>
          </a:xfrm>
          <a:ln/>
        </p:spPr>
      </p:sp>
      <p:sp>
        <p:nvSpPr>
          <p:cNvPr id="55303" name="Rectangle 3"/>
          <p:cNvSpPr>
            <a:spLocks noGrp="1" noChangeArrowheads="1"/>
          </p:cNvSpPr>
          <p:nvPr>
            <p:ph type="body" idx="1"/>
          </p:nvPr>
        </p:nvSpPr>
        <p:spPr>
          <a:noFill/>
          <a:ln/>
        </p:spPr>
        <p:txBody>
          <a:bodyPr/>
          <a:lstStyle/>
          <a:p>
            <a:pPr eaLnBrk="1" hangingPunct="1"/>
            <a:endParaRPr lang="es-ES" dirty="0"/>
          </a:p>
        </p:txBody>
      </p:sp>
    </p:spTree>
    <p:extLst>
      <p:ext uri="{BB962C8B-B14F-4D97-AF65-F5344CB8AC3E}">
        <p14:creationId xmlns:p14="http://schemas.microsoft.com/office/powerpoint/2010/main" val="22340819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57347"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57348"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57349" name="Rectangle 7"/>
          <p:cNvSpPr>
            <a:spLocks noGrp="1" noChangeArrowheads="1"/>
          </p:cNvSpPr>
          <p:nvPr>
            <p:ph type="sldNum" sz="quarter" idx="5"/>
          </p:nvPr>
        </p:nvSpPr>
        <p:spPr>
          <a:noFill/>
        </p:spPr>
        <p:txBody>
          <a:bodyPr/>
          <a:lstStyle/>
          <a:p>
            <a:pPr defTabSz="948438"/>
            <a:r>
              <a:rPr lang="es-ES" dirty="0"/>
              <a:t>Página: </a:t>
            </a:r>
            <a:fld id="{FB345453-E5B2-47CB-BCEC-F226A9BB7465}" type="slidenum">
              <a:rPr lang="es-ES" smtClean="0"/>
              <a:pPr defTabSz="948438"/>
              <a:t>55</a:t>
            </a:fld>
            <a:endParaRPr lang="es-ES" dirty="0"/>
          </a:p>
        </p:txBody>
      </p:sp>
      <p:sp>
        <p:nvSpPr>
          <p:cNvPr id="57350" name="Rectangle 2"/>
          <p:cNvSpPr>
            <a:spLocks noGrp="1" noRot="1" noChangeAspect="1" noChangeArrowheads="1" noTextEdit="1"/>
          </p:cNvSpPr>
          <p:nvPr>
            <p:ph type="sldImg"/>
          </p:nvPr>
        </p:nvSpPr>
        <p:spPr>
          <a:xfrm>
            <a:off x="-712788" y="879475"/>
            <a:ext cx="7807326" cy="4392613"/>
          </a:xfrm>
          <a:ln/>
        </p:spPr>
      </p:sp>
      <p:sp>
        <p:nvSpPr>
          <p:cNvPr id="57351" name="Rectangle 3"/>
          <p:cNvSpPr>
            <a:spLocks noGrp="1" noChangeArrowheads="1"/>
          </p:cNvSpPr>
          <p:nvPr>
            <p:ph type="body" idx="1"/>
          </p:nvPr>
        </p:nvSpPr>
        <p:spPr>
          <a:noFill/>
          <a:ln/>
        </p:spPr>
        <p:txBody>
          <a:bodyPr/>
          <a:lstStyle/>
          <a:p>
            <a:pPr eaLnBrk="1" hangingPunct="1"/>
            <a:endParaRPr lang="es-ES" dirty="0"/>
          </a:p>
        </p:txBody>
      </p:sp>
    </p:spTree>
    <p:extLst>
      <p:ext uri="{BB962C8B-B14F-4D97-AF65-F5344CB8AC3E}">
        <p14:creationId xmlns:p14="http://schemas.microsoft.com/office/powerpoint/2010/main" val="16065690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58371"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58372"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58373" name="Rectangle 7"/>
          <p:cNvSpPr>
            <a:spLocks noGrp="1" noChangeArrowheads="1"/>
          </p:cNvSpPr>
          <p:nvPr>
            <p:ph type="sldNum" sz="quarter" idx="5"/>
          </p:nvPr>
        </p:nvSpPr>
        <p:spPr>
          <a:noFill/>
        </p:spPr>
        <p:txBody>
          <a:bodyPr/>
          <a:lstStyle/>
          <a:p>
            <a:pPr defTabSz="948438"/>
            <a:r>
              <a:rPr lang="es-ES" dirty="0"/>
              <a:t>Página: </a:t>
            </a:r>
            <a:fld id="{30228107-F329-410A-A247-89025EDF8066}" type="slidenum">
              <a:rPr lang="es-ES" smtClean="0"/>
              <a:pPr defTabSz="948438"/>
              <a:t>56</a:t>
            </a:fld>
            <a:endParaRPr lang="es-ES" dirty="0"/>
          </a:p>
        </p:txBody>
      </p:sp>
      <p:sp>
        <p:nvSpPr>
          <p:cNvPr id="58374" name="Rectangle 2"/>
          <p:cNvSpPr>
            <a:spLocks noGrp="1" noRot="1" noChangeAspect="1" noChangeArrowheads="1" noTextEdit="1"/>
          </p:cNvSpPr>
          <p:nvPr>
            <p:ph type="sldImg"/>
          </p:nvPr>
        </p:nvSpPr>
        <p:spPr>
          <a:xfrm>
            <a:off x="-712788" y="879475"/>
            <a:ext cx="7807326" cy="4392613"/>
          </a:xfrm>
          <a:ln/>
        </p:spPr>
      </p:sp>
      <p:sp>
        <p:nvSpPr>
          <p:cNvPr id="58375" name="Rectangle 3"/>
          <p:cNvSpPr>
            <a:spLocks noGrp="1" noChangeArrowheads="1"/>
          </p:cNvSpPr>
          <p:nvPr>
            <p:ph type="body" idx="1"/>
          </p:nvPr>
        </p:nvSpPr>
        <p:spPr>
          <a:noFill/>
          <a:ln/>
        </p:spPr>
        <p:txBody>
          <a:bodyPr/>
          <a:lstStyle/>
          <a:p>
            <a:pPr eaLnBrk="1" hangingPunct="1"/>
            <a:endParaRPr lang="es-ES" dirty="0"/>
          </a:p>
        </p:txBody>
      </p:sp>
    </p:spTree>
    <p:extLst>
      <p:ext uri="{BB962C8B-B14F-4D97-AF65-F5344CB8AC3E}">
        <p14:creationId xmlns:p14="http://schemas.microsoft.com/office/powerpoint/2010/main" val="23281117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59395"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59396"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59397" name="Rectangle 7"/>
          <p:cNvSpPr>
            <a:spLocks noGrp="1" noChangeArrowheads="1"/>
          </p:cNvSpPr>
          <p:nvPr>
            <p:ph type="sldNum" sz="quarter" idx="5"/>
          </p:nvPr>
        </p:nvSpPr>
        <p:spPr>
          <a:noFill/>
        </p:spPr>
        <p:txBody>
          <a:bodyPr/>
          <a:lstStyle/>
          <a:p>
            <a:pPr defTabSz="948438"/>
            <a:r>
              <a:rPr lang="es-ES" dirty="0"/>
              <a:t>Página: </a:t>
            </a:r>
            <a:fld id="{50BED10D-D89D-432D-9AED-D5763149A605}" type="slidenum">
              <a:rPr lang="es-ES" smtClean="0"/>
              <a:pPr defTabSz="948438"/>
              <a:t>58</a:t>
            </a:fld>
            <a:endParaRPr lang="es-ES" dirty="0"/>
          </a:p>
        </p:txBody>
      </p:sp>
      <p:sp>
        <p:nvSpPr>
          <p:cNvPr id="59398" name="Rectangle 2"/>
          <p:cNvSpPr>
            <a:spLocks noGrp="1" noRot="1" noChangeAspect="1" noChangeArrowheads="1" noTextEdit="1"/>
          </p:cNvSpPr>
          <p:nvPr>
            <p:ph type="sldImg"/>
          </p:nvPr>
        </p:nvSpPr>
        <p:spPr>
          <a:xfrm>
            <a:off x="-712788" y="879475"/>
            <a:ext cx="7807326" cy="4392613"/>
          </a:xfrm>
          <a:ln/>
        </p:spPr>
      </p:sp>
      <p:sp>
        <p:nvSpPr>
          <p:cNvPr id="59399" name="Rectangle 3"/>
          <p:cNvSpPr>
            <a:spLocks noGrp="1" noChangeArrowheads="1"/>
          </p:cNvSpPr>
          <p:nvPr>
            <p:ph type="body" idx="1"/>
          </p:nvPr>
        </p:nvSpPr>
        <p:spPr>
          <a:noFill/>
          <a:ln/>
        </p:spPr>
        <p:txBody>
          <a:bodyPr/>
          <a:lstStyle/>
          <a:p>
            <a:pPr eaLnBrk="1" hangingPunct="1"/>
            <a:endParaRPr lang="es-ES" dirty="0"/>
          </a:p>
        </p:txBody>
      </p:sp>
    </p:spTree>
    <p:extLst>
      <p:ext uri="{BB962C8B-B14F-4D97-AF65-F5344CB8AC3E}">
        <p14:creationId xmlns:p14="http://schemas.microsoft.com/office/powerpoint/2010/main" val="2371633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60419"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60420"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60421" name="Rectangle 7"/>
          <p:cNvSpPr>
            <a:spLocks noGrp="1" noChangeArrowheads="1"/>
          </p:cNvSpPr>
          <p:nvPr>
            <p:ph type="sldNum" sz="quarter" idx="5"/>
          </p:nvPr>
        </p:nvSpPr>
        <p:spPr>
          <a:noFill/>
        </p:spPr>
        <p:txBody>
          <a:bodyPr/>
          <a:lstStyle/>
          <a:p>
            <a:pPr defTabSz="948438"/>
            <a:r>
              <a:rPr lang="es-ES" dirty="0"/>
              <a:t>Página: </a:t>
            </a:r>
            <a:fld id="{2A75DE7B-84DC-4481-8925-50709DF55D3C}" type="slidenum">
              <a:rPr lang="es-ES" smtClean="0"/>
              <a:pPr defTabSz="948438"/>
              <a:t>59</a:t>
            </a:fld>
            <a:endParaRPr lang="es-ES" dirty="0"/>
          </a:p>
        </p:txBody>
      </p:sp>
      <p:sp>
        <p:nvSpPr>
          <p:cNvPr id="60422" name="Rectangle 2"/>
          <p:cNvSpPr>
            <a:spLocks noGrp="1" noRot="1" noChangeAspect="1" noChangeArrowheads="1" noTextEdit="1"/>
          </p:cNvSpPr>
          <p:nvPr>
            <p:ph type="sldImg"/>
          </p:nvPr>
        </p:nvSpPr>
        <p:spPr>
          <a:xfrm>
            <a:off x="-712788" y="879475"/>
            <a:ext cx="7807326" cy="4392613"/>
          </a:xfrm>
          <a:ln/>
        </p:spPr>
      </p:sp>
      <p:sp>
        <p:nvSpPr>
          <p:cNvPr id="60423" name="Rectangle 3"/>
          <p:cNvSpPr>
            <a:spLocks noGrp="1" noChangeArrowheads="1"/>
          </p:cNvSpPr>
          <p:nvPr>
            <p:ph type="body" idx="1"/>
          </p:nvPr>
        </p:nvSpPr>
        <p:spPr>
          <a:noFill/>
          <a:ln/>
        </p:spPr>
        <p:txBody>
          <a:bodyPr/>
          <a:lstStyle/>
          <a:p>
            <a:pPr eaLnBrk="1" hangingPunct="1"/>
            <a:endParaRPr lang="es-ES" dirty="0"/>
          </a:p>
        </p:txBody>
      </p:sp>
    </p:spTree>
    <p:extLst>
      <p:ext uri="{BB962C8B-B14F-4D97-AF65-F5344CB8AC3E}">
        <p14:creationId xmlns:p14="http://schemas.microsoft.com/office/powerpoint/2010/main" val="5162472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61443"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61444"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61445" name="Rectangle 7"/>
          <p:cNvSpPr>
            <a:spLocks noGrp="1" noChangeArrowheads="1"/>
          </p:cNvSpPr>
          <p:nvPr>
            <p:ph type="sldNum" sz="quarter" idx="5"/>
          </p:nvPr>
        </p:nvSpPr>
        <p:spPr>
          <a:noFill/>
        </p:spPr>
        <p:txBody>
          <a:bodyPr/>
          <a:lstStyle/>
          <a:p>
            <a:pPr defTabSz="948438"/>
            <a:r>
              <a:rPr lang="es-ES" dirty="0"/>
              <a:t>Página: </a:t>
            </a:r>
            <a:fld id="{58B136AB-293E-4C7E-BFD4-9A1FE8264BE6}" type="slidenum">
              <a:rPr lang="es-ES" smtClean="0"/>
              <a:pPr defTabSz="948438"/>
              <a:t>60</a:t>
            </a:fld>
            <a:endParaRPr lang="es-ES" dirty="0"/>
          </a:p>
        </p:txBody>
      </p:sp>
      <p:sp>
        <p:nvSpPr>
          <p:cNvPr id="61446" name="Rectangle 2"/>
          <p:cNvSpPr>
            <a:spLocks noGrp="1" noRot="1" noChangeAspect="1" noChangeArrowheads="1" noTextEdit="1"/>
          </p:cNvSpPr>
          <p:nvPr>
            <p:ph type="sldImg"/>
          </p:nvPr>
        </p:nvSpPr>
        <p:spPr>
          <a:xfrm>
            <a:off x="-712788" y="879475"/>
            <a:ext cx="7807326" cy="4392613"/>
          </a:xfrm>
          <a:ln/>
        </p:spPr>
      </p:sp>
      <p:sp>
        <p:nvSpPr>
          <p:cNvPr id="55303" name="Rectangle 3"/>
          <p:cNvSpPr>
            <a:spLocks noGrp="1" noChangeArrowheads="1"/>
          </p:cNvSpPr>
          <p:nvPr>
            <p:ph type="body" idx="1"/>
          </p:nvPr>
        </p:nvSpPr>
        <p:spPr>
          <a:ln/>
        </p:spPr>
        <p:txBody>
          <a:bodyPr/>
          <a:lstStyle/>
          <a:p>
            <a:pPr>
              <a:defRPr/>
            </a:pPr>
            <a:endParaRPr lang="es-ES" dirty="0"/>
          </a:p>
        </p:txBody>
      </p:sp>
    </p:spTree>
    <p:extLst>
      <p:ext uri="{BB962C8B-B14F-4D97-AF65-F5344CB8AC3E}">
        <p14:creationId xmlns:p14="http://schemas.microsoft.com/office/powerpoint/2010/main" val="13921521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62467"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62468"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62469" name="Rectangle 7"/>
          <p:cNvSpPr>
            <a:spLocks noGrp="1" noChangeArrowheads="1"/>
          </p:cNvSpPr>
          <p:nvPr>
            <p:ph type="sldNum" sz="quarter" idx="5"/>
          </p:nvPr>
        </p:nvSpPr>
        <p:spPr>
          <a:noFill/>
        </p:spPr>
        <p:txBody>
          <a:bodyPr/>
          <a:lstStyle/>
          <a:p>
            <a:pPr defTabSz="948438"/>
            <a:r>
              <a:rPr lang="es-ES" dirty="0"/>
              <a:t>Página: </a:t>
            </a:r>
            <a:fld id="{3FC8D3CC-13BC-4FFC-90D5-2422F2FF6ED1}" type="slidenum">
              <a:rPr lang="es-ES" smtClean="0"/>
              <a:pPr defTabSz="948438"/>
              <a:t>61</a:t>
            </a:fld>
            <a:endParaRPr lang="es-ES" dirty="0"/>
          </a:p>
        </p:txBody>
      </p:sp>
      <p:sp>
        <p:nvSpPr>
          <p:cNvPr id="62470" name="Rectangle 2"/>
          <p:cNvSpPr>
            <a:spLocks noGrp="1" noRot="1" noChangeAspect="1" noChangeArrowheads="1" noTextEdit="1"/>
          </p:cNvSpPr>
          <p:nvPr>
            <p:ph type="sldImg"/>
          </p:nvPr>
        </p:nvSpPr>
        <p:spPr>
          <a:xfrm>
            <a:off x="-712788" y="879475"/>
            <a:ext cx="7807326" cy="4392613"/>
          </a:xfrm>
          <a:ln/>
        </p:spPr>
      </p:sp>
      <p:sp>
        <p:nvSpPr>
          <p:cNvPr id="62471" name="Rectangle 3"/>
          <p:cNvSpPr>
            <a:spLocks noGrp="1" noChangeArrowheads="1"/>
          </p:cNvSpPr>
          <p:nvPr>
            <p:ph type="body" idx="1"/>
          </p:nvPr>
        </p:nvSpPr>
        <p:spPr>
          <a:xfrm>
            <a:off x="497820" y="5560312"/>
            <a:ext cx="5376131" cy="5585743"/>
          </a:xfrm>
          <a:noFill/>
          <a:ln/>
        </p:spPr>
        <p:txBody>
          <a:bodyPr/>
          <a:lstStyle/>
          <a:p>
            <a:pPr eaLnBrk="1" hangingPunct="1"/>
            <a:endParaRPr lang="en-US" dirty="0"/>
          </a:p>
        </p:txBody>
      </p:sp>
    </p:spTree>
    <p:extLst>
      <p:ext uri="{BB962C8B-B14F-4D97-AF65-F5344CB8AC3E}">
        <p14:creationId xmlns:p14="http://schemas.microsoft.com/office/powerpoint/2010/main" val="5091937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a:xfrm>
            <a:off x="-712788" y="879475"/>
            <a:ext cx="7807326" cy="4392613"/>
          </a:xfrm>
        </p:spPr>
      </p:sp>
      <p:sp>
        <p:nvSpPr>
          <p:cNvPr id="3" name="2 Marcador de notas"/>
          <p:cNvSpPr>
            <a:spLocks noGrp="1"/>
          </p:cNvSpPr>
          <p:nvPr>
            <p:ph type="body" idx="1"/>
          </p:nvPr>
        </p:nvSpPr>
        <p:spPr/>
        <p:txBody>
          <a:bodyPr/>
          <a:lstStyle/>
          <a:p>
            <a:endParaRPr lang="es-ES" dirty="0"/>
          </a:p>
        </p:txBody>
      </p:sp>
      <p:sp>
        <p:nvSpPr>
          <p:cNvPr id="4" name="3 Marcador de encabezado"/>
          <p:cNvSpPr>
            <a:spLocks noGrp="1"/>
          </p:cNvSpPr>
          <p:nvPr>
            <p:ph type="hdr" sz="quarter" idx="10"/>
          </p:nvPr>
        </p:nvSpPr>
        <p:spPr/>
        <p:txBody>
          <a:bodyPr/>
          <a:lstStyle/>
          <a:p>
            <a:pPr>
              <a:defRPr/>
            </a:pPr>
            <a:r>
              <a:rPr lang="es-ES"/>
              <a:t>Curso de Preparación al Examen PMP  |  C01 - Introducción a la Dirección de Proyectos</a:t>
            </a:r>
          </a:p>
        </p:txBody>
      </p:sp>
      <p:sp>
        <p:nvSpPr>
          <p:cNvPr id="5" name="4 Marcador de fecha"/>
          <p:cNvSpPr>
            <a:spLocks noGrp="1"/>
          </p:cNvSpPr>
          <p:nvPr>
            <p:ph type="dt" idx="11"/>
          </p:nvPr>
        </p:nvSpPr>
        <p:spPr/>
        <p:txBody>
          <a:bodyPr/>
          <a:lstStyle/>
          <a:p>
            <a:pPr>
              <a:defRPr/>
            </a:pPr>
            <a:r>
              <a:rPr lang="es-ES"/>
              <a:t>Primer Cuatrimestre de 2025</a:t>
            </a:r>
          </a:p>
        </p:txBody>
      </p:sp>
      <p:sp>
        <p:nvSpPr>
          <p:cNvPr id="6" name="5 Marcador de pie de página"/>
          <p:cNvSpPr>
            <a:spLocks noGrp="1"/>
          </p:cNvSpPr>
          <p:nvPr>
            <p:ph type="ftr" sz="quarter" idx="12"/>
          </p:nvPr>
        </p:nvSpPr>
        <p:spPr/>
        <p:txBody>
          <a:bodyPr/>
          <a:lstStyle/>
          <a:p>
            <a:pPr>
              <a:defRPr/>
            </a:pPr>
            <a:r>
              <a:rPr lang="es-ES"/>
              <a:t>© by fjspsv, 2025 - Prohibida su reproducción y distribución sin permiso expreso</a:t>
            </a:r>
          </a:p>
        </p:txBody>
      </p:sp>
      <p:sp>
        <p:nvSpPr>
          <p:cNvPr id="7" name="6 Marcador de número de diapositiva"/>
          <p:cNvSpPr>
            <a:spLocks noGrp="1"/>
          </p:cNvSpPr>
          <p:nvPr>
            <p:ph type="sldNum" sz="quarter" idx="13"/>
          </p:nvPr>
        </p:nvSpPr>
        <p:spPr/>
        <p:txBody>
          <a:bodyPr/>
          <a:lstStyle/>
          <a:p>
            <a:pPr>
              <a:defRPr/>
            </a:pPr>
            <a:r>
              <a:rPr lang="es-ES"/>
              <a:t>Página: </a:t>
            </a:r>
            <a:fld id="{F549F0EC-5FCB-4015-B76E-DC9355EC8B13}" type="slidenum">
              <a:rPr lang="es-ES" smtClean="0"/>
              <a:pPr>
                <a:defRPr/>
              </a:pPr>
              <a:t>62</a:t>
            </a:fld>
            <a:endParaRPr lang="es-ES"/>
          </a:p>
        </p:txBody>
      </p:sp>
    </p:spTree>
    <p:extLst>
      <p:ext uri="{BB962C8B-B14F-4D97-AF65-F5344CB8AC3E}">
        <p14:creationId xmlns:p14="http://schemas.microsoft.com/office/powerpoint/2010/main" val="2844699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12788" y="879475"/>
            <a:ext cx="7807326" cy="4392613"/>
          </a:xfrm>
        </p:spPr>
      </p:sp>
      <p:sp>
        <p:nvSpPr>
          <p:cNvPr id="3" name="Marcador de notas 2"/>
          <p:cNvSpPr>
            <a:spLocks noGrp="1"/>
          </p:cNvSpPr>
          <p:nvPr>
            <p:ph type="body" idx="1"/>
          </p:nvPr>
        </p:nvSpPr>
        <p:spPr/>
        <p:txBody>
          <a:bodyPr/>
          <a:lstStyle/>
          <a:p>
            <a:pPr eaLnBrk="1" hangingPunct="1"/>
            <a:endParaRPr lang="es-ES" dirty="0"/>
          </a:p>
        </p:txBody>
      </p:sp>
      <p:sp>
        <p:nvSpPr>
          <p:cNvPr id="4" name="Marcador de encabezado 3"/>
          <p:cNvSpPr>
            <a:spLocks noGrp="1"/>
          </p:cNvSpPr>
          <p:nvPr>
            <p:ph type="hdr" sz="quarter" idx="10"/>
          </p:nvPr>
        </p:nvSpPr>
        <p:spPr/>
        <p:txBody>
          <a:bodyPr/>
          <a:lstStyle/>
          <a:p>
            <a:pPr>
              <a:defRPr/>
            </a:pPr>
            <a:r>
              <a:rPr lang="es-ES"/>
              <a:t>Curso de Preparación al Examen PMP  |  C01 - Introducción a la Dirección de Proyectos</a:t>
            </a:r>
          </a:p>
        </p:txBody>
      </p:sp>
      <p:sp>
        <p:nvSpPr>
          <p:cNvPr id="5" name="Marcador de fecha 4"/>
          <p:cNvSpPr>
            <a:spLocks noGrp="1"/>
          </p:cNvSpPr>
          <p:nvPr>
            <p:ph type="dt" idx="11"/>
          </p:nvPr>
        </p:nvSpPr>
        <p:spPr/>
        <p:txBody>
          <a:bodyPr/>
          <a:lstStyle/>
          <a:p>
            <a:pPr>
              <a:defRPr/>
            </a:pPr>
            <a:r>
              <a:rPr lang="es-ES"/>
              <a:t>Primer Cuatrimestre de 2025</a:t>
            </a:r>
          </a:p>
        </p:txBody>
      </p:sp>
      <p:sp>
        <p:nvSpPr>
          <p:cNvPr id="6" name="Marcador de pie de página 5"/>
          <p:cNvSpPr>
            <a:spLocks noGrp="1"/>
          </p:cNvSpPr>
          <p:nvPr>
            <p:ph type="ftr" sz="quarter" idx="12"/>
          </p:nvPr>
        </p:nvSpPr>
        <p:spPr/>
        <p:txBody>
          <a:bodyPr/>
          <a:lstStyle/>
          <a:p>
            <a:pPr>
              <a:defRPr/>
            </a:pPr>
            <a:r>
              <a:rPr lang="es-ES"/>
              <a:t>© by fjspsv, 2025 - Prohibida su reproducción y distribución sin permiso expreso</a:t>
            </a:r>
          </a:p>
        </p:txBody>
      </p:sp>
      <p:sp>
        <p:nvSpPr>
          <p:cNvPr id="7" name="Marcador de número de diapositiva 6"/>
          <p:cNvSpPr>
            <a:spLocks noGrp="1"/>
          </p:cNvSpPr>
          <p:nvPr>
            <p:ph type="sldNum" sz="quarter" idx="13"/>
          </p:nvPr>
        </p:nvSpPr>
        <p:spPr/>
        <p:txBody>
          <a:bodyPr/>
          <a:lstStyle/>
          <a:p>
            <a:pPr>
              <a:defRPr/>
            </a:pPr>
            <a:r>
              <a:rPr lang="es-ES"/>
              <a:t>Página: </a:t>
            </a:r>
            <a:fld id="{F549F0EC-5FCB-4015-B76E-DC9355EC8B13}" type="slidenum">
              <a:rPr lang="es-ES" smtClean="0"/>
              <a:pPr>
                <a:defRPr/>
              </a:pPr>
              <a:t>3</a:t>
            </a:fld>
            <a:endParaRPr lang="es-ES"/>
          </a:p>
        </p:txBody>
      </p:sp>
    </p:spTree>
    <p:extLst>
      <p:ext uri="{BB962C8B-B14F-4D97-AF65-F5344CB8AC3E}">
        <p14:creationId xmlns:p14="http://schemas.microsoft.com/office/powerpoint/2010/main" val="19113422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63491"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63492"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63493" name="Rectangle 7"/>
          <p:cNvSpPr>
            <a:spLocks noGrp="1" noChangeArrowheads="1"/>
          </p:cNvSpPr>
          <p:nvPr>
            <p:ph type="sldNum" sz="quarter" idx="5"/>
          </p:nvPr>
        </p:nvSpPr>
        <p:spPr>
          <a:noFill/>
        </p:spPr>
        <p:txBody>
          <a:bodyPr/>
          <a:lstStyle/>
          <a:p>
            <a:pPr defTabSz="948438"/>
            <a:r>
              <a:rPr lang="es-ES" dirty="0"/>
              <a:t>Página: </a:t>
            </a:r>
            <a:fld id="{45F02B00-0AE6-47D9-9F34-EBB727A26201}" type="slidenum">
              <a:rPr lang="es-ES" smtClean="0"/>
              <a:pPr defTabSz="948438"/>
              <a:t>63</a:t>
            </a:fld>
            <a:endParaRPr lang="es-ES" dirty="0"/>
          </a:p>
        </p:txBody>
      </p:sp>
      <p:sp>
        <p:nvSpPr>
          <p:cNvPr id="63494" name="Rectangle 2"/>
          <p:cNvSpPr>
            <a:spLocks noGrp="1" noRot="1" noChangeAspect="1" noChangeArrowheads="1" noTextEdit="1"/>
          </p:cNvSpPr>
          <p:nvPr>
            <p:ph type="sldImg"/>
          </p:nvPr>
        </p:nvSpPr>
        <p:spPr>
          <a:xfrm>
            <a:off x="-712788" y="879475"/>
            <a:ext cx="7807326" cy="4392613"/>
          </a:xfrm>
          <a:ln/>
        </p:spPr>
      </p:sp>
      <p:sp>
        <p:nvSpPr>
          <p:cNvPr id="63495" name="Rectangle 3"/>
          <p:cNvSpPr>
            <a:spLocks noGrp="1" noChangeArrowheads="1"/>
          </p:cNvSpPr>
          <p:nvPr>
            <p:ph type="body" idx="1"/>
          </p:nvPr>
        </p:nvSpPr>
        <p:spPr>
          <a:xfrm>
            <a:off x="320517" y="5560318"/>
            <a:ext cx="5728707" cy="5552364"/>
          </a:xfrm>
          <a:noFill/>
          <a:ln/>
        </p:spPr>
        <p:txBody>
          <a:bodyPr/>
          <a:lstStyle/>
          <a:p>
            <a:endParaRPr lang="en-US" dirty="0"/>
          </a:p>
        </p:txBody>
      </p:sp>
    </p:spTree>
    <p:extLst>
      <p:ext uri="{BB962C8B-B14F-4D97-AF65-F5344CB8AC3E}">
        <p14:creationId xmlns:p14="http://schemas.microsoft.com/office/powerpoint/2010/main" val="41711666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64515"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64516"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64517" name="Rectangle 7"/>
          <p:cNvSpPr>
            <a:spLocks noGrp="1" noChangeArrowheads="1"/>
          </p:cNvSpPr>
          <p:nvPr>
            <p:ph type="sldNum" sz="quarter" idx="5"/>
          </p:nvPr>
        </p:nvSpPr>
        <p:spPr>
          <a:noFill/>
        </p:spPr>
        <p:txBody>
          <a:bodyPr/>
          <a:lstStyle/>
          <a:p>
            <a:pPr defTabSz="948438"/>
            <a:r>
              <a:rPr lang="es-ES" dirty="0"/>
              <a:t>Página: </a:t>
            </a:r>
            <a:fld id="{25DDCBCF-F683-4D25-B4C9-BF6A2033907F}" type="slidenum">
              <a:rPr lang="es-ES" smtClean="0"/>
              <a:pPr defTabSz="948438"/>
              <a:t>64</a:t>
            </a:fld>
            <a:endParaRPr lang="es-ES" dirty="0"/>
          </a:p>
        </p:txBody>
      </p:sp>
      <p:sp>
        <p:nvSpPr>
          <p:cNvPr id="64518" name="Rectangle 2"/>
          <p:cNvSpPr>
            <a:spLocks noGrp="1" noRot="1" noChangeAspect="1" noChangeArrowheads="1" noTextEdit="1"/>
          </p:cNvSpPr>
          <p:nvPr>
            <p:ph type="sldImg"/>
          </p:nvPr>
        </p:nvSpPr>
        <p:spPr>
          <a:xfrm>
            <a:off x="-712788" y="879475"/>
            <a:ext cx="7807326" cy="4392613"/>
          </a:xfrm>
          <a:ln/>
        </p:spPr>
      </p:sp>
      <p:sp>
        <p:nvSpPr>
          <p:cNvPr id="64519" name="Rectangle 3"/>
          <p:cNvSpPr>
            <a:spLocks noGrp="1" noChangeArrowheads="1"/>
          </p:cNvSpPr>
          <p:nvPr>
            <p:ph type="body" idx="1"/>
          </p:nvPr>
        </p:nvSpPr>
        <p:spPr>
          <a:xfrm>
            <a:off x="486406" y="5560317"/>
            <a:ext cx="5483113" cy="5500369"/>
          </a:xfrm>
          <a:noFill/>
          <a:ln/>
        </p:spPr>
        <p:txBody>
          <a:bodyPr/>
          <a:lstStyle/>
          <a:p>
            <a:pPr eaLnBrk="1" hangingPunct="1"/>
            <a:r>
              <a:rPr lang="es-ES" dirty="0"/>
              <a:t> </a:t>
            </a:r>
          </a:p>
        </p:txBody>
      </p:sp>
    </p:spTree>
    <p:extLst>
      <p:ext uri="{BB962C8B-B14F-4D97-AF65-F5344CB8AC3E}">
        <p14:creationId xmlns:p14="http://schemas.microsoft.com/office/powerpoint/2010/main" val="26404535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65539"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65540"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65541" name="Rectangle 7"/>
          <p:cNvSpPr>
            <a:spLocks noGrp="1" noChangeArrowheads="1"/>
          </p:cNvSpPr>
          <p:nvPr>
            <p:ph type="sldNum" sz="quarter" idx="5"/>
          </p:nvPr>
        </p:nvSpPr>
        <p:spPr>
          <a:noFill/>
        </p:spPr>
        <p:txBody>
          <a:bodyPr/>
          <a:lstStyle/>
          <a:p>
            <a:pPr defTabSz="948438"/>
            <a:r>
              <a:rPr lang="es-ES" dirty="0"/>
              <a:t>Página: </a:t>
            </a:r>
            <a:fld id="{BBEE6150-5128-4817-8766-5EA862CCC249}" type="slidenum">
              <a:rPr lang="es-ES" smtClean="0"/>
              <a:pPr defTabSz="948438"/>
              <a:t>66</a:t>
            </a:fld>
            <a:endParaRPr lang="es-ES" dirty="0"/>
          </a:p>
        </p:txBody>
      </p:sp>
      <p:sp>
        <p:nvSpPr>
          <p:cNvPr id="65542" name="Rectangle 2"/>
          <p:cNvSpPr>
            <a:spLocks noGrp="1" noRot="1" noChangeAspect="1" noChangeArrowheads="1" noTextEdit="1"/>
          </p:cNvSpPr>
          <p:nvPr>
            <p:ph type="sldImg"/>
          </p:nvPr>
        </p:nvSpPr>
        <p:spPr>
          <a:xfrm>
            <a:off x="-712788" y="879475"/>
            <a:ext cx="7807326" cy="4392613"/>
          </a:xfrm>
          <a:ln/>
        </p:spPr>
      </p:sp>
      <p:sp>
        <p:nvSpPr>
          <p:cNvPr id="65543" name="Rectangle 3"/>
          <p:cNvSpPr>
            <a:spLocks noGrp="1" noChangeArrowheads="1"/>
          </p:cNvSpPr>
          <p:nvPr>
            <p:ph type="body" idx="1"/>
          </p:nvPr>
        </p:nvSpPr>
        <p:spPr>
          <a:noFill/>
          <a:ln/>
        </p:spPr>
        <p:txBody>
          <a:bodyPr/>
          <a:lstStyle/>
          <a:p>
            <a:pPr eaLnBrk="1" hangingPunct="1"/>
            <a:endParaRPr lang="es-ES" dirty="0"/>
          </a:p>
        </p:txBody>
      </p:sp>
    </p:spTree>
    <p:extLst>
      <p:ext uri="{BB962C8B-B14F-4D97-AF65-F5344CB8AC3E}">
        <p14:creationId xmlns:p14="http://schemas.microsoft.com/office/powerpoint/2010/main" val="10787424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37891"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37892"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37893" name="Rectangle 7"/>
          <p:cNvSpPr>
            <a:spLocks noGrp="1" noChangeArrowheads="1"/>
          </p:cNvSpPr>
          <p:nvPr>
            <p:ph type="sldNum" sz="quarter" idx="5"/>
          </p:nvPr>
        </p:nvSpPr>
        <p:spPr>
          <a:noFill/>
        </p:spPr>
        <p:txBody>
          <a:bodyPr/>
          <a:lstStyle/>
          <a:p>
            <a:pPr defTabSz="948438"/>
            <a:r>
              <a:rPr lang="es-ES" dirty="0"/>
              <a:t>Página: </a:t>
            </a:r>
            <a:fld id="{33A7D527-D147-4D85-90F9-7CF6959CB65A}" type="slidenum">
              <a:rPr lang="es-ES" smtClean="0"/>
              <a:pPr defTabSz="948438"/>
              <a:t>4</a:t>
            </a:fld>
            <a:endParaRPr lang="es-ES" dirty="0"/>
          </a:p>
        </p:txBody>
      </p:sp>
      <p:sp>
        <p:nvSpPr>
          <p:cNvPr id="37894" name="Rectangle 2"/>
          <p:cNvSpPr>
            <a:spLocks noGrp="1" noRot="1" noChangeAspect="1" noChangeArrowheads="1" noTextEdit="1"/>
          </p:cNvSpPr>
          <p:nvPr>
            <p:ph type="sldImg"/>
          </p:nvPr>
        </p:nvSpPr>
        <p:spPr>
          <a:xfrm>
            <a:off x="-712788" y="879475"/>
            <a:ext cx="7807326" cy="4392613"/>
          </a:xfrm>
          <a:ln/>
        </p:spPr>
      </p:sp>
      <p:sp>
        <p:nvSpPr>
          <p:cNvPr id="37895" name="Rectangle 3"/>
          <p:cNvSpPr>
            <a:spLocks noGrp="1" noChangeArrowheads="1"/>
          </p:cNvSpPr>
          <p:nvPr>
            <p:ph type="body" idx="1"/>
          </p:nvPr>
        </p:nvSpPr>
        <p:spPr>
          <a:xfrm>
            <a:off x="637604" y="5560322"/>
            <a:ext cx="5157893" cy="5678385"/>
          </a:xfrm>
          <a:noFill/>
          <a:ln/>
        </p:spPr>
        <p:txBody>
          <a:bodyPr/>
          <a:lstStyle/>
          <a:p>
            <a:pPr eaLnBrk="1" hangingPunct="1"/>
            <a:endParaRPr lang="es-ES" sz="900" dirty="0"/>
          </a:p>
        </p:txBody>
      </p:sp>
    </p:spTree>
    <p:extLst>
      <p:ext uri="{BB962C8B-B14F-4D97-AF65-F5344CB8AC3E}">
        <p14:creationId xmlns:p14="http://schemas.microsoft.com/office/powerpoint/2010/main" val="42358433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45059"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45060"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45061" name="Rectangle 7"/>
          <p:cNvSpPr>
            <a:spLocks noGrp="1" noChangeArrowheads="1"/>
          </p:cNvSpPr>
          <p:nvPr>
            <p:ph type="sldNum" sz="quarter" idx="5"/>
          </p:nvPr>
        </p:nvSpPr>
        <p:spPr>
          <a:noFill/>
        </p:spPr>
        <p:txBody>
          <a:bodyPr/>
          <a:lstStyle/>
          <a:p>
            <a:pPr defTabSz="948438"/>
            <a:r>
              <a:rPr lang="es-ES" dirty="0"/>
              <a:t>Página: </a:t>
            </a:r>
            <a:fld id="{6DB6F9BA-54EC-4EDC-B2D4-9935FD1F915B}" type="slidenum">
              <a:rPr lang="es-ES" smtClean="0"/>
              <a:pPr defTabSz="948438"/>
              <a:t>6</a:t>
            </a:fld>
            <a:endParaRPr lang="es-ES" dirty="0"/>
          </a:p>
        </p:txBody>
      </p:sp>
      <p:sp>
        <p:nvSpPr>
          <p:cNvPr id="45062" name="Rectangle 2"/>
          <p:cNvSpPr>
            <a:spLocks noGrp="1" noRot="1" noChangeAspect="1" noChangeArrowheads="1" noTextEdit="1"/>
          </p:cNvSpPr>
          <p:nvPr>
            <p:ph type="sldImg"/>
          </p:nvPr>
        </p:nvSpPr>
        <p:spPr>
          <a:xfrm>
            <a:off x="-712788" y="879475"/>
            <a:ext cx="7807326" cy="4392613"/>
          </a:xfrm>
          <a:ln/>
        </p:spPr>
      </p:sp>
      <p:sp>
        <p:nvSpPr>
          <p:cNvPr id="45063" name="Rectangle 3"/>
          <p:cNvSpPr>
            <a:spLocks noGrp="1" noChangeArrowheads="1"/>
          </p:cNvSpPr>
          <p:nvPr>
            <p:ph type="body" idx="1"/>
          </p:nvPr>
        </p:nvSpPr>
        <p:spPr>
          <a:noFill/>
          <a:ln/>
        </p:spPr>
        <p:txBody>
          <a:bodyPr/>
          <a:lstStyle/>
          <a:p>
            <a:pPr eaLnBrk="1" hangingPunct="1"/>
            <a:endParaRPr lang="es-ES" dirty="0"/>
          </a:p>
        </p:txBody>
      </p:sp>
    </p:spTree>
    <p:extLst>
      <p:ext uri="{BB962C8B-B14F-4D97-AF65-F5344CB8AC3E}">
        <p14:creationId xmlns:p14="http://schemas.microsoft.com/office/powerpoint/2010/main" val="2438309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12788" y="879475"/>
            <a:ext cx="7807326" cy="4392613"/>
          </a:xfrm>
        </p:spPr>
      </p:sp>
      <p:sp>
        <p:nvSpPr>
          <p:cNvPr id="3" name="Marcador de notas 2"/>
          <p:cNvSpPr>
            <a:spLocks noGrp="1"/>
          </p:cNvSpPr>
          <p:nvPr>
            <p:ph type="body" idx="1"/>
          </p:nvPr>
        </p:nvSpPr>
        <p:spPr/>
        <p:txBody>
          <a:bodyPr/>
          <a:lstStyle/>
          <a:p>
            <a:pPr defTabSz="910560">
              <a:defRPr/>
            </a:pPr>
            <a:endParaRPr lang="es-ES" dirty="0"/>
          </a:p>
        </p:txBody>
      </p:sp>
      <p:sp>
        <p:nvSpPr>
          <p:cNvPr id="4" name="Marcador de encabezado 3"/>
          <p:cNvSpPr>
            <a:spLocks noGrp="1"/>
          </p:cNvSpPr>
          <p:nvPr>
            <p:ph type="hdr" sz="quarter" idx="10"/>
          </p:nvPr>
        </p:nvSpPr>
        <p:spPr/>
        <p:txBody>
          <a:bodyPr/>
          <a:lstStyle/>
          <a:p>
            <a:pPr>
              <a:defRPr/>
            </a:pPr>
            <a:r>
              <a:rPr lang="es-ES"/>
              <a:t>Curso de Preparación al Examen PMP  |  C01 - Introducción a la Dirección de Proyectos</a:t>
            </a:r>
          </a:p>
        </p:txBody>
      </p:sp>
      <p:sp>
        <p:nvSpPr>
          <p:cNvPr id="5" name="Marcador de fecha 4"/>
          <p:cNvSpPr>
            <a:spLocks noGrp="1"/>
          </p:cNvSpPr>
          <p:nvPr>
            <p:ph type="dt" idx="11"/>
          </p:nvPr>
        </p:nvSpPr>
        <p:spPr/>
        <p:txBody>
          <a:bodyPr/>
          <a:lstStyle/>
          <a:p>
            <a:pPr>
              <a:defRPr/>
            </a:pPr>
            <a:r>
              <a:rPr lang="es-ES"/>
              <a:t>Primer Cuatrimestre de 2025</a:t>
            </a:r>
          </a:p>
        </p:txBody>
      </p:sp>
      <p:sp>
        <p:nvSpPr>
          <p:cNvPr id="6" name="Marcador de pie de página 5"/>
          <p:cNvSpPr>
            <a:spLocks noGrp="1"/>
          </p:cNvSpPr>
          <p:nvPr>
            <p:ph type="ftr" sz="quarter" idx="12"/>
          </p:nvPr>
        </p:nvSpPr>
        <p:spPr/>
        <p:txBody>
          <a:bodyPr/>
          <a:lstStyle/>
          <a:p>
            <a:pPr>
              <a:defRPr/>
            </a:pPr>
            <a:r>
              <a:rPr lang="es-ES"/>
              <a:t>© by fjspsv, 2025 - Prohibida su reproducción y distribución sin permiso expreso</a:t>
            </a:r>
          </a:p>
        </p:txBody>
      </p:sp>
      <p:sp>
        <p:nvSpPr>
          <p:cNvPr id="7" name="Marcador de número de diapositiva 6"/>
          <p:cNvSpPr>
            <a:spLocks noGrp="1"/>
          </p:cNvSpPr>
          <p:nvPr>
            <p:ph type="sldNum" sz="quarter" idx="13"/>
          </p:nvPr>
        </p:nvSpPr>
        <p:spPr/>
        <p:txBody>
          <a:bodyPr/>
          <a:lstStyle/>
          <a:p>
            <a:pPr>
              <a:defRPr/>
            </a:pPr>
            <a:r>
              <a:rPr lang="es-ES"/>
              <a:t>Página: </a:t>
            </a:r>
            <a:fld id="{F549F0EC-5FCB-4015-B76E-DC9355EC8B13}" type="slidenum">
              <a:rPr lang="es-ES" smtClean="0"/>
              <a:pPr>
                <a:defRPr/>
              </a:pPr>
              <a:t>7</a:t>
            </a:fld>
            <a:endParaRPr lang="es-ES"/>
          </a:p>
        </p:txBody>
      </p:sp>
    </p:spTree>
    <p:extLst>
      <p:ext uri="{BB962C8B-B14F-4D97-AF65-F5344CB8AC3E}">
        <p14:creationId xmlns:p14="http://schemas.microsoft.com/office/powerpoint/2010/main" val="74357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38915"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38916"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38917" name="Rectangle 7"/>
          <p:cNvSpPr>
            <a:spLocks noGrp="1" noChangeArrowheads="1"/>
          </p:cNvSpPr>
          <p:nvPr>
            <p:ph type="sldNum" sz="quarter" idx="5"/>
          </p:nvPr>
        </p:nvSpPr>
        <p:spPr>
          <a:noFill/>
        </p:spPr>
        <p:txBody>
          <a:bodyPr/>
          <a:lstStyle/>
          <a:p>
            <a:pPr defTabSz="948438"/>
            <a:r>
              <a:rPr lang="es-ES" dirty="0"/>
              <a:t>Página: </a:t>
            </a:r>
            <a:fld id="{D65CAC66-30D1-4E70-B07A-661E9982BC88}" type="slidenum">
              <a:rPr lang="es-ES" smtClean="0"/>
              <a:pPr defTabSz="948438"/>
              <a:t>15</a:t>
            </a:fld>
            <a:endParaRPr lang="es-ES" dirty="0"/>
          </a:p>
        </p:txBody>
      </p:sp>
      <p:sp>
        <p:nvSpPr>
          <p:cNvPr id="38918" name="Rectangle 2"/>
          <p:cNvSpPr>
            <a:spLocks noGrp="1" noRot="1" noChangeAspect="1" noChangeArrowheads="1" noTextEdit="1"/>
          </p:cNvSpPr>
          <p:nvPr>
            <p:ph type="sldImg"/>
          </p:nvPr>
        </p:nvSpPr>
        <p:spPr>
          <a:xfrm>
            <a:off x="-712788" y="879475"/>
            <a:ext cx="7807326" cy="4392613"/>
          </a:xfrm>
          <a:ln/>
        </p:spPr>
      </p:sp>
      <p:sp>
        <p:nvSpPr>
          <p:cNvPr id="38919" name="Rectangle 3"/>
          <p:cNvSpPr>
            <a:spLocks noGrp="1" noChangeArrowheads="1"/>
          </p:cNvSpPr>
          <p:nvPr>
            <p:ph type="body" idx="1"/>
          </p:nvPr>
        </p:nvSpPr>
        <p:spPr>
          <a:xfrm>
            <a:off x="683253" y="5525807"/>
            <a:ext cx="5026661" cy="5643872"/>
          </a:xfrm>
          <a:noFill/>
          <a:ln/>
        </p:spPr>
        <p:txBody>
          <a:bodyPr/>
          <a:lstStyle/>
          <a:p>
            <a:pPr eaLnBrk="1" hangingPunct="1"/>
            <a:endParaRPr lang="es-ES" dirty="0"/>
          </a:p>
        </p:txBody>
      </p:sp>
    </p:spTree>
    <p:extLst>
      <p:ext uri="{BB962C8B-B14F-4D97-AF65-F5344CB8AC3E}">
        <p14:creationId xmlns:p14="http://schemas.microsoft.com/office/powerpoint/2010/main" val="3105615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48438"/>
            <a:r>
              <a:rPr lang="es-ES" dirty="0"/>
              <a:t>Curso de Preparación al Examen PMP  |  C01 - Introducción a la Dirección de Proyectos</a:t>
            </a:r>
          </a:p>
        </p:txBody>
      </p:sp>
      <p:sp>
        <p:nvSpPr>
          <p:cNvPr id="39939" name="Rectangle 3"/>
          <p:cNvSpPr>
            <a:spLocks noGrp="1" noChangeArrowheads="1"/>
          </p:cNvSpPr>
          <p:nvPr>
            <p:ph type="dt" sz="quarter" idx="1"/>
          </p:nvPr>
        </p:nvSpPr>
        <p:spPr>
          <a:noFill/>
        </p:spPr>
        <p:txBody>
          <a:bodyPr/>
          <a:lstStyle/>
          <a:p>
            <a:pPr defTabSz="948438"/>
            <a:r>
              <a:rPr lang="es-ES"/>
              <a:t>Primer Cuatrimestre de 2025</a:t>
            </a:r>
            <a:endParaRPr lang="es-ES" dirty="0"/>
          </a:p>
        </p:txBody>
      </p:sp>
      <p:sp>
        <p:nvSpPr>
          <p:cNvPr id="39940" name="Rectangle 6"/>
          <p:cNvSpPr>
            <a:spLocks noGrp="1" noChangeArrowheads="1"/>
          </p:cNvSpPr>
          <p:nvPr>
            <p:ph type="ftr" sz="quarter" idx="4"/>
          </p:nvPr>
        </p:nvSpPr>
        <p:spPr>
          <a:noFill/>
        </p:spPr>
        <p:txBody>
          <a:bodyPr/>
          <a:lstStyle/>
          <a:p>
            <a:pPr defTabSz="948438"/>
            <a:r>
              <a:rPr lang="es-ES"/>
              <a:t>© by fjspsv, 2025 - Prohibida su reproducción y distribución sin permiso expreso</a:t>
            </a:r>
            <a:endParaRPr lang="es-ES" dirty="0"/>
          </a:p>
        </p:txBody>
      </p:sp>
      <p:sp>
        <p:nvSpPr>
          <p:cNvPr id="39941" name="Rectangle 7"/>
          <p:cNvSpPr>
            <a:spLocks noGrp="1" noChangeArrowheads="1"/>
          </p:cNvSpPr>
          <p:nvPr>
            <p:ph type="sldNum" sz="quarter" idx="5"/>
          </p:nvPr>
        </p:nvSpPr>
        <p:spPr>
          <a:noFill/>
        </p:spPr>
        <p:txBody>
          <a:bodyPr/>
          <a:lstStyle/>
          <a:p>
            <a:pPr defTabSz="948438"/>
            <a:r>
              <a:rPr lang="es-ES" dirty="0"/>
              <a:t>Página: </a:t>
            </a:r>
            <a:fld id="{9C43F9F1-C826-4D80-8CF3-2CD11233A6F2}" type="slidenum">
              <a:rPr lang="es-ES" smtClean="0"/>
              <a:pPr defTabSz="948438"/>
              <a:t>17</a:t>
            </a:fld>
            <a:endParaRPr lang="es-ES" dirty="0"/>
          </a:p>
        </p:txBody>
      </p:sp>
      <p:sp>
        <p:nvSpPr>
          <p:cNvPr id="39942" name="Rectangle 2"/>
          <p:cNvSpPr>
            <a:spLocks noGrp="1" noRot="1" noChangeAspect="1" noChangeArrowheads="1" noTextEdit="1"/>
          </p:cNvSpPr>
          <p:nvPr>
            <p:ph type="sldImg"/>
          </p:nvPr>
        </p:nvSpPr>
        <p:spPr>
          <a:xfrm>
            <a:off x="-712788" y="879475"/>
            <a:ext cx="7807326" cy="4392613"/>
          </a:xfrm>
          <a:ln/>
        </p:spPr>
      </p:sp>
      <p:sp>
        <p:nvSpPr>
          <p:cNvPr id="39943" name="Rectangle 3"/>
          <p:cNvSpPr>
            <a:spLocks noGrp="1" noChangeArrowheads="1"/>
          </p:cNvSpPr>
          <p:nvPr>
            <p:ph type="body" idx="1"/>
          </p:nvPr>
        </p:nvSpPr>
        <p:spPr>
          <a:xfrm>
            <a:off x="637610" y="5560313"/>
            <a:ext cx="5106540" cy="5413175"/>
          </a:xfrm>
          <a:noFill/>
          <a:ln/>
        </p:spPr>
        <p:txBody>
          <a:bodyPr/>
          <a:lstStyle/>
          <a:p>
            <a:pPr marL="373052" lvl="1" indent="-186526" algn="l" eaLnBrk="1" hangingPunct="1"/>
            <a:endParaRPr lang="es-ES" dirty="0"/>
          </a:p>
        </p:txBody>
      </p:sp>
    </p:spTree>
    <p:extLst>
      <p:ext uri="{BB962C8B-B14F-4D97-AF65-F5344CB8AC3E}">
        <p14:creationId xmlns:p14="http://schemas.microsoft.com/office/powerpoint/2010/main" val="1667704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712788" y="879475"/>
            <a:ext cx="7807326" cy="4392613"/>
          </a:xfrm>
        </p:spPr>
      </p:sp>
      <p:sp>
        <p:nvSpPr>
          <p:cNvPr id="3" name="Marcador de notas 2"/>
          <p:cNvSpPr>
            <a:spLocks noGrp="1"/>
          </p:cNvSpPr>
          <p:nvPr>
            <p:ph type="body" idx="1"/>
          </p:nvPr>
        </p:nvSpPr>
        <p:spPr/>
        <p:txBody>
          <a:bodyPr/>
          <a:lstStyle/>
          <a:p>
            <a:endParaRPr lang="es-ES" dirty="0"/>
          </a:p>
        </p:txBody>
      </p:sp>
      <p:sp>
        <p:nvSpPr>
          <p:cNvPr id="4" name="Marcador de encabezado 3"/>
          <p:cNvSpPr>
            <a:spLocks noGrp="1"/>
          </p:cNvSpPr>
          <p:nvPr>
            <p:ph type="hdr" sz="quarter" idx="10"/>
          </p:nvPr>
        </p:nvSpPr>
        <p:spPr/>
        <p:txBody>
          <a:bodyPr/>
          <a:lstStyle/>
          <a:p>
            <a:pPr>
              <a:defRPr/>
            </a:pPr>
            <a:r>
              <a:rPr lang="es-ES"/>
              <a:t>Curso de Preparación al Examen PMP  |  C01 - Introducción a la Dirección de Proyectos</a:t>
            </a:r>
          </a:p>
        </p:txBody>
      </p:sp>
      <p:sp>
        <p:nvSpPr>
          <p:cNvPr id="5" name="Marcador de fecha 4"/>
          <p:cNvSpPr>
            <a:spLocks noGrp="1"/>
          </p:cNvSpPr>
          <p:nvPr>
            <p:ph type="dt" idx="11"/>
          </p:nvPr>
        </p:nvSpPr>
        <p:spPr/>
        <p:txBody>
          <a:bodyPr/>
          <a:lstStyle/>
          <a:p>
            <a:pPr>
              <a:defRPr/>
            </a:pPr>
            <a:r>
              <a:rPr lang="es-ES"/>
              <a:t>Primer Cuatrimestre de 2025</a:t>
            </a:r>
          </a:p>
        </p:txBody>
      </p:sp>
      <p:sp>
        <p:nvSpPr>
          <p:cNvPr id="6" name="Marcador de pie de página 5"/>
          <p:cNvSpPr>
            <a:spLocks noGrp="1"/>
          </p:cNvSpPr>
          <p:nvPr>
            <p:ph type="ftr" sz="quarter" idx="12"/>
          </p:nvPr>
        </p:nvSpPr>
        <p:spPr/>
        <p:txBody>
          <a:bodyPr/>
          <a:lstStyle/>
          <a:p>
            <a:pPr>
              <a:defRPr/>
            </a:pPr>
            <a:r>
              <a:rPr lang="es-ES"/>
              <a:t>© by fjspsv, 2025 - Prohibida su reproducción y distribución sin permiso expreso</a:t>
            </a:r>
          </a:p>
        </p:txBody>
      </p:sp>
      <p:sp>
        <p:nvSpPr>
          <p:cNvPr id="7" name="Marcador de número de diapositiva 6"/>
          <p:cNvSpPr>
            <a:spLocks noGrp="1"/>
          </p:cNvSpPr>
          <p:nvPr>
            <p:ph type="sldNum" sz="quarter" idx="13"/>
          </p:nvPr>
        </p:nvSpPr>
        <p:spPr/>
        <p:txBody>
          <a:bodyPr/>
          <a:lstStyle/>
          <a:p>
            <a:pPr>
              <a:defRPr/>
            </a:pPr>
            <a:r>
              <a:rPr lang="es-ES"/>
              <a:t>Página: </a:t>
            </a:r>
            <a:fld id="{F549F0EC-5FCB-4015-B76E-DC9355EC8B13}" type="slidenum">
              <a:rPr lang="es-ES" smtClean="0"/>
              <a:pPr>
                <a:defRPr/>
              </a:pPr>
              <a:t>18</a:t>
            </a:fld>
            <a:endParaRPr lang="es-ES"/>
          </a:p>
        </p:txBody>
      </p:sp>
    </p:spTree>
    <p:extLst>
      <p:ext uri="{BB962C8B-B14F-4D97-AF65-F5344CB8AC3E}">
        <p14:creationId xmlns:p14="http://schemas.microsoft.com/office/powerpoint/2010/main" val="19959823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6.png"/><Relationship Id="rId7"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8.jpeg"/><Relationship Id="rId10" Type="http://schemas.openxmlformats.org/officeDocument/2006/relationships/image" Target="../media/image4.jpeg"/><Relationship Id="rId4" Type="http://schemas.openxmlformats.org/officeDocument/2006/relationships/image" Target="../media/image7.png"/><Relationship Id="rId9"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ítulo">
    <p:bg>
      <p:bgPr>
        <a:solidFill>
          <a:schemeClr val="bg1"/>
        </a:solidFill>
        <a:effectLst/>
      </p:bgPr>
    </p:bg>
    <p:spTree>
      <p:nvGrpSpPr>
        <p:cNvPr id="1" name=""/>
        <p:cNvGrpSpPr/>
        <p:nvPr/>
      </p:nvGrpSpPr>
      <p:grpSpPr>
        <a:xfrm>
          <a:off x="0" y="0"/>
          <a:ext cx="0" cy="0"/>
          <a:chOff x="0" y="0"/>
          <a:chExt cx="0" cy="0"/>
        </a:xfrm>
      </p:grpSpPr>
      <p:sp>
        <p:nvSpPr>
          <p:cNvPr id="192514" name="Rectangle 2"/>
          <p:cNvSpPr>
            <a:spLocks noGrp="1" noChangeArrowheads="1"/>
          </p:cNvSpPr>
          <p:nvPr>
            <p:ph type="ctrTitle" sz="quarter"/>
          </p:nvPr>
        </p:nvSpPr>
        <p:spPr>
          <a:xfrm>
            <a:off x="4677507" y="3967712"/>
            <a:ext cx="7200000" cy="540000"/>
          </a:xfrm>
          <a:ln w="9525"/>
        </p:spPr>
        <p:txBody>
          <a:bodyPr anchor="b">
            <a:spAutoFit/>
          </a:bodyPr>
          <a:lstStyle>
            <a:lvl1pPr algn="r">
              <a:spcBef>
                <a:spcPct val="50000"/>
              </a:spcBef>
              <a:buClr>
                <a:srgbClr val="538FC1"/>
              </a:buClr>
              <a:buSzPct val="80000"/>
              <a:defRPr b="1" u="none">
                <a:solidFill>
                  <a:srgbClr val="000000"/>
                </a:solidFill>
                <a:effectLst>
                  <a:outerShdw blurRad="38100" dist="38100" dir="2700000" algn="tl">
                    <a:srgbClr val="000000">
                      <a:alpha val="43137"/>
                    </a:srgbClr>
                  </a:outerShdw>
                </a:effectLst>
              </a:defRPr>
            </a:lvl1pPr>
          </a:lstStyle>
          <a:p>
            <a:r>
              <a:rPr lang="es-ES_tradnl" dirty="0"/>
              <a:t>Clic para editar estilo título patrón</a:t>
            </a:r>
          </a:p>
        </p:txBody>
      </p:sp>
      <p:sp>
        <p:nvSpPr>
          <p:cNvPr id="192518" name="Rectangle 6"/>
          <p:cNvSpPr>
            <a:spLocks noGrp="1" noChangeArrowheads="1"/>
          </p:cNvSpPr>
          <p:nvPr>
            <p:ph type="subTitle" sz="quarter" idx="1"/>
          </p:nvPr>
        </p:nvSpPr>
        <p:spPr>
          <a:xfrm>
            <a:off x="4677508" y="4791635"/>
            <a:ext cx="7200000" cy="450000"/>
          </a:xfrm>
        </p:spPr>
        <p:txBody>
          <a:bodyPr>
            <a:spAutoFit/>
          </a:bodyPr>
          <a:lstStyle>
            <a:lvl1pPr marL="0" indent="0" algn="r">
              <a:spcBef>
                <a:spcPct val="50000"/>
              </a:spcBef>
              <a:buFont typeface="Wingdings" pitchFamily="2" charset="2"/>
              <a:buNone/>
              <a:defRPr>
                <a:solidFill>
                  <a:srgbClr val="000000"/>
                </a:solidFill>
                <a:effectLst>
                  <a:outerShdw blurRad="38100" dist="38100" dir="2700000" algn="tl">
                    <a:srgbClr val="000000">
                      <a:alpha val="43137"/>
                    </a:srgbClr>
                  </a:outerShdw>
                </a:effectLst>
              </a:defRPr>
            </a:lvl1pPr>
          </a:lstStyle>
          <a:p>
            <a:r>
              <a:rPr lang="es-ES_tradnl" dirty="0"/>
              <a:t>Clic para editar estilo título patrón</a:t>
            </a:r>
            <a:endParaRPr lang="es-ES" dirty="0"/>
          </a:p>
        </p:txBody>
      </p:sp>
      <p:sp>
        <p:nvSpPr>
          <p:cNvPr id="7" name="Rectangle 5"/>
          <p:cNvSpPr>
            <a:spLocks noGrp="1" noChangeArrowheads="1"/>
          </p:cNvSpPr>
          <p:nvPr>
            <p:ph type="dt" sz="quarter" idx="10"/>
          </p:nvPr>
        </p:nvSpPr>
        <p:spPr bwMode="auto">
          <a:xfrm>
            <a:off x="8277507" y="5716237"/>
            <a:ext cx="3600000" cy="3600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lnSpc>
                <a:spcPct val="100000"/>
              </a:lnSpc>
              <a:defRPr sz="1600">
                <a:solidFill>
                  <a:srgbClr val="000000"/>
                </a:solidFill>
                <a:effectLst/>
                <a:latin typeface="+mn-lt"/>
              </a:defRPr>
            </a:lvl1pPr>
          </a:lstStyle>
          <a:p>
            <a:pPr>
              <a:defRPr/>
            </a:pPr>
            <a:endParaRPr lang="es-ES" dirty="0"/>
          </a:p>
        </p:txBody>
      </p:sp>
      <p:sp>
        <p:nvSpPr>
          <p:cNvPr id="19" name="11 Rectángulo">
            <a:extLst>
              <a:ext uri="{FF2B5EF4-FFF2-40B4-BE49-F238E27FC236}">
                <a16:creationId xmlns:a16="http://schemas.microsoft.com/office/drawing/2014/main" id="{FA383E7A-5797-4571-9A9C-83B7DD63A727}"/>
              </a:ext>
            </a:extLst>
          </p:cNvPr>
          <p:cNvSpPr/>
          <p:nvPr userDrawn="1"/>
        </p:nvSpPr>
        <p:spPr bwMode="auto">
          <a:xfrm>
            <a:off x="0" y="6505115"/>
            <a:ext cx="12192000" cy="295788"/>
          </a:xfrm>
          <a:prstGeom prst="rect">
            <a:avLst/>
          </a:prstGeom>
          <a:noFill/>
          <a:ln w="9525" cap="flat" cmpd="sng" algn="ctr">
            <a:noFill/>
            <a:prstDash val="solid"/>
            <a:round/>
            <a:headEnd type="none" w="med" len="med"/>
            <a:tailEnd type="triangle" w="med" len="med"/>
          </a:ln>
          <a:effectLst/>
        </p:spPr>
        <p:txBody>
          <a:bodyPr vert="horz" wrap="square" lIns="0" tIns="46800" rIns="90000" bIns="46800" numCol="1" rtlCol="0" anchor="t" anchorCtr="0" compatLnSpc="1">
            <a:prstTxWarp prst="textNoShape">
              <a:avLst/>
            </a:prstTxWarp>
            <a:spAutoFit/>
          </a:bodyPr>
          <a:lstStyle/>
          <a:p>
            <a:pPr algn="r" eaLnBrk="1" hangingPunct="1">
              <a:lnSpc>
                <a:spcPct val="120000"/>
              </a:lnSpc>
              <a:spcBef>
                <a:spcPct val="50000"/>
              </a:spcBef>
              <a:spcAft>
                <a:spcPct val="40000"/>
              </a:spcAft>
              <a:buClr>
                <a:srgbClr val="FF9900"/>
              </a:buClr>
              <a:buFont typeface="Wingdings" pitchFamily="2" charset="2"/>
              <a:buNone/>
              <a:defRPr/>
            </a:pPr>
            <a:r>
              <a:rPr lang="es-ES" sz="1200" i="0" u="none" dirty="0">
                <a:solidFill>
                  <a:srgbClr val="000000"/>
                </a:solidFill>
                <a:latin typeface="Arial" charset="0"/>
              </a:rPr>
              <a:t>Este documento es confidencial y su distribución se restringe al cliente para el que está destinado</a:t>
            </a:r>
          </a:p>
        </p:txBody>
      </p:sp>
      <p:grpSp>
        <p:nvGrpSpPr>
          <p:cNvPr id="2" name="Grupo 1">
            <a:extLst>
              <a:ext uri="{FF2B5EF4-FFF2-40B4-BE49-F238E27FC236}">
                <a16:creationId xmlns:a16="http://schemas.microsoft.com/office/drawing/2014/main" id="{62E9CCF7-1A49-4B0C-A173-BD26CB87EBD5}"/>
              </a:ext>
            </a:extLst>
          </p:cNvPr>
          <p:cNvGrpSpPr/>
          <p:nvPr userDrawn="1"/>
        </p:nvGrpSpPr>
        <p:grpSpPr>
          <a:xfrm>
            <a:off x="-6025" y="5013640"/>
            <a:ext cx="12198025" cy="900000"/>
            <a:chOff x="-6025" y="5013640"/>
            <a:chExt cx="12198025" cy="900000"/>
          </a:xfrm>
        </p:grpSpPr>
        <p:cxnSp>
          <p:nvCxnSpPr>
            <p:cNvPr id="24" name="Google Shape;11;p2">
              <a:extLst>
                <a:ext uri="{FF2B5EF4-FFF2-40B4-BE49-F238E27FC236}">
                  <a16:creationId xmlns:a16="http://schemas.microsoft.com/office/drawing/2014/main" id="{03B1C5B6-5FD1-44F0-8A7C-B22FCD5F14DE}"/>
                </a:ext>
              </a:extLst>
            </p:cNvPr>
            <p:cNvCxnSpPr>
              <a:cxnSpLocks/>
            </p:cNvCxnSpPr>
            <p:nvPr userDrawn="1"/>
          </p:nvCxnSpPr>
          <p:spPr>
            <a:xfrm>
              <a:off x="-6025" y="5373640"/>
              <a:ext cx="12198025" cy="112528"/>
            </a:xfrm>
            <a:prstGeom prst="straightConnector1">
              <a:avLst/>
            </a:prstGeom>
            <a:noFill/>
            <a:ln w="9525" cap="flat" cmpd="sng">
              <a:solidFill>
                <a:srgbClr val="000000"/>
              </a:solidFill>
              <a:prstDash val="solid"/>
              <a:round/>
              <a:headEnd type="none" w="med" len="med"/>
              <a:tailEnd type="none" w="med" len="med"/>
            </a:ln>
          </p:spPr>
        </p:cxnSp>
        <p:sp>
          <p:nvSpPr>
            <p:cNvPr id="25" name="Google Shape;12;p2">
              <a:extLst>
                <a:ext uri="{FF2B5EF4-FFF2-40B4-BE49-F238E27FC236}">
                  <a16:creationId xmlns:a16="http://schemas.microsoft.com/office/drawing/2014/main" id="{4B403EFD-8271-4860-9B5D-65D261D8638D}"/>
                </a:ext>
              </a:extLst>
            </p:cNvPr>
            <p:cNvSpPr/>
            <p:nvPr userDrawn="1"/>
          </p:nvSpPr>
          <p:spPr>
            <a:xfrm>
              <a:off x="1127448" y="5013640"/>
              <a:ext cx="900000" cy="900000"/>
            </a:xfrm>
            <a:prstGeom prst="ellipse">
              <a:avLst/>
            </a:prstGeom>
            <a:solidFill>
              <a:srgbClr val="FFC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 name="Grupo 26">
            <a:extLst>
              <a:ext uri="{FF2B5EF4-FFF2-40B4-BE49-F238E27FC236}">
                <a16:creationId xmlns:a16="http://schemas.microsoft.com/office/drawing/2014/main" id="{45A24CBF-A34C-4F8B-AC49-9AAFF34DF744}"/>
              </a:ext>
            </a:extLst>
          </p:cNvPr>
          <p:cNvGrpSpPr/>
          <p:nvPr userDrawn="1"/>
        </p:nvGrpSpPr>
        <p:grpSpPr>
          <a:xfrm>
            <a:off x="0" y="5013640"/>
            <a:ext cx="12198025" cy="900000"/>
            <a:chOff x="-6025" y="5013640"/>
            <a:chExt cx="12198025" cy="900000"/>
          </a:xfrm>
        </p:grpSpPr>
        <p:cxnSp>
          <p:nvCxnSpPr>
            <p:cNvPr id="28" name="Google Shape;11;p2">
              <a:extLst>
                <a:ext uri="{FF2B5EF4-FFF2-40B4-BE49-F238E27FC236}">
                  <a16:creationId xmlns:a16="http://schemas.microsoft.com/office/drawing/2014/main" id="{68698376-7B08-4EC6-AA71-0DB8E160A9B7}"/>
                </a:ext>
              </a:extLst>
            </p:cNvPr>
            <p:cNvCxnSpPr>
              <a:cxnSpLocks/>
            </p:cNvCxnSpPr>
            <p:nvPr userDrawn="1"/>
          </p:nvCxnSpPr>
          <p:spPr>
            <a:xfrm>
              <a:off x="-6025" y="5373640"/>
              <a:ext cx="12198025" cy="112528"/>
            </a:xfrm>
            <a:prstGeom prst="straightConnector1">
              <a:avLst/>
            </a:prstGeom>
            <a:noFill/>
            <a:ln w="9525" cap="flat" cmpd="sng">
              <a:solidFill>
                <a:srgbClr val="000000"/>
              </a:solidFill>
              <a:prstDash val="solid"/>
              <a:round/>
              <a:headEnd type="none" w="med" len="med"/>
              <a:tailEnd type="none" w="med" len="med"/>
            </a:ln>
          </p:spPr>
        </p:cxnSp>
        <p:sp>
          <p:nvSpPr>
            <p:cNvPr id="29" name="Google Shape;12;p2">
              <a:extLst>
                <a:ext uri="{FF2B5EF4-FFF2-40B4-BE49-F238E27FC236}">
                  <a16:creationId xmlns:a16="http://schemas.microsoft.com/office/drawing/2014/main" id="{2A72AAB4-9662-4982-A82F-283A92D13937}"/>
                </a:ext>
              </a:extLst>
            </p:cNvPr>
            <p:cNvSpPr/>
            <p:nvPr userDrawn="1"/>
          </p:nvSpPr>
          <p:spPr>
            <a:xfrm>
              <a:off x="1127448" y="5013640"/>
              <a:ext cx="900000" cy="900000"/>
            </a:xfrm>
            <a:prstGeom prst="ellipse">
              <a:avLst/>
            </a:prstGeom>
            <a:solidFill>
              <a:srgbClr val="FFC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 name="Imagen 14">
            <a:extLst>
              <a:ext uri="{FF2B5EF4-FFF2-40B4-BE49-F238E27FC236}">
                <a16:creationId xmlns:a16="http://schemas.microsoft.com/office/drawing/2014/main" id="{4CD3EA7F-780D-4445-AD1D-E3E7E3479A39}"/>
              </a:ext>
            </a:extLst>
          </p:cNvPr>
          <p:cNvPicPr>
            <a:picLocks noChangeAspect="1"/>
          </p:cNvPicPr>
          <p:nvPr userDrawn="1"/>
        </p:nvPicPr>
        <p:blipFill rotWithShape="1">
          <a:blip r:embed="rId2">
            <a:clrChange>
              <a:clrFrom>
                <a:srgbClr val="FFFFFF"/>
              </a:clrFrom>
              <a:clrTo>
                <a:srgbClr val="FFFFFF">
                  <a:alpha val="0"/>
                </a:srgbClr>
              </a:clrTo>
            </a:clrChange>
          </a:blip>
          <a:srcRect l="4526" t="2602" r="6243"/>
          <a:stretch/>
        </p:blipFill>
        <p:spPr>
          <a:xfrm>
            <a:off x="195620" y="6113009"/>
            <a:ext cx="540000" cy="540000"/>
          </a:xfrm>
          <a:prstGeom prst="rect">
            <a:avLst/>
          </a:prstGeom>
        </p:spPr>
      </p:pic>
      <p:pic>
        <p:nvPicPr>
          <p:cNvPr id="14" name="Imagen 13">
            <a:extLst>
              <a:ext uri="{FF2B5EF4-FFF2-40B4-BE49-F238E27FC236}">
                <a16:creationId xmlns:a16="http://schemas.microsoft.com/office/drawing/2014/main" id="{376AEFEB-88E1-4A2E-82AA-838F4E0A92DC}"/>
              </a:ext>
            </a:extLst>
          </p:cNvPr>
          <p:cNvPicPr>
            <a:picLocks noChangeAspect="1"/>
          </p:cNvPicPr>
          <p:nvPr userDrawn="1"/>
        </p:nvPicPr>
        <p:blipFill>
          <a:blip r:embed="rId3">
            <a:clrChange>
              <a:clrFrom>
                <a:srgbClr val="FFFFFF"/>
              </a:clrFrom>
              <a:clrTo>
                <a:srgbClr val="FFFFFF">
                  <a:alpha val="0"/>
                </a:srgbClr>
              </a:clrTo>
            </a:clrChange>
          </a:blip>
          <a:stretch>
            <a:fillRect/>
          </a:stretch>
        </p:blipFill>
        <p:spPr>
          <a:xfrm>
            <a:off x="8817507" y="331763"/>
            <a:ext cx="3060000" cy="900000"/>
          </a:xfrm>
          <a:prstGeom prst="rect">
            <a:avLst/>
          </a:prstGeom>
        </p:spPr>
      </p:pic>
      <p:pic>
        <p:nvPicPr>
          <p:cNvPr id="16" name="Imagen 15" descr="Dibujo de un hombre&#10;&#10;AI-generated content may be incorrect.">
            <a:extLst>
              <a:ext uri="{FF2B5EF4-FFF2-40B4-BE49-F238E27FC236}">
                <a16:creationId xmlns:a16="http://schemas.microsoft.com/office/drawing/2014/main" id="{A4BDDD6C-3FAD-43E2-B8F6-DE774CA5E92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7172" y="310540"/>
            <a:ext cx="2947322" cy="3684153"/>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ubtitulo">
    <p:bg>
      <p:bgPr>
        <a:solidFill>
          <a:schemeClr val="bg1"/>
        </a:solidFill>
        <a:effectLst/>
      </p:bgPr>
    </p:bg>
    <p:spTree>
      <p:nvGrpSpPr>
        <p:cNvPr id="1" name=""/>
        <p:cNvGrpSpPr/>
        <p:nvPr/>
      </p:nvGrpSpPr>
      <p:grpSpPr>
        <a:xfrm>
          <a:off x="0" y="0"/>
          <a:ext cx="0" cy="0"/>
          <a:chOff x="0" y="0"/>
          <a:chExt cx="0" cy="0"/>
        </a:xfrm>
      </p:grpSpPr>
      <p:sp>
        <p:nvSpPr>
          <p:cNvPr id="2" name="1 Título"/>
          <p:cNvSpPr>
            <a:spLocks noGrp="1"/>
          </p:cNvSpPr>
          <p:nvPr>
            <p:ph type="title"/>
          </p:nvPr>
        </p:nvSpPr>
        <p:spPr>
          <a:xfrm>
            <a:off x="3920197" y="2923326"/>
            <a:ext cx="7743713" cy="1362075"/>
          </a:xfrm>
        </p:spPr>
        <p:txBody>
          <a:bodyPr anchor="t"/>
          <a:lstStyle>
            <a:lvl1pPr algn="r">
              <a:defRPr sz="2400" b="1" u="none" cap="none">
                <a:solidFill>
                  <a:srgbClr val="000000"/>
                </a:solidFill>
                <a:effectLst>
                  <a:outerShdw blurRad="38100" dist="38100" dir="2700000" algn="tl">
                    <a:srgbClr val="000000">
                      <a:alpha val="43137"/>
                    </a:srgbClr>
                  </a:outerShdw>
                </a:effectLst>
              </a:defRPr>
            </a:lvl1pPr>
          </a:lstStyle>
          <a:p>
            <a:r>
              <a:rPr lang="es-ES" dirty="0"/>
              <a:t>Haga clic para modificar el estilo de título del patrón</a:t>
            </a:r>
          </a:p>
        </p:txBody>
      </p:sp>
      <p:sp>
        <p:nvSpPr>
          <p:cNvPr id="3" name="2 Marcador de texto"/>
          <p:cNvSpPr>
            <a:spLocks noGrp="1"/>
          </p:cNvSpPr>
          <p:nvPr>
            <p:ph type="body" idx="1"/>
          </p:nvPr>
        </p:nvSpPr>
        <p:spPr>
          <a:xfrm>
            <a:off x="3995224" y="4421559"/>
            <a:ext cx="7668686" cy="1016586"/>
          </a:xfrm>
        </p:spPr>
        <p:txBody>
          <a:bodyPr anchor="b"/>
          <a:lstStyle>
            <a:lvl1pPr marL="0" indent="0" algn="r">
              <a:buNone/>
              <a:defRPr sz="2200" b="0">
                <a:solidFill>
                  <a:srgbClr val="000000"/>
                </a:solidFill>
                <a:effectLst>
                  <a:outerShdw blurRad="38100" dist="38100" dir="2700000" algn="tl">
                    <a:srgbClr val="000000">
                      <a:alpha val="43137"/>
                    </a:srgbClr>
                  </a:outerShdw>
                </a:effectLst>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dirty="0"/>
              <a:t>Haga clic para modificar el estilo de texto del patrón</a:t>
            </a:r>
          </a:p>
        </p:txBody>
      </p:sp>
      <p:sp>
        <p:nvSpPr>
          <p:cNvPr id="15" name="11 Rectángulo">
            <a:extLst>
              <a:ext uri="{FF2B5EF4-FFF2-40B4-BE49-F238E27FC236}">
                <a16:creationId xmlns:a16="http://schemas.microsoft.com/office/drawing/2014/main" id="{990A5CAD-05B8-4F41-B776-10954B3C893A}"/>
              </a:ext>
            </a:extLst>
          </p:cNvPr>
          <p:cNvSpPr/>
          <p:nvPr userDrawn="1"/>
        </p:nvSpPr>
        <p:spPr bwMode="auto">
          <a:xfrm>
            <a:off x="0" y="6505115"/>
            <a:ext cx="12192000" cy="295788"/>
          </a:xfrm>
          <a:prstGeom prst="rect">
            <a:avLst/>
          </a:prstGeom>
          <a:noFill/>
          <a:ln w="9525" cap="flat" cmpd="sng" algn="ctr">
            <a:noFill/>
            <a:prstDash val="solid"/>
            <a:round/>
            <a:headEnd type="none" w="med" len="med"/>
            <a:tailEnd type="triangle" w="med" len="med"/>
          </a:ln>
          <a:effectLst/>
        </p:spPr>
        <p:txBody>
          <a:bodyPr vert="horz" wrap="square" lIns="0" tIns="46800" rIns="90000" bIns="46800" numCol="1" rtlCol="0" anchor="t" anchorCtr="0" compatLnSpc="1">
            <a:prstTxWarp prst="textNoShape">
              <a:avLst/>
            </a:prstTxWarp>
            <a:spAutoFit/>
          </a:bodyPr>
          <a:lstStyle/>
          <a:p>
            <a:pPr algn="r" eaLnBrk="1" hangingPunct="1">
              <a:lnSpc>
                <a:spcPct val="120000"/>
              </a:lnSpc>
              <a:spcBef>
                <a:spcPct val="50000"/>
              </a:spcBef>
              <a:spcAft>
                <a:spcPct val="40000"/>
              </a:spcAft>
              <a:buClr>
                <a:srgbClr val="FF9900"/>
              </a:buClr>
              <a:buFont typeface="Wingdings" pitchFamily="2" charset="2"/>
              <a:buNone/>
              <a:defRPr/>
            </a:pPr>
            <a:r>
              <a:rPr lang="es-ES" sz="1200" i="0" u="none" dirty="0">
                <a:solidFill>
                  <a:srgbClr val="000000"/>
                </a:solidFill>
                <a:latin typeface="Arial" charset="0"/>
              </a:rPr>
              <a:t>Este documento es confidencial y su distribución se restringe al cliente para el que está destinado</a:t>
            </a:r>
          </a:p>
        </p:txBody>
      </p:sp>
      <p:grpSp>
        <p:nvGrpSpPr>
          <p:cNvPr id="19" name="Grupo 18">
            <a:extLst>
              <a:ext uri="{FF2B5EF4-FFF2-40B4-BE49-F238E27FC236}">
                <a16:creationId xmlns:a16="http://schemas.microsoft.com/office/drawing/2014/main" id="{83CB42BB-AAD6-4F3B-BE7D-44EA68ECA7C0}"/>
              </a:ext>
            </a:extLst>
          </p:cNvPr>
          <p:cNvGrpSpPr/>
          <p:nvPr userDrawn="1"/>
        </p:nvGrpSpPr>
        <p:grpSpPr>
          <a:xfrm>
            <a:off x="-6025" y="1488486"/>
            <a:ext cx="12198025" cy="720000"/>
            <a:chOff x="-6025" y="1076101"/>
            <a:chExt cx="12198025" cy="720000"/>
          </a:xfrm>
        </p:grpSpPr>
        <p:cxnSp>
          <p:nvCxnSpPr>
            <p:cNvPr id="20" name="Google Shape;11;p2">
              <a:extLst>
                <a:ext uri="{FF2B5EF4-FFF2-40B4-BE49-F238E27FC236}">
                  <a16:creationId xmlns:a16="http://schemas.microsoft.com/office/drawing/2014/main" id="{FD36309E-EDEE-4E6C-9BE5-C8C881B67DB4}"/>
                </a:ext>
              </a:extLst>
            </p:cNvPr>
            <p:cNvCxnSpPr>
              <a:cxnSpLocks/>
            </p:cNvCxnSpPr>
            <p:nvPr userDrawn="1"/>
          </p:nvCxnSpPr>
          <p:spPr>
            <a:xfrm>
              <a:off x="-6025" y="1412776"/>
              <a:ext cx="12198025" cy="0"/>
            </a:xfrm>
            <a:prstGeom prst="straightConnector1">
              <a:avLst/>
            </a:prstGeom>
            <a:noFill/>
            <a:ln w="9525" cap="flat" cmpd="sng">
              <a:solidFill>
                <a:srgbClr val="000000"/>
              </a:solidFill>
              <a:prstDash val="solid"/>
              <a:round/>
              <a:headEnd type="none" w="med" len="med"/>
              <a:tailEnd type="none" w="med" len="med"/>
            </a:ln>
          </p:spPr>
        </p:cxnSp>
        <p:sp>
          <p:nvSpPr>
            <p:cNvPr id="21" name="Google Shape;12;p2">
              <a:extLst>
                <a:ext uri="{FF2B5EF4-FFF2-40B4-BE49-F238E27FC236}">
                  <a16:creationId xmlns:a16="http://schemas.microsoft.com/office/drawing/2014/main" id="{7611D033-4CFE-470A-B833-E0679DEE43FE}"/>
                </a:ext>
              </a:extLst>
            </p:cNvPr>
            <p:cNvSpPr/>
            <p:nvPr userDrawn="1"/>
          </p:nvSpPr>
          <p:spPr>
            <a:xfrm>
              <a:off x="1127448" y="1076101"/>
              <a:ext cx="720000" cy="720000"/>
            </a:xfrm>
            <a:prstGeom prst="ellipse">
              <a:avLst/>
            </a:prstGeom>
            <a:solidFill>
              <a:srgbClr val="FFC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 name="Imagen 8">
            <a:extLst>
              <a:ext uri="{FF2B5EF4-FFF2-40B4-BE49-F238E27FC236}">
                <a16:creationId xmlns:a16="http://schemas.microsoft.com/office/drawing/2014/main" id="{55A47429-7E96-48D1-8BED-DB1182D1D018}"/>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517999" y="5605115"/>
            <a:ext cx="3060000" cy="900000"/>
          </a:xfrm>
          <a:prstGeom prst="rect">
            <a:avLst/>
          </a:prstGeom>
        </p:spPr>
      </p:pic>
      <p:pic>
        <p:nvPicPr>
          <p:cNvPr id="5" name="Imagen 4" descr="Dibujo de un hombre&#10;&#10;AI-generated content may be incorrect.">
            <a:extLst>
              <a:ext uri="{FF2B5EF4-FFF2-40B4-BE49-F238E27FC236}">
                <a16:creationId xmlns:a16="http://schemas.microsoft.com/office/drawing/2014/main" id="{AE38FC75-F538-FBF7-8831-E1EFB196A62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0344552" y="257178"/>
            <a:ext cx="1440000" cy="1440000"/>
          </a:xfrm>
          <a:prstGeom prst="rect">
            <a:avLst/>
          </a:prstGeom>
        </p:spPr>
      </p:pic>
    </p:spTree>
    <p:extLst>
      <p:ext uri="{BB962C8B-B14F-4D97-AF65-F5344CB8AC3E}">
        <p14:creationId xmlns:p14="http://schemas.microsoft.com/office/powerpoint/2010/main" val="41144804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Un objet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Haga clic para modificar el estilo de título del patrón</a:t>
            </a:r>
          </a:p>
        </p:txBody>
      </p:sp>
      <p:sp>
        <p:nvSpPr>
          <p:cNvPr id="3" name="2 Marcador de contenido"/>
          <p:cNvSpPr>
            <a:spLocks noGrp="1"/>
          </p:cNvSpPr>
          <p:nvPr>
            <p:ph idx="1"/>
          </p:nvPr>
        </p:nvSpPr>
        <p:spPr/>
        <p:txBody>
          <a:body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Rectangle 5"/>
          <p:cNvSpPr>
            <a:spLocks noGrp="1" noChangeArrowheads="1"/>
          </p:cNvSpPr>
          <p:nvPr>
            <p:ph type="ftr" sz="quarter" idx="10"/>
          </p:nvPr>
        </p:nvSpPr>
        <p:spPr>
          <a:ln/>
        </p:spPr>
        <p:txBody>
          <a:bodyPr/>
          <a:lstStyle>
            <a:lvl1pPr>
              <a:defRPr/>
            </a:lvl1pPr>
          </a:lstStyle>
          <a:p>
            <a:pPr>
              <a:defRPr/>
            </a:pPr>
            <a:r>
              <a:rPr lang="es-ES"/>
              <a:t>© by fjspsv, 2025 - Introducción a la Dirección de Proyectos</a:t>
            </a:r>
          </a:p>
        </p:txBody>
      </p:sp>
      <p:sp>
        <p:nvSpPr>
          <p:cNvPr id="5" name="Rectangle 6"/>
          <p:cNvSpPr>
            <a:spLocks noGrp="1" noChangeArrowheads="1"/>
          </p:cNvSpPr>
          <p:nvPr>
            <p:ph type="sldNum" sz="quarter" idx="11"/>
          </p:nvPr>
        </p:nvSpPr>
        <p:spPr>
          <a:ln/>
        </p:spPr>
        <p:txBody>
          <a:bodyPr/>
          <a:lstStyle>
            <a:lvl1pPr>
              <a:defRPr/>
            </a:lvl1pPr>
          </a:lstStyle>
          <a:p>
            <a:pPr>
              <a:defRPr/>
            </a:pPr>
            <a:r>
              <a:rPr lang="es-ES"/>
              <a:t>Página: </a:t>
            </a:r>
            <a:fld id="{963F7D58-57EC-418C-BE87-234B6873F7FB}" type="slidenum">
              <a:rPr lang="es-ES"/>
              <a:pPr>
                <a:defRPr/>
              </a:pPr>
              <a:t>‹Nº›</a:t>
            </a:fld>
            <a:endParaRPr lang="es-E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Haga clic para modificar el estilo de título del patrón</a:t>
            </a:r>
          </a:p>
        </p:txBody>
      </p:sp>
      <p:sp>
        <p:nvSpPr>
          <p:cNvPr id="3" name="2 Marcador de contenido"/>
          <p:cNvSpPr>
            <a:spLocks noGrp="1"/>
          </p:cNvSpPr>
          <p:nvPr>
            <p:ph sz="half" idx="1"/>
          </p:nvPr>
        </p:nvSpPr>
        <p:spPr>
          <a:xfrm>
            <a:off x="601785" y="697118"/>
            <a:ext cx="5400431" cy="561314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4" name="3 Marcador de contenido"/>
          <p:cNvSpPr>
            <a:spLocks noGrp="1"/>
          </p:cNvSpPr>
          <p:nvPr>
            <p:ph sz="half" idx="2"/>
          </p:nvPr>
        </p:nvSpPr>
        <p:spPr>
          <a:xfrm>
            <a:off x="6189785" y="697119"/>
            <a:ext cx="5400431" cy="5613147"/>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sp>
        <p:nvSpPr>
          <p:cNvPr id="5" name="Rectangle 5"/>
          <p:cNvSpPr>
            <a:spLocks noGrp="1" noChangeArrowheads="1"/>
          </p:cNvSpPr>
          <p:nvPr>
            <p:ph type="ftr" sz="quarter" idx="10"/>
          </p:nvPr>
        </p:nvSpPr>
        <p:spPr>
          <a:ln/>
        </p:spPr>
        <p:txBody>
          <a:bodyPr/>
          <a:lstStyle>
            <a:lvl1pPr>
              <a:defRPr/>
            </a:lvl1pPr>
          </a:lstStyle>
          <a:p>
            <a:pPr>
              <a:defRPr/>
            </a:pPr>
            <a:r>
              <a:rPr lang="es-ES"/>
              <a:t>© by fjspsv, 2025 - Introducción a la Dirección de Proyectos</a:t>
            </a:r>
          </a:p>
        </p:txBody>
      </p:sp>
      <p:sp>
        <p:nvSpPr>
          <p:cNvPr id="6" name="Rectangle 6"/>
          <p:cNvSpPr>
            <a:spLocks noGrp="1" noChangeArrowheads="1"/>
          </p:cNvSpPr>
          <p:nvPr>
            <p:ph type="sldNum" sz="quarter" idx="11"/>
          </p:nvPr>
        </p:nvSpPr>
        <p:spPr>
          <a:ln/>
        </p:spPr>
        <p:txBody>
          <a:bodyPr/>
          <a:lstStyle>
            <a:lvl1pPr>
              <a:defRPr/>
            </a:lvl1pPr>
          </a:lstStyle>
          <a:p>
            <a:pPr>
              <a:defRPr/>
            </a:pPr>
            <a:r>
              <a:rPr lang="es-ES"/>
              <a:t>Página: </a:t>
            </a:r>
            <a:fld id="{B8ADB1F9-A547-460D-A017-C316CF6326DA}" type="slidenum">
              <a:rPr lang="es-ES"/>
              <a:pPr>
                <a:defRPr/>
              </a:pPr>
              <a:t>‹Nº›</a:t>
            </a:fld>
            <a:endParaRPr lang="es-E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ólo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Rectangle 5"/>
          <p:cNvSpPr>
            <a:spLocks noGrp="1" noChangeArrowheads="1"/>
          </p:cNvSpPr>
          <p:nvPr>
            <p:ph type="ftr" sz="quarter" idx="10"/>
          </p:nvPr>
        </p:nvSpPr>
        <p:spPr>
          <a:ln/>
        </p:spPr>
        <p:txBody>
          <a:bodyPr/>
          <a:lstStyle>
            <a:lvl1pPr>
              <a:defRPr/>
            </a:lvl1pPr>
          </a:lstStyle>
          <a:p>
            <a:pPr>
              <a:defRPr/>
            </a:pPr>
            <a:r>
              <a:rPr lang="es-ES"/>
              <a:t>© by fjspsv, 2025 - Introducción a la Dirección de Proyectos</a:t>
            </a:r>
          </a:p>
        </p:txBody>
      </p:sp>
      <p:sp>
        <p:nvSpPr>
          <p:cNvPr id="4" name="Rectangle 6"/>
          <p:cNvSpPr>
            <a:spLocks noGrp="1" noChangeArrowheads="1"/>
          </p:cNvSpPr>
          <p:nvPr>
            <p:ph type="sldNum" sz="quarter" idx="11"/>
          </p:nvPr>
        </p:nvSpPr>
        <p:spPr>
          <a:ln/>
        </p:spPr>
        <p:txBody>
          <a:bodyPr/>
          <a:lstStyle>
            <a:lvl1pPr>
              <a:defRPr/>
            </a:lvl1pPr>
          </a:lstStyle>
          <a:p>
            <a:pPr>
              <a:defRPr/>
            </a:pPr>
            <a:r>
              <a:rPr lang="es-ES"/>
              <a:t>Página: </a:t>
            </a:r>
            <a:fld id="{49B546A9-E0B7-47F2-9792-A99EEA3C1A4A}" type="slidenum">
              <a:rPr lang="es-ES"/>
              <a:pPr>
                <a:defRPr/>
              </a:pPr>
              <a:t>‹Nº›</a:t>
            </a:fld>
            <a:endParaRPr lang="es-E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Log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Rectangle 5"/>
          <p:cNvSpPr>
            <a:spLocks noGrp="1" noChangeArrowheads="1"/>
          </p:cNvSpPr>
          <p:nvPr>
            <p:ph type="ftr" sz="quarter" idx="10"/>
          </p:nvPr>
        </p:nvSpPr>
        <p:spPr>
          <a:ln/>
        </p:spPr>
        <p:txBody>
          <a:bodyPr/>
          <a:lstStyle>
            <a:lvl1pPr>
              <a:defRPr/>
            </a:lvl1pPr>
          </a:lstStyle>
          <a:p>
            <a:pPr>
              <a:defRPr/>
            </a:pPr>
            <a:r>
              <a:rPr lang="es-ES"/>
              <a:t>© by fjspsv, 2025 - Introducción a la Dirección de Proyectos</a:t>
            </a:r>
          </a:p>
        </p:txBody>
      </p:sp>
      <p:sp>
        <p:nvSpPr>
          <p:cNvPr id="4" name="Rectangle 6"/>
          <p:cNvSpPr>
            <a:spLocks noGrp="1" noChangeArrowheads="1"/>
          </p:cNvSpPr>
          <p:nvPr>
            <p:ph type="sldNum" sz="quarter" idx="11"/>
          </p:nvPr>
        </p:nvSpPr>
        <p:spPr>
          <a:ln/>
        </p:spPr>
        <p:txBody>
          <a:bodyPr/>
          <a:lstStyle>
            <a:lvl1pPr>
              <a:defRPr/>
            </a:lvl1pPr>
          </a:lstStyle>
          <a:p>
            <a:pPr>
              <a:defRPr/>
            </a:pPr>
            <a:r>
              <a:rPr lang="es-ES"/>
              <a:t>Página: </a:t>
            </a:r>
            <a:fld id="{49B546A9-E0B7-47F2-9792-A99EEA3C1A4A}" type="slidenum">
              <a:rPr lang="es-ES"/>
              <a:pPr>
                <a:defRPr/>
              </a:pPr>
              <a:t>‹Nº›</a:t>
            </a:fld>
            <a:endParaRPr lang="es-ES"/>
          </a:p>
        </p:txBody>
      </p:sp>
      <p:pic>
        <p:nvPicPr>
          <p:cNvPr id="12" name="Imagen 11">
            <a:extLst>
              <a:ext uri="{FF2B5EF4-FFF2-40B4-BE49-F238E27FC236}">
                <a16:creationId xmlns:a16="http://schemas.microsoft.com/office/drawing/2014/main" id="{5B3CDE81-B618-4BFC-889E-75ACAE7C453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723024" y="4843975"/>
            <a:ext cx="3381375" cy="1254262"/>
          </a:xfrm>
          <a:prstGeom prst="rect">
            <a:avLst/>
          </a:prstGeom>
        </p:spPr>
      </p:pic>
      <p:pic>
        <p:nvPicPr>
          <p:cNvPr id="15" name="Imagen 14">
            <a:extLst>
              <a:ext uri="{FF2B5EF4-FFF2-40B4-BE49-F238E27FC236}">
                <a16:creationId xmlns:a16="http://schemas.microsoft.com/office/drawing/2014/main" id="{1EFF2774-90DB-4BC1-BE87-5E87AD4FC46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264352" y="3716987"/>
            <a:ext cx="2381250" cy="2381250"/>
          </a:xfrm>
          <a:prstGeom prst="rect">
            <a:avLst/>
          </a:prstGeom>
        </p:spPr>
      </p:pic>
      <p:pic>
        <p:nvPicPr>
          <p:cNvPr id="16" name="Imagen 15">
            <a:extLst>
              <a:ext uri="{FF2B5EF4-FFF2-40B4-BE49-F238E27FC236}">
                <a16:creationId xmlns:a16="http://schemas.microsoft.com/office/drawing/2014/main" id="{42D72EC2-D66E-487D-9989-4B9F3527A163}"/>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10249400" y="2924944"/>
            <a:ext cx="1396202" cy="675582"/>
          </a:xfrm>
          <a:prstGeom prst="rect">
            <a:avLst/>
          </a:prstGeom>
        </p:spPr>
      </p:pic>
      <p:pic>
        <p:nvPicPr>
          <p:cNvPr id="1026" name="Picture 2" descr="ITera Process España - YouTube">
            <a:extLst>
              <a:ext uri="{FF2B5EF4-FFF2-40B4-BE49-F238E27FC236}">
                <a16:creationId xmlns:a16="http://schemas.microsoft.com/office/drawing/2014/main" id="{B6A781AF-8D00-473F-BA5D-A9EEF07841AB}"/>
              </a:ext>
            </a:extLst>
          </p:cNvPr>
          <p:cNvPicPr>
            <a:picLocks noChangeAspect="1" noChangeArrowheads="1"/>
          </p:cNvPicPr>
          <p:nvPr userDrawn="1"/>
        </p:nvPicPr>
        <p:blipFill rotWithShape="1">
          <a:blip r:embed="rId5" cstate="print">
            <a:extLst>
              <a:ext uri="{28A0092B-C50C-407E-A947-70E740481C1C}">
                <a14:useLocalDpi xmlns:a14="http://schemas.microsoft.com/office/drawing/2010/main" val="0"/>
              </a:ext>
            </a:extLst>
          </a:blip>
          <a:srcRect/>
          <a:stretch/>
        </p:blipFill>
        <p:spPr bwMode="auto">
          <a:xfrm>
            <a:off x="8255235" y="560149"/>
            <a:ext cx="3581400" cy="1521466"/>
          </a:xfrm>
          <a:prstGeom prst="rect">
            <a:avLst/>
          </a:prstGeom>
          <a:noFill/>
          <a:extLst>
            <a:ext uri="{909E8E84-426E-40DD-AFC4-6F175D3DCCD1}">
              <a14:hiddenFill xmlns:a14="http://schemas.microsoft.com/office/drawing/2010/main">
                <a:solidFill>
                  <a:srgbClr val="FFFFFF"/>
                </a:solidFill>
              </a14:hiddenFill>
            </a:ext>
          </a:extLst>
        </p:spPr>
      </p:pic>
      <p:pic>
        <p:nvPicPr>
          <p:cNvPr id="18" name="Imagen 17">
            <a:extLst>
              <a:ext uri="{FF2B5EF4-FFF2-40B4-BE49-F238E27FC236}">
                <a16:creationId xmlns:a16="http://schemas.microsoft.com/office/drawing/2014/main" id="{44762652-A952-4040-B908-30F7970A6E9D}"/>
              </a:ext>
            </a:extLst>
          </p:cNvPr>
          <p:cNvPicPr>
            <a:picLocks noChangeAspect="1"/>
          </p:cNvPicPr>
          <p:nvPr userDrawn="1"/>
        </p:nvPicPr>
        <p:blipFill>
          <a:blip r:embed="rId6">
            <a:clrChange>
              <a:clrFrom>
                <a:srgbClr val="FFFFFF"/>
              </a:clrFrom>
              <a:clrTo>
                <a:srgbClr val="FFFFFF">
                  <a:alpha val="0"/>
                </a:srgbClr>
              </a:clrTo>
            </a:clrChange>
          </a:blip>
          <a:stretch>
            <a:fillRect/>
          </a:stretch>
        </p:blipFill>
        <p:spPr>
          <a:xfrm>
            <a:off x="531646" y="834649"/>
            <a:ext cx="3060000" cy="900000"/>
          </a:xfrm>
          <a:prstGeom prst="rect">
            <a:avLst/>
          </a:prstGeom>
        </p:spPr>
      </p:pic>
      <p:pic>
        <p:nvPicPr>
          <p:cNvPr id="5" name="Imagen 4">
            <a:extLst>
              <a:ext uri="{FF2B5EF4-FFF2-40B4-BE49-F238E27FC236}">
                <a16:creationId xmlns:a16="http://schemas.microsoft.com/office/drawing/2014/main" id="{2163757A-23B0-E3C2-8A06-C03255A30F06}"/>
              </a:ext>
            </a:extLst>
          </p:cNvPr>
          <p:cNvPicPr>
            <a:picLocks noChangeAspect="1"/>
          </p:cNvPicPr>
          <p:nvPr userDrawn="1"/>
        </p:nvPicPr>
        <p:blipFill rotWithShape="1">
          <a:blip r:embed="rId7">
            <a:clrChange>
              <a:clrFrom>
                <a:srgbClr val="FFFFFF"/>
              </a:clrFrom>
              <a:clrTo>
                <a:srgbClr val="FFFFFF">
                  <a:alpha val="0"/>
                </a:srgbClr>
              </a:clrTo>
            </a:clrChange>
          </a:blip>
          <a:srcRect l="4526" t="2602" r="6243"/>
          <a:stretch/>
        </p:blipFill>
        <p:spPr>
          <a:xfrm>
            <a:off x="673292" y="1957512"/>
            <a:ext cx="540000" cy="540000"/>
          </a:xfrm>
          <a:prstGeom prst="rect">
            <a:avLst/>
          </a:prstGeom>
        </p:spPr>
      </p:pic>
      <p:pic>
        <p:nvPicPr>
          <p:cNvPr id="14" name="Imagen 13">
            <a:extLst>
              <a:ext uri="{FF2B5EF4-FFF2-40B4-BE49-F238E27FC236}">
                <a16:creationId xmlns:a16="http://schemas.microsoft.com/office/drawing/2014/main" id="{643AC643-E1DD-45E1-96FA-8849D79BED68}"/>
              </a:ext>
            </a:extLst>
          </p:cNvPr>
          <p:cNvPicPr>
            <a:picLocks noChangeAspect="1"/>
          </p:cNvPicPr>
          <p:nvPr userDrawn="1"/>
        </p:nvPicPr>
        <p:blipFill>
          <a:blip r:embed="rId6">
            <a:clrChange>
              <a:clrFrom>
                <a:srgbClr val="FFFFFF"/>
              </a:clrFrom>
              <a:clrTo>
                <a:srgbClr val="FFFFFF">
                  <a:alpha val="0"/>
                </a:srgbClr>
              </a:clrTo>
            </a:clrChange>
          </a:blip>
          <a:stretch>
            <a:fillRect/>
          </a:stretch>
        </p:blipFill>
        <p:spPr>
          <a:xfrm>
            <a:off x="4689154" y="759763"/>
            <a:ext cx="2340000" cy="720000"/>
          </a:xfrm>
          <a:prstGeom prst="rect">
            <a:avLst/>
          </a:prstGeom>
        </p:spPr>
      </p:pic>
      <p:pic>
        <p:nvPicPr>
          <p:cNvPr id="8" name="Imagen 7" descr="Logotipo&#10;&#10;Descripción generada automáticamente">
            <a:extLst>
              <a:ext uri="{FF2B5EF4-FFF2-40B4-BE49-F238E27FC236}">
                <a16:creationId xmlns:a16="http://schemas.microsoft.com/office/drawing/2014/main" id="{A7153476-9373-10E0-D108-BBF2F2FAC6B7}"/>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68595" y="5053070"/>
            <a:ext cx="2790929" cy="1076142"/>
          </a:xfrm>
          <a:prstGeom prst="rect">
            <a:avLst/>
          </a:prstGeom>
        </p:spPr>
      </p:pic>
      <p:pic>
        <p:nvPicPr>
          <p:cNvPr id="10" name="Imagen 9" descr="Dibujo de un hombre&#10;&#10;AI-generated content may be incorrect.">
            <a:extLst>
              <a:ext uri="{FF2B5EF4-FFF2-40B4-BE49-F238E27FC236}">
                <a16:creationId xmlns:a16="http://schemas.microsoft.com/office/drawing/2014/main" id="{7286A73F-1A2C-437E-E84E-844FE48BC7EC}"/>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3324652" y="2158665"/>
            <a:ext cx="1944000" cy="2430000"/>
          </a:xfrm>
          <a:prstGeom prst="rect">
            <a:avLst/>
          </a:prstGeom>
        </p:spPr>
      </p:pic>
      <p:pic>
        <p:nvPicPr>
          <p:cNvPr id="7" name="Imagen 6" descr="Dibujo de un hombre&#10;&#10;AI-generated content may be incorrect.">
            <a:extLst>
              <a:ext uri="{FF2B5EF4-FFF2-40B4-BE49-F238E27FC236}">
                <a16:creationId xmlns:a16="http://schemas.microsoft.com/office/drawing/2014/main" id="{A6D1E854-14F1-951E-BF75-90088375CDB7}"/>
              </a:ext>
            </a:extLst>
          </p:cNvPr>
          <p:cNvPicPr>
            <a:picLocks noChangeAspect="1"/>
          </p:cNvPicPr>
          <p:nvPr userDrawn="1"/>
        </p:nvPicPr>
        <p:blipFill>
          <a:blip r:embed="rId10" cstate="print">
            <a:extLst>
              <a:ext uri="{28A0092B-C50C-407E-A947-70E740481C1C}">
                <a14:useLocalDpi xmlns:a14="http://schemas.microsoft.com/office/drawing/2010/main" val="0"/>
              </a:ext>
            </a:extLst>
          </a:blip>
          <a:srcRect/>
          <a:stretch/>
        </p:blipFill>
        <p:spPr>
          <a:xfrm>
            <a:off x="7413711" y="3164785"/>
            <a:ext cx="1440000" cy="1440000"/>
          </a:xfrm>
          <a:prstGeom prst="rect">
            <a:avLst/>
          </a:prstGeom>
        </p:spPr>
      </p:pic>
    </p:spTree>
    <p:extLst>
      <p:ext uri="{BB962C8B-B14F-4D97-AF65-F5344CB8AC3E}">
        <p14:creationId xmlns:p14="http://schemas.microsoft.com/office/powerpoint/2010/main" val="379493665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idx="1"/>
          </p:nvPr>
        </p:nvSpPr>
        <p:spPr bwMode="auto">
          <a:xfrm>
            <a:off x="289711" y="633744"/>
            <a:ext cx="11621863" cy="5703683"/>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s-ES_tradnl" dirty="0"/>
              <a:t>Haga clic para modificar el estilo de texto del patrón</a:t>
            </a:r>
          </a:p>
          <a:p>
            <a:pPr lvl="1"/>
            <a:r>
              <a:rPr lang="es-ES_tradnl" dirty="0"/>
              <a:t>Segundo nivel</a:t>
            </a:r>
          </a:p>
          <a:p>
            <a:pPr lvl="2"/>
            <a:r>
              <a:rPr lang="es-ES_tradnl" dirty="0"/>
              <a:t>Tercer nivel</a:t>
            </a:r>
          </a:p>
          <a:p>
            <a:pPr lvl="3"/>
            <a:r>
              <a:rPr lang="es-ES_tradnl" dirty="0"/>
              <a:t>Cuarto nivel</a:t>
            </a:r>
          </a:p>
          <a:p>
            <a:pPr lvl="4"/>
            <a:r>
              <a:rPr lang="es-ES_tradnl" dirty="0"/>
              <a:t>Quinto nivel</a:t>
            </a:r>
          </a:p>
        </p:txBody>
      </p:sp>
      <p:sp>
        <p:nvSpPr>
          <p:cNvPr id="2051" name="Rectangle 4"/>
          <p:cNvSpPr>
            <a:spLocks noGrp="1" noChangeArrowheads="1"/>
          </p:cNvSpPr>
          <p:nvPr>
            <p:ph type="title"/>
          </p:nvPr>
        </p:nvSpPr>
        <p:spPr bwMode="auto">
          <a:xfrm>
            <a:off x="78559" y="66633"/>
            <a:ext cx="11288931" cy="453940"/>
          </a:xfrm>
          <a:prstGeom prst="rect">
            <a:avLst/>
          </a:prstGeom>
          <a:noFill/>
          <a:ln w="3175">
            <a:noFill/>
            <a:miter lim="800000"/>
            <a:headEnd/>
            <a:tailEnd/>
          </a:ln>
        </p:spPr>
        <p:txBody>
          <a:bodyPr vert="horz" wrap="square" lIns="91440" tIns="45720" rIns="91440" bIns="45720" numCol="1" anchor="ctr" anchorCtr="0" compatLnSpc="1">
            <a:prstTxWarp prst="textNoShape">
              <a:avLst/>
            </a:prstTxWarp>
            <a:normAutofit/>
          </a:bodyPr>
          <a:lstStyle/>
          <a:p>
            <a:pPr lvl="0"/>
            <a:r>
              <a:rPr lang="es-ES" dirty="0"/>
              <a:t>Haga clic para cambiar el estilo de título</a:t>
            </a:r>
          </a:p>
        </p:txBody>
      </p:sp>
      <p:sp>
        <p:nvSpPr>
          <p:cNvPr id="191493" name="Rectangle 5"/>
          <p:cNvSpPr>
            <a:spLocks noGrp="1" noChangeArrowheads="1"/>
          </p:cNvSpPr>
          <p:nvPr>
            <p:ph type="ftr" sz="quarter" idx="3"/>
          </p:nvPr>
        </p:nvSpPr>
        <p:spPr bwMode="auto">
          <a:xfrm>
            <a:off x="78559" y="6415766"/>
            <a:ext cx="10448359" cy="339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lnSpc>
                <a:spcPct val="100000"/>
              </a:lnSpc>
              <a:defRPr sz="1200">
                <a:solidFill>
                  <a:srgbClr val="000000"/>
                </a:solidFill>
                <a:latin typeface="+mn-lt"/>
                <a:cs typeface="Arial" charset="0"/>
              </a:defRPr>
            </a:lvl1pPr>
          </a:lstStyle>
          <a:p>
            <a:pPr>
              <a:defRPr/>
            </a:pPr>
            <a:r>
              <a:rPr lang="es-ES"/>
              <a:t>© by fjspsv, 2025 - Introducción a la Dirección de Proyectos</a:t>
            </a:r>
            <a:endParaRPr lang="es-ES" dirty="0"/>
          </a:p>
        </p:txBody>
      </p:sp>
      <p:sp>
        <p:nvSpPr>
          <p:cNvPr id="191494" name="Rectangle 6"/>
          <p:cNvSpPr>
            <a:spLocks noGrp="1" noChangeArrowheads="1"/>
          </p:cNvSpPr>
          <p:nvPr>
            <p:ph type="sldNum" sz="quarter" idx="4"/>
          </p:nvPr>
        </p:nvSpPr>
        <p:spPr bwMode="auto">
          <a:xfrm>
            <a:off x="10526918" y="6415766"/>
            <a:ext cx="1586523" cy="331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defRPr sz="1200">
                <a:solidFill>
                  <a:srgbClr val="000000"/>
                </a:solidFill>
                <a:latin typeface="+mn-lt"/>
              </a:defRPr>
            </a:lvl1pPr>
          </a:lstStyle>
          <a:p>
            <a:pPr>
              <a:defRPr/>
            </a:pPr>
            <a:r>
              <a:rPr lang="es-ES"/>
              <a:t>Página: </a:t>
            </a:r>
            <a:fld id="{D012A964-A678-4F16-B6F2-F11D381F9817}" type="slidenum">
              <a:rPr lang="es-ES" smtClean="0"/>
              <a:pPr>
                <a:defRPr/>
              </a:pPr>
              <a:t>‹Nº›</a:t>
            </a:fld>
            <a:endParaRPr lang="es-ES" dirty="0"/>
          </a:p>
        </p:txBody>
      </p:sp>
      <p:grpSp>
        <p:nvGrpSpPr>
          <p:cNvPr id="2" name="Grupo 1">
            <a:extLst>
              <a:ext uri="{FF2B5EF4-FFF2-40B4-BE49-F238E27FC236}">
                <a16:creationId xmlns:a16="http://schemas.microsoft.com/office/drawing/2014/main" id="{4E738241-C9F1-4880-AC34-ECF30BD514D2}"/>
              </a:ext>
            </a:extLst>
          </p:cNvPr>
          <p:cNvGrpSpPr/>
          <p:nvPr userDrawn="1"/>
        </p:nvGrpSpPr>
        <p:grpSpPr>
          <a:xfrm>
            <a:off x="106950" y="6217697"/>
            <a:ext cx="12034882" cy="360000"/>
            <a:chOff x="106950" y="6217697"/>
            <a:chExt cx="12034882" cy="360000"/>
          </a:xfrm>
        </p:grpSpPr>
        <p:cxnSp>
          <p:nvCxnSpPr>
            <p:cNvPr id="8" name="Google Shape;62;p10">
              <a:extLst>
                <a:ext uri="{FF2B5EF4-FFF2-40B4-BE49-F238E27FC236}">
                  <a16:creationId xmlns:a16="http://schemas.microsoft.com/office/drawing/2014/main" id="{68EDE478-A0F6-4A40-A088-68DF7B61705C}"/>
                </a:ext>
              </a:extLst>
            </p:cNvPr>
            <p:cNvCxnSpPr>
              <a:cxnSpLocks/>
            </p:cNvCxnSpPr>
            <p:nvPr userDrawn="1"/>
          </p:nvCxnSpPr>
          <p:spPr>
            <a:xfrm>
              <a:off x="106950" y="6402656"/>
              <a:ext cx="12034882" cy="0"/>
            </a:xfrm>
            <a:prstGeom prst="straightConnector1">
              <a:avLst/>
            </a:prstGeom>
            <a:noFill/>
            <a:ln w="9525" cap="flat" cmpd="sng">
              <a:solidFill>
                <a:srgbClr val="CCCCCC"/>
              </a:solidFill>
              <a:prstDash val="solid"/>
              <a:round/>
              <a:headEnd type="none" w="med" len="med"/>
              <a:tailEnd type="none" w="med" len="med"/>
            </a:ln>
          </p:spPr>
        </p:cxnSp>
        <p:sp>
          <p:nvSpPr>
            <p:cNvPr id="9" name="Google Shape;12;p2">
              <a:extLst>
                <a:ext uri="{FF2B5EF4-FFF2-40B4-BE49-F238E27FC236}">
                  <a16:creationId xmlns:a16="http://schemas.microsoft.com/office/drawing/2014/main" id="{73336CB2-F5C5-4B95-B9DD-EE55E5951F37}"/>
                </a:ext>
              </a:extLst>
            </p:cNvPr>
            <p:cNvSpPr/>
            <p:nvPr userDrawn="1"/>
          </p:nvSpPr>
          <p:spPr>
            <a:xfrm>
              <a:off x="10338873" y="6217697"/>
              <a:ext cx="376090" cy="360000"/>
            </a:xfrm>
            <a:prstGeom prst="ellipse">
              <a:avLst/>
            </a:prstGeom>
            <a:solidFill>
              <a:srgbClr val="FFCD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0" name="Imagen 9">
            <a:extLst>
              <a:ext uri="{FF2B5EF4-FFF2-40B4-BE49-F238E27FC236}">
                <a16:creationId xmlns:a16="http://schemas.microsoft.com/office/drawing/2014/main" id="{9C7AB1F2-A6F8-4119-AF66-CF054F2606D5}"/>
              </a:ext>
            </a:extLst>
          </p:cNvPr>
          <p:cNvPicPr>
            <a:picLocks noChangeAspect="1"/>
          </p:cNvPicPr>
          <p:nvPr userDrawn="1"/>
        </p:nvPicPr>
        <p:blipFill rotWithShape="1">
          <a:blip r:embed="rId8">
            <a:clrChange>
              <a:clrFrom>
                <a:srgbClr val="FFFFFF"/>
              </a:clrFrom>
              <a:clrTo>
                <a:srgbClr val="FFFFFF">
                  <a:alpha val="0"/>
                </a:srgbClr>
              </a:clrTo>
            </a:clrChange>
          </a:blip>
          <a:srcRect l="4526" t="2602" r="6243"/>
          <a:stretch/>
        </p:blipFill>
        <p:spPr>
          <a:xfrm>
            <a:off x="11573441" y="37159"/>
            <a:ext cx="540000" cy="540000"/>
          </a:xfrm>
          <a:prstGeom prst="rect">
            <a:avLst/>
          </a:prstGeom>
        </p:spPr>
      </p:pic>
    </p:spTree>
  </p:cSld>
  <p:clrMap bg1="lt1" tx1="dk1" bg2="lt2" tx2="dk2" accent1="accent1" accent2="accent2" accent3="accent3" accent4="accent4" accent5="accent5" accent6="accent6" hlink="hlink" folHlink="folHlink"/>
  <p:sldLayoutIdLst>
    <p:sldLayoutId id="2147484119" r:id="rId1"/>
    <p:sldLayoutId id="2147484122" r:id="rId2"/>
    <p:sldLayoutId id="2147484116" r:id="rId3"/>
    <p:sldLayoutId id="2147484117" r:id="rId4"/>
    <p:sldLayoutId id="2147484118" r:id="rId5"/>
    <p:sldLayoutId id="2147484121" r:id="rId6"/>
  </p:sldLayoutIdLst>
  <p:transition/>
  <p:hf hdr="0" dt="0"/>
  <p:txStyles>
    <p:titleStyle>
      <a:lvl1pPr algn="l" rtl="0" eaLnBrk="0" fontAlgn="base" hangingPunct="0">
        <a:lnSpc>
          <a:spcPct val="120000"/>
        </a:lnSpc>
        <a:spcBef>
          <a:spcPct val="20000"/>
        </a:spcBef>
        <a:spcAft>
          <a:spcPct val="40000"/>
        </a:spcAft>
        <a:buClr>
          <a:srgbClr val="FF9900"/>
        </a:buClr>
        <a:buFont typeface="Wingdings" pitchFamily="2" charset="2"/>
        <a:defRPr sz="2400" u="sng">
          <a:solidFill>
            <a:srgbClr val="000000"/>
          </a:solidFill>
          <a:latin typeface="+mj-lt"/>
          <a:ea typeface="+mj-ea"/>
          <a:cs typeface="+mj-cs"/>
        </a:defRPr>
      </a:lvl1pPr>
      <a:lvl2pPr algn="l" rtl="0" eaLnBrk="0" fontAlgn="base" hangingPunct="0">
        <a:lnSpc>
          <a:spcPct val="120000"/>
        </a:lnSpc>
        <a:spcBef>
          <a:spcPct val="20000"/>
        </a:spcBef>
        <a:spcAft>
          <a:spcPct val="40000"/>
        </a:spcAft>
        <a:buClr>
          <a:srgbClr val="FF9900"/>
        </a:buClr>
        <a:buFont typeface="Wingdings" pitchFamily="2" charset="2"/>
        <a:defRPr sz="2400" u="sng">
          <a:solidFill>
            <a:srgbClr val="000000"/>
          </a:solidFill>
          <a:latin typeface="Arial" charset="0"/>
        </a:defRPr>
      </a:lvl2pPr>
      <a:lvl3pPr algn="l" rtl="0" eaLnBrk="0" fontAlgn="base" hangingPunct="0">
        <a:lnSpc>
          <a:spcPct val="120000"/>
        </a:lnSpc>
        <a:spcBef>
          <a:spcPct val="20000"/>
        </a:spcBef>
        <a:spcAft>
          <a:spcPct val="40000"/>
        </a:spcAft>
        <a:buClr>
          <a:srgbClr val="FF9900"/>
        </a:buClr>
        <a:buFont typeface="Wingdings" pitchFamily="2" charset="2"/>
        <a:defRPr sz="2400" u="sng">
          <a:solidFill>
            <a:srgbClr val="000000"/>
          </a:solidFill>
          <a:latin typeface="Arial" charset="0"/>
        </a:defRPr>
      </a:lvl3pPr>
      <a:lvl4pPr algn="l" rtl="0" eaLnBrk="0" fontAlgn="base" hangingPunct="0">
        <a:lnSpc>
          <a:spcPct val="120000"/>
        </a:lnSpc>
        <a:spcBef>
          <a:spcPct val="20000"/>
        </a:spcBef>
        <a:spcAft>
          <a:spcPct val="40000"/>
        </a:spcAft>
        <a:buClr>
          <a:srgbClr val="FF9900"/>
        </a:buClr>
        <a:buFont typeface="Wingdings" pitchFamily="2" charset="2"/>
        <a:defRPr sz="2400" u="sng">
          <a:solidFill>
            <a:srgbClr val="000000"/>
          </a:solidFill>
          <a:latin typeface="Arial" charset="0"/>
        </a:defRPr>
      </a:lvl4pPr>
      <a:lvl5pPr algn="l" rtl="0" eaLnBrk="0" fontAlgn="base" hangingPunct="0">
        <a:lnSpc>
          <a:spcPct val="120000"/>
        </a:lnSpc>
        <a:spcBef>
          <a:spcPct val="20000"/>
        </a:spcBef>
        <a:spcAft>
          <a:spcPct val="40000"/>
        </a:spcAft>
        <a:buClr>
          <a:srgbClr val="FF9900"/>
        </a:buClr>
        <a:buFont typeface="Wingdings" pitchFamily="2" charset="2"/>
        <a:defRPr sz="2400" u="sng">
          <a:solidFill>
            <a:srgbClr val="000000"/>
          </a:solidFill>
          <a:latin typeface="Arial" charset="0"/>
        </a:defRPr>
      </a:lvl5pPr>
      <a:lvl6pPr marL="457200" algn="l" rtl="0" fontAlgn="base">
        <a:lnSpc>
          <a:spcPct val="120000"/>
        </a:lnSpc>
        <a:spcBef>
          <a:spcPct val="20000"/>
        </a:spcBef>
        <a:spcAft>
          <a:spcPct val="40000"/>
        </a:spcAft>
        <a:buClr>
          <a:srgbClr val="FF9900"/>
        </a:buClr>
        <a:buFont typeface="Wingdings" pitchFamily="2" charset="2"/>
        <a:defRPr sz="2400" u="sng">
          <a:solidFill>
            <a:srgbClr val="000000"/>
          </a:solidFill>
          <a:latin typeface="Arial" charset="0"/>
        </a:defRPr>
      </a:lvl6pPr>
      <a:lvl7pPr marL="914400" algn="l" rtl="0" fontAlgn="base">
        <a:lnSpc>
          <a:spcPct val="120000"/>
        </a:lnSpc>
        <a:spcBef>
          <a:spcPct val="20000"/>
        </a:spcBef>
        <a:spcAft>
          <a:spcPct val="40000"/>
        </a:spcAft>
        <a:buClr>
          <a:srgbClr val="FF9900"/>
        </a:buClr>
        <a:buFont typeface="Wingdings" pitchFamily="2" charset="2"/>
        <a:defRPr sz="2400" u="sng">
          <a:solidFill>
            <a:srgbClr val="000000"/>
          </a:solidFill>
          <a:latin typeface="Arial" charset="0"/>
        </a:defRPr>
      </a:lvl7pPr>
      <a:lvl8pPr marL="1371600" algn="l" rtl="0" fontAlgn="base">
        <a:lnSpc>
          <a:spcPct val="120000"/>
        </a:lnSpc>
        <a:spcBef>
          <a:spcPct val="20000"/>
        </a:spcBef>
        <a:spcAft>
          <a:spcPct val="40000"/>
        </a:spcAft>
        <a:buClr>
          <a:srgbClr val="FF9900"/>
        </a:buClr>
        <a:buFont typeface="Wingdings" pitchFamily="2" charset="2"/>
        <a:defRPr sz="2400" u="sng">
          <a:solidFill>
            <a:srgbClr val="000000"/>
          </a:solidFill>
          <a:latin typeface="Arial" charset="0"/>
        </a:defRPr>
      </a:lvl8pPr>
      <a:lvl9pPr marL="1828800" algn="l" rtl="0" fontAlgn="base">
        <a:lnSpc>
          <a:spcPct val="120000"/>
        </a:lnSpc>
        <a:spcBef>
          <a:spcPct val="20000"/>
        </a:spcBef>
        <a:spcAft>
          <a:spcPct val="40000"/>
        </a:spcAft>
        <a:buClr>
          <a:srgbClr val="FF9900"/>
        </a:buClr>
        <a:buFont typeface="Wingdings" pitchFamily="2" charset="2"/>
        <a:defRPr sz="2400" u="sng">
          <a:solidFill>
            <a:srgbClr val="000000"/>
          </a:solidFill>
          <a:latin typeface="Arial" charset="0"/>
        </a:defRPr>
      </a:lvl9pPr>
    </p:titleStyle>
    <p:bodyStyle>
      <a:lvl1pPr marL="363538" indent="-363538" algn="l" rtl="0" eaLnBrk="0" fontAlgn="base" hangingPunct="0">
        <a:spcBef>
          <a:spcPct val="10000"/>
        </a:spcBef>
        <a:spcAft>
          <a:spcPct val="10000"/>
        </a:spcAft>
        <a:buClr>
          <a:srgbClr val="000000"/>
        </a:buClr>
        <a:buFont typeface="Wingdings" pitchFamily="2" charset="2"/>
        <a:buChar char="v"/>
        <a:defRPr sz="2200">
          <a:solidFill>
            <a:srgbClr val="000000"/>
          </a:solidFill>
          <a:latin typeface="+mn-lt"/>
          <a:ea typeface="+mn-ea"/>
          <a:cs typeface="+mn-cs"/>
        </a:defRPr>
      </a:lvl1pPr>
      <a:lvl2pPr marL="812800" indent="-269875" algn="l" rtl="0" eaLnBrk="0" fontAlgn="base" hangingPunct="0">
        <a:spcBef>
          <a:spcPct val="10000"/>
        </a:spcBef>
        <a:spcAft>
          <a:spcPct val="10000"/>
        </a:spcAft>
        <a:buClr>
          <a:srgbClr val="000000"/>
        </a:buClr>
        <a:buChar char="•"/>
        <a:defRPr sz="2000">
          <a:solidFill>
            <a:srgbClr val="000000"/>
          </a:solidFill>
          <a:latin typeface="+mn-lt"/>
        </a:defRPr>
      </a:lvl2pPr>
      <a:lvl3pPr marL="1262063" indent="-182563" algn="l" rtl="0" eaLnBrk="0" fontAlgn="base" hangingPunct="0">
        <a:spcBef>
          <a:spcPct val="10000"/>
        </a:spcBef>
        <a:spcAft>
          <a:spcPct val="10000"/>
        </a:spcAft>
        <a:buClr>
          <a:srgbClr val="000000"/>
        </a:buClr>
        <a:buSzPct val="110000"/>
        <a:buFont typeface="Arial" charset="0"/>
        <a:buChar char="»"/>
        <a:defRPr>
          <a:solidFill>
            <a:srgbClr val="000000"/>
          </a:solidFill>
          <a:latin typeface="+mn-lt"/>
        </a:defRPr>
      </a:lvl3pPr>
      <a:lvl4pPr marL="1616075" indent="-174625" algn="l" rtl="0" eaLnBrk="0" fontAlgn="base" hangingPunct="0">
        <a:spcBef>
          <a:spcPct val="10000"/>
        </a:spcBef>
        <a:spcAft>
          <a:spcPct val="10000"/>
        </a:spcAft>
        <a:buClr>
          <a:srgbClr val="000000"/>
        </a:buClr>
        <a:buSzPct val="110000"/>
        <a:buFont typeface="Arial" charset="0"/>
        <a:buChar char="-"/>
        <a:defRPr sz="1600">
          <a:solidFill>
            <a:srgbClr val="000000"/>
          </a:solidFill>
          <a:latin typeface="+mn-lt"/>
        </a:defRPr>
      </a:lvl4pPr>
      <a:lvl5pPr marL="1984375" indent="-188913" algn="l" rtl="0" eaLnBrk="0" fontAlgn="base" hangingPunct="0">
        <a:spcBef>
          <a:spcPct val="10000"/>
        </a:spcBef>
        <a:spcAft>
          <a:spcPct val="10000"/>
        </a:spcAft>
        <a:buClr>
          <a:srgbClr val="000000"/>
        </a:buClr>
        <a:buSzPct val="110000"/>
        <a:buFont typeface="Wingdings" pitchFamily="2" charset="2"/>
        <a:buChar char="ü"/>
        <a:defRPr sz="1400">
          <a:solidFill>
            <a:srgbClr val="000000"/>
          </a:solidFill>
          <a:latin typeface="+mn-lt"/>
        </a:defRPr>
      </a:lvl5pPr>
      <a:lvl6pPr marL="2441575" indent="-188913" algn="l" rtl="0" fontAlgn="base">
        <a:spcBef>
          <a:spcPct val="10000"/>
        </a:spcBef>
        <a:spcAft>
          <a:spcPct val="10000"/>
        </a:spcAft>
        <a:buClr>
          <a:srgbClr val="000000"/>
        </a:buClr>
        <a:buSzPct val="110000"/>
        <a:buFont typeface="Wingdings" pitchFamily="2" charset="2"/>
        <a:buChar char="ü"/>
        <a:defRPr sz="1400">
          <a:solidFill>
            <a:schemeClr val="tx1"/>
          </a:solidFill>
          <a:latin typeface="+mn-lt"/>
        </a:defRPr>
      </a:lvl6pPr>
      <a:lvl7pPr marL="2898775" indent="-188913" algn="l" rtl="0" fontAlgn="base">
        <a:spcBef>
          <a:spcPct val="10000"/>
        </a:spcBef>
        <a:spcAft>
          <a:spcPct val="10000"/>
        </a:spcAft>
        <a:buClr>
          <a:srgbClr val="000000"/>
        </a:buClr>
        <a:buSzPct val="110000"/>
        <a:buFont typeface="Wingdings" pitchFamily="2" charset="2"/>
        <a:buChar char="ü"/>
        <a:defRPr sz="1400">
          <a:solidFill>
            <a:schemeClr val="tx1"/>
          </a:solidFill>
          <a:latin typeface="+mn-lt"/>
        </a:defRPr>
      </a:lvl7pPr>
      <a:lvl8pPr marL="3355975" indent="-188913" algn="l" rtl="0" fontAlgn="base">
        <a:spcBef>
          <a:spcPct val="10000"/>
        </a:spcBef>
        <a:spcAft>
          <a:spcPct val="10000"/>
        </a:spcAft>
        <a:buClr>
          <a:srgbClr val="000000"/>
        </a:buClr>
        <a:buSzPct val="110000"/>
        <a:buFont typeface="Wingdings" pitchFamily="2" charset="2"/>
        <a:buChar char="ü"/>
        <a:defRPr sz="1400">
          <a:solidFill>
            <a:schemeClr val="tx1"/>
          </a:solidFill>
          <a:latin typeface="+mn-lt"/>
        </a:defRPr>
      </a:lvl8pPr>
      <a:lvl9pPr marL="3813175" indent="-188913" algn="l" rtl="0" fontAlgn="base">
        <a:spcBef>
          <a:spcPct val="10000"/>
        </a:spcBef>
        <a:spcAft>
          <a:spcPct val="10000"/>
        </a:spcAft>
        <a:buClr>
          <a:srgbClr val="000000"/>
        </a:buClr>
        <a:buSzPct val="110000"/>
        <a:buFont typeface="Wingdings" pitchFamily="2" charset="2"/>
        <a:buChar char="ü"/>
        <a:defRPr sz="14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8.png"/><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hyperlink" Target="https://www.cronicapopular.es/2017/08/sin-intervencion-economica-estatal-el-bienestar-es-imposible/" TargetMode="External"/><Relationship Id="rId2" Type="http://schemas.openxmlformats.org/officeDocument/2006/relationships/image" Target="../media/image31.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4534072" y="4064066"/>
            <a:ext cx="7200000" cy="494751"/>
          </a:xfrm>
          <a:ln w="3175"/>
        </p:spPr>
        <p:txBody>
          <a:bodyPr/>
          <a:lstStyle/>
          <a:p>
            <a:pPr eaLnBrk="1" hangingPunct="1"/>
            <a:r>
              <a:rPr lang="es-ES" b="0" dirty="0"/>
              <a:t>Introducción a la  Dirección de Proyectos </a:t>
            </a:r>
          </a:p>
        </p:txBody>
      </p:sp>
      <p:sp>
        <p:nvSpPr>
          <p:cNvPr id="5123" name="Rectangle 3"/>
          <p:cNvSpPr>
            <a:spLocks noGrp="1" noChangeArrowheads="1"/>
          </p:cNvSpPr>
          <p:nvPr>
            <p:ph type="subTitle" sz="quarter" idx="1"/>
          </p:nvPr>
        </p:nvSpPr>
        <p:spPr>
          <a:xfrm>
            <a:off x="4534072" y="4791635"/>
            <a:ext cx="7200000" cy="450000"/>
          </a:xfrm>
        </p:spPr>
        <p:txBody>
          <a:bodyPr/>
          <a:lstStyle/>
          <a:p>
            <a:pPr eaLnBrk="1" hangingPunct="1"/>
            <a:r>
              <a:rPr lang="es-ES" dirty="0">
                <a:cs typeface="Arial" charset="0"/>
              </a:rPr>
              <a:t>Descripción y Propósito del PMBOK 7.0  </a:t>
            </a:r>
            <a:endParaRPr lang="en-US" dirty="0">
              <a:cs typeface="Arial" charset="0"/>
            </a:endParaRPr>
          </a:p>
        </p:txBody>
      </p:sp>
      <p:sp>
        <p:nvSpPr>
          <p:cNvPr id="3" name="Marcador de fecha 2">
            <a:extLst>
              <a:ext uri="{FF2B5EF4-FFF2-40B4-BE49-F238E27FC236}">
                <a16:creationId xmlns:a16="http://schemas.microsoft.com/office/drawing/2014/main" id="{1DD7E746-6F8A-629B-EA2D-645E1102213A}"/>
              </a:ext>
            </a:extLst>
          </p:cNvPr>
          <p:cNvSpPr>
            <a:spLocks noGrp="1"/>
          </p:cNvSpPr>
          <p:nvPr>
            <p:ph type="dt" sz="quarter" idx="10"/>
          </p:nvPr>
        </p:nvSpPr>
        <p:spPr>
          <a:xfrm>
            <a:off x="7976417" y="5684706"/>
            <a:ext cx="3600000" cy="360000"/>
          </a:xfrm>
        </p:spPr>
        <p:txBody>
          <a:bodyPr/>
          <a:lstStyle/>
          <a:p>
            <a:pPr>
              <a:defRPr/>
            </a:pPr>
            <a:r>
              <a:rPr lang="es-ES" dirty="0">
                <a:effectLst/>
              </a:rPr>
              <a:t>Primer Cuatrimestre de 2025</a:t>
            </a:r>
          </a:p>
        </p:txBody>
      </p:sp>
    </p:spTree>
  </p:cSld>
  <p:clrMapOvr>
    <a:masterClrMapping/>
  </p:clrMapOvr>
  <p:transition advTm="5228"/>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22C7A33C-0CE6-4776-8CBB-C4E6B2EA78CA}"/>
              </a:ext>
            </a:extLst>
          </p:cNvPr>
          <p:cNvSpPr>
            <a:spLocks noGrp="1"/>
          </p:cNvSpPr>
          <p:nvPr>
            <p:ph type="title"/>
          </p:nvPr>
        </p:nvSpPr>
        <p:spPr/>
        <p:txBody>
          <a:bodyPr>
            <a:normAutofit fontScale="90000"/>
          </a:bodyPr>
          <a:lstStyle/>
          <a:p>
            <a:r>
              <a:rPr lang="es-ES" dirty="0"/>
              <a:t>Los 8 Dominios de Rendimiento del Proyecto del PMBOK</a:t>
            </a:r>
            <a:r>
              <a:rPr lang="es-ES" baseline="30000" dirty="0"/>
              <a:t>®</a:t>
            </a:r>
            <a:r>
              <a:rPr lang="es-ES" dirty="0"/>
              <a:t> 7.0</a:t>
            </a:r>
          </a:p>
        </p:txBody>
      </p:sp>
      <p:sp>
        <p:nvSpPr>
          <p:cNvPr id="4" name="Marcador de pie de página 3">
            <a:extLst>
              <a:ext uri="{FF2B5EF4-FFF2-40B4-BE49-F238E27FC236}">
                <a16:creationId xmlns:a16="http://schemas.microsoft.com/office/drawing/2014/main" id="{3771E6E5-E2DB-4876-A8CB-DBD40906C3ED}"/>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61851A34-DEB0-42AF-8987-DCDB88432043}"/>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10</a:t>
            </a:fld>
            <a:endParaRPr lang="es-ES"/>
          </a:p>
        </p:txBody>
      </p:sp>
      <p:sp>
        <p:nvSpPr>
          <p:cNvPr id="9" name="Marcador de contenido 5">
            <a:extLst>
              <a:ext uri="{FF2B5EF4-FFF2-40B4-BE49-F238E27FC236}">
                <a16:creationId xmlns:a16="http://schemas.microsoft.com/office/drawing/2014/main" id="{C24F9BBA-FE18-412B-8FE5-592C5E8DD3B3}"/>
              </a:ext>
            </a:extLst>
          </p:cNvPr>
          <p:cNvSpPr>
            <a:spLocks noGrp="1"/>
          </p:cNvSpPr>
          <p:nvPr>
            <p:ph sz="half" idx="1"/>
          </p:nvPr>
        </p:nvSpPr>
        <p:spPr>
          <a:xfrm>
            <a:off x="601663" y="696913"/>
            <a:ext cx="5173495" cy="3778834"/>
          </a:xfrm>
        </p:spPr>
        <p:txBody>
          <a:bodyPr/>
          <a:lstStyle/>
          <a:p>
            <a:pPr marL="539750" indent="-539750">
              <a:buFont typeface="+mj-lt"/>
              <a:buAutoNum type="arabicPeriod"/>
            </a:pPr>
            <a:r>
              <a:rPr lang="en-US" dirty="0"/>
              <a:t>Stakeholders</a:t>
            </a:r>
          </a:p>
          <a:p>
            <a:pPr marL="539750" indent="-539750">
              <a:buFont typeface="+mj-lt"/>
              <a:buAutoNum type="arabicPeriod"/>
            </a:pPr>
            <a:r>
              <a:rPr lang="en-US" dirty="0"/>
              <a:t>Team </a:t>
            </a:r>
          </a:p>
          <a:p>
            <a:pPr marL="539750" indent="-539750">
              <a:buFont typeface="+mj-lt"/>
              <a:buAutoNum type="arabicPeriod"/>
            </a:pPr>
            <a:r>
              <a:rPr lang="en-US" dirty="0"/>
              <a:t>Development Approach and Life Cycle </a:t>
            </a:r>
          </a:p>
          <a:p>
            <a:pPr marL="539750" indent="-539750">
              <a:buFont typeface="+mj-lt"/>
              <a:buAutoNum type="arabicPeriod"/>
            </a:pPr>
            <a:r>
              <a:rPr lang="en-US" dirty="0"/>
              <a:t>Planning </a:t>
            </a:r>
          </a:p>
          <a:p>
            <a:pPr marL="539750" indent="-539750">
              <a:buFont typeface="+mj-lt"/>
              <a:buAutoNum type="arabicPeriod"/>
            </a:pPr>
            <a:r>
              <a:rPr lang="en-US" dirty="0"/>
              <a:t>Project Work </a:t>
            </a:r>
          </a:p>
          <a:p>
            <a:pPr marL="539750" indent="-539750">
              <a:buFont typeface="+mj-lt"/>
              <a:buAutoNum type="arabicPeriod"/>
            </a:pPr>
            <a:r>
              <a:rPr lang="en-US" dirty="0"/>
              <a:t>Delivery</a:t>
            </a:r>
          </a:p>
          <a:p>
            <a:pPr marL="539750" indent="-539750">
              <a:buFont typeface="+mj-lt"/>
              <a:buAutoNum type="arabicPeriod"/>
            </a:pPr>
            <a:r>
              <a:rPr lang="en-US" dirty="0"/>
              <a:t>Metrics </a:t>
            </a:r>
          </a:p>
          <a:p>
            <a:pPr marL="539750" indent="-539750">
              <a:buFont typeface="+mj-lt"/>
              <a:buAutoNum type="arabicPeriod"/>
            </a:pPr>
            <a:r>
              <a:rPr lang="en-US" dirty="0"/>
              <a:t>Uncertainty </a:t>
            </a:r>
          </a:p>
        </p:txBody>
      </p:sp>
      <p:sp>
        <p:nvSpPr>
          <p:cNvPr id="10" name="Marcador de contenido 6">
            <a:extLst>
              <a:ext uri="{FF2B5EF4-FFF2-40B4-BE49-F238E27FC236}">
                <a16:creationId xmlns:a16="http://schemas.microsoft.com/office/drawing/2014/main" id="{759F77E8-C2F8-4BD0-ADC3-EDAD98112971}"/>
              </a:ext>
            </a:extLst>
          </p:cNvPr>
          <p:cNvSpPr>
            <a:spLocks noGrp="1"/>
          </p:cNvSpPr>
          <p:nvPr>
            <p:ph sz="half" idx="2"/>
          </p:nvPr>
        </p:nvSpPr>
        <p:spPr>
          <a:xfrm>
            <a:off x="5775158" y="696913"/>
            <a:ext cx="6338283" cy="4019466"/>
          </a:xfrm>
        </p:spPr>
        <p:txBody>
          <a:bodyPr/>
          <a:lstStyle/>
          <a:p>
            <a:pPr marL="539750" indent="-539750">
              <a:buFont typeface="+mj-lt"/>
              <a:buAutoNum type="arabicPeriod"/>
            </a:pPr>
            <a:r>
              <a:rPr lang="es-ES" dirty="0"/>
              <a:t>Interesados</a:t>
            </a:r>
          </a:p>
          <a:p>
            <a:pPr marL="539750" indent="-539750">
              <a:buFont typeface="+mj-lt"/>
              <a:buAutoNum type="arabicPeriod"/>
            </a:pPr>
            <a:r>
              <a:rPr lang="es-ES" dirty="0"/>
              <a:t>Equipo </a:t>
            </a:r>
          </a:p>
          <a:p>
            <a:pPr marL="539750" indent="-539750">
              <a:buFont typeface="+mj-lt"/>
              <a:buAutoNum type="arabicPeriod"/>
            </a:pPr>
            <a:r>
              <a:rPr lang="es-ES" dirty="0"/>
              <a:t>Enfoque de Desarrollo y Ciclo de Vida </a:t>
            </a:r>
          </a:p>
          <a:p>
            <a:pPr marL="539750" indent="-539750">
              <a:buFont typeface="+mj-lt"/>
              <a:buAutoNum type="arabicPeriod"/>
            </a:pPr>
            <a:r>
              <a:rPr lang="es-ES" dirty="0"/>
              <a:t>Planificación </a:t>
            </a:r>
          </a:p>
          <a:p>
            <a:pPr marL="539750" indent="-539750">
              <a:buFont typeface="+mj-lt"/>
              <a:buAutoNum type="arabicPeriod"/>
            </a:pPr>
            <a:r>
              <a:rPr lang="es-ES" dirty="0"/>
              <a:t>Trabajo del Proyecto </a:t>
            </a:r>
          </a:p>
          <a:p>
            <a:pPr marL="539750" indent="-539750">
              <a:buFont typeface="+mj-lt"/>
              <a:buAutoNum type="arabicPeriod"/>
            </a:pPr>
            <a:r>
              <a:rPr lang="es-ES" dirty="0"/>
              <a:t>Entrega </a:t>
            </a:r>
          </a:p>
          <a:p>
            <a:pPr marL="539750" indent="-539750">
              <a:buFont typeface="+mj-lt"/>
              <a:buAutoNum type="arabicPeriod"/>
            </a:pPr>
            <a:r>
              <a:rPr lang="es-ES" dirty="0"/>
              <a:t>Medición </a:t>
            </a:r>
          </a:p>
          <a:p>
            <a:pPr marL="539750" indent="-539750">
              <a:buFont typeface="+mj-lt"/>
              <a:buAutoNum type="arabicPeriod"/>
            </a:pPr>
            <a:r>
              <a:rPr lang="es-ES" dirty="0"/>
              <a:t>Incertidumbre </a:t>
            </a:r>
          </a:p>
        </p:txBody>
      </p:sp>
      <p:sp>
        <p:nvSpPr>
          <p:cNvPr id="2" name="CuadroTexto 1">
            <a:extLst>
              <a:ext uri="{FF2B5EF4-FFF2-40B4-BE49-F238E27FC236}">
                <a16:creationId xmlns:a16="http://schemas.microsoft.com/office/drawing/2014/main" id="{729BE857-9781-17E3-D568-4E9E5E983F4B}"/>
              </a:ext>
            </a:extLst>
          </p:cNvPr>
          <p:cNvSpPr txBox="1"/>
          <p:nvPr/>
        </p:nvSpPr>
        <p:spPr>
          <a:xfrm>
            <a:off x="5842724" y="4577305"/>
            <a:ext cx="5524766" cy="1193721"/>
          </a:xfrm>
          <a:prstGeom prst="bracePair">
            <a:avLst>
              <a:gd name="adj" fmla="val 4639"/>
            </a:avLst>
          </a:prstGeom>
          <a:noFill/>
          <a:ln w="38100">
            <a:solidFill>
              <a:srgbClr val="FF0000"/>
            </a:solidFill>
          </a:ln>
        </p:spPr>
        <p:txBody>
          <a:bodyPr wrap="square" lIns="108000" tIns="0" rIns="0" bIns="0">
            <a:spAutoFit/>
          </a:bodyPr>
          <a:lstStyle/>
          <a:p>
            <a:pPr algn="ctr">
              <a:lnSpc>
                <a:spcPct val="100000"/>
              </a:lnSpc>
              <a:spcBef>
                <a:spcPts val="600"/>
              </a:spcBef>
              <a:spcAft>
                <a:spcPts val="600"/>
              </a:spcAft>
            </a:pPr>
            <a:r>
              <a:rPr lang="es-ES" sz="2400" dirty="0">
                <a:solidFill>
                  <a:srgbClr val="FF0000"/>
                </a:solidFill>
                <a:latin typeface="Arial" panose="020B0604020202020204" pitchFamily="34" charset="0"/>
                <a:cs typeface="Arial" panose="020B0604020202020204" pitchFamily="34" charset="0"/>
              </a:rPr>
              <a:t>El éxito de un proyecto se mide en función del rendimiento alcanzado en los ocho dominios</a:t>
            </a:r>
          </a:p>
        </p:txBody>
      </p:sp>
    </p:spTree>
    <p:extLst>
      <p:ext uri="{BB962C8B-B14F-4D97-AF65-F5344CB8AC3E}">
        <p14:creationId xmlns:p14="http://schemas.microsoft.com/office/powerpoint/2010/main" val="197318796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BA9278-6740-3F7B-4BE4-A1D4B0BD0844}"/>
              </a:ext>
            </a:extLst>
          </p:cNvPr>
          <p:cNvSpPr>
            <a:spLocks noGrp="1"/>
          </p:cNvSpPr>
          <p:nvPr>
            <p:ph type="title"/>
          </p:nvPr>
        </p:nvSpPr>
        <p:spPr/>
        <p:txBody>
          <a:bodyPr>
            <a:normAutofit fontScale="90000"/>
          </a:bodyPr>
          <a:lstStyle/>
          <a:p>
            <a:r>
              <a:rPr lang="es-ES" dirty="0"/>
              <a:t>Relación entre los Principios de Gestión y los Dominios de Desempeño</a:t>
            </a:r>
          </a:p>
        </p:txBody>
      </p:sp>
      <p:sp>
        <p:nvSpPr>
          <p:cNvPr id="5" name="Marcador de pie de página 4">
            <a:extLst>
              <a:ext uri="{FF2B5EF4-FFF2-40B4-BE49-F238E27FC236}">
                <a16:creationId xmlns:a16="http://schemas.microsoft.com/office/drawing/2014/main" id="{08393421-5440-A2D8-EE54-E13951825AE6}"/>
              </a:ext>
            </a:extLst>
          </p:cNvPr>
          <p:cNvSpPr>
            <a:spLocks noGrp="1"/>
          </p:cNvSpPr>
          <p:nvPr>
            <p:ph type="ftr" sz="quarter" idx="10"/>
          </p:nvPr>
        </p:nvSpPr>
        <p:spPr>
          <a:xfrm>
            <a:off x="57613" y="6459579"/>
            <a:ext cx="10448359" cy="339725"/>
          </a:xfrm>
        </p:spPr>
        <p:txBody>
          <a:bodyPr/>
          <a:lstStyle/>
          <a:p>
            <a:pPr>
              <a:defRPr/>
            </a:pPr>
            <a:r>
              <a:rPr lang="es-ES"/>
              <a:t>© by fjspsv, 2025 - Introducción a la Dirección de Proyectos</a:t>
            </a:r>
          </a:p>
        </p:txBody>
      </p:sp>
      <p:sp>
        <p:nvSpPr>
          <p:cNvPr id="6" name="Marcador de número de diapositiva 5">
            <a:extLst>
              <a:ext uri="{FF2B5EF4-FFF2-40B4-BE49-F238E27FC236}">
                <a16:creationId xmlns:a16="http://schemas.microsoft.com/office/drawing/2014/main" id="{FEBE5A87-BE14-D789-09EA-9EF62D819EE7}"/>
              </a:ext>
            </a:extLst>
          </p:cNvPr>
          <p:cNvSpPr>
            <a:spLocks noGrp="1"/>
          </p:cNvSpPr>
          <p:nvPr>
            <p:ph type="sldNum" sz="quarter" idx="11"/>
          </p:nvPr>
        </p:nvSpPr>
        <p:spPr>
          <a:xfrm>
            <a:off x="10505972" y="6459579"/>
            <a:ext cx="1586523" cy="331788"/>
          </a:xfrm>
        </p:spPr>
        <p:txBody>
          <a:bodyPr/>
          <a:lstStyle/>
          <a:p>
            <a:pPr>
              <a:defRPr/>
            </a:pPr>
            <a:r>
              <a:rPr lang="es-ES"/>
              <a:t>Página: </a:t>
            </a:r>
            <a:fld id="{B8ADB1F9-A547-460D-A017-C316CF6326DA}" type="slidenum">
              <a:rPr lang="es-ES" smtClean="0"/>
              <a:pPr>
                <a:defRPr/>
              </a:pPr>
              <a:t>11</a:t>
            </a:fld>
            <a:endParaRPr lang="es-ES"/>
          </a:p>
        </p:txBody>
      </p:sp>
      <p:graphicFrame>
        <p:nvGraphicFramePr>
          <p:cNvPr id="10" name="Tabla 9">
            <a:extLst>
              <a:ext uri="{FF2B5EF4-FFF2-40B4-BE49-F238E27FC236}">
                <a16:creationId xmlns:a16="http://schemas.microsoft.com/office/drawing/2014/main" id="{D1E44876-A7F4-4794-A028-AA985BF9AE6B}"/>
              </a:ext>
            </a:extLst>
          </p:cNvPr>
          <p:cNvGraphicFramePr>
            <a:graphicFrameLocks noGrp="1"/>
          </p:cNvGraphicFramePr>
          <p:nvPr>
            <p:extLst>
              <p:ext uri="{D42A27DB-BD31-4B8C-83A1-F6EECF244321}">
                <p14:modId xmlns:p14="http://schemas.microsoft.com/office/powerpoint/2010/main" val="2191538992"/>
              </p:ext>
            </p:extLst>
          </p:nvPr>
        </p:nvGraphicFramePr>
        <p:xfrm>
          <a:off x="173885" y="663102"/>
          <a:ext cx="5541678" cy="2281097"/>
        </p:xfrm>
        <a:graphic>
          <a:graphicData uri="http://schemas.openxmlformats.org/drawingml/2006/table">
            <a:tbl>
              <a:tblPr firstRow="1" firstCol="1" lastRow="1" lastCol="1" bandRow="1" bandCol="1"/>
              <a:tblGrid>
                <a:gridCol w="1385420">
                  <a:extLst>
                    <a:ext uri="{9D8B030D-6E8A-4147-A177-3AD203B41FA5}">
                      <a16:colId xmlns:a16="http://schemas.microsoft.com/office/drawing/2014/main" val="2727804553"/>
                    </a:ext>
                  </a:extLst>
                </a:gridCol>
                <a:gridCol w="1244952">
                  <a:extLst>
                    <a:ext uri="{9D8B030D-6E8A-4147-A177-3AD203B41FA5}">
                      <a16:colId xmlns:a16="http://schemas.microsoft.com/office/drawing/2014/main" val="2144897559"/>
                    </a:ext>
                  </a:extLst>
                </a:gridCol>
                <a:gridCol w="1525886">
                  <a:extLst>
                    <a:ext uri="{9D8B030D-6E8A-4147-A177-3AD203B41FA5}">
                      <a16:colId xmlns:a16="http://schemas.microsoft.com/office/drawing/2014/main" val="1285220086"/>
                    </a:ext>
                  </a:extLst>
                </a:gridCol>
                <a:gridCol w="1385420">
                  <a:extLst>
                    <a:ext uri="{9D8B030D-6E8A-4147-A177-3AD203B41FA5}">
                      <a16:colId xmlns:a16="http://schemas.microsoft.com/office/drawing/2014/main" val="3809925242"/>
                    </a:ext>
                  </a:extLst>
                </a:gridCol>
              </a:tblGrid>
              <a:tr h="241935">
                <a:tc gridSpan="4">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b="1" dirty="0">
                          <a:solidFill>
                            <a:schemeClr val="bg1"/>
                          </a:solidFill>
                          <a:effectLst/>
                        </a:rPr>
                        <a:t>Los 12 principios</a:t>
                      </a:r>
                      <a:r>
                        <a:rPr lang="es-ES" sz="1200" b="1" spc="125" dirty="0">
                          <a:solidFill>
                            <a:schemeClr val="bg1"/>
                          </a:solidFill>
                          <a:effectLst/>
                        </a:rPr>
                        <a:t> </a:t>
                      </a:r>
                      <a:r>
                        <a:rPr lang="es-ES" sz="1200" b="1" dirty="0">
                          <a:solidFill>
                            <a:schemeClr val="bg1"/>
                          </a:solidFill>
                          <a:effectLst/>
                        </a:rPr>
                        <a:t>de</a:t>
                      </a:r>
                      <a:r>
                        <a:rPr lang="es-ES" sz="1200" b="1" spc="25" dirty="0">
                          <a:solidFill>
                            <a:schemeClr val="bg1"/>
                          </a:solidFill>
                          <a:effectLst/>
                        </a:rPr>
                        <a:t> </a:t>
                      </a:r>
                      <a:r>
                        <a:rPr lang="es-ES" sz="1200" b="1" dirty="0">
                          <a:solidFill>
                            <a:schemeClr val="bg1"/>
                          </a:solidFill>
                          <a:effectLst/>
                        </a:rPr>
                        <a:t>la</a:t>
                      </a:r>
                      <a:r>
                        <a:rPr lang="es-ES" sz="1200" b="1" spc="20" dirty="0">
                          <a:solidFill>
                            <a:schemeClr val="bg1"/>
                          </a:solidFill>
                          <a:effectLst/>
                        </a:rPr>
                        <a:t> </a:t>
                      </a:r>
                      <a:r>
                        <a:rPr lang="es-ES" sz="1200" b="1" dirty="0">
                          <a:solidFill>
                            <a:schemeClr val="bg1"/>
                          </a:solidFill>
                          <a:effectLst/>
                        </a:rPr>
                        <a:t>Dirección</a:t>
                      </a:r>
                      <a:r>
                        <a:rPr lang="es-ES" sz="1200" b="1" spc="120" dirty="0">
                          <a:solidFill>
                            <a:schemeClr val="bg1"/>
                          </a:solidFill>
                          <a:effectLst/>
                        </a:rPr>
                        <a:t> </a:t>
                      </a:r>
                      <a:r>
                        <a:rPr lang="es-ES" sz="1200" b="1" dirty="0">
                          <a:solidFill>
                            <a:schemeClr val="bg1"/>
                          </a:solidFill>
                          <a:effectLst/>
                        </a:rPr>
                        <a:t>de</a:t>
                      </a:r>
                      <a:r>
                        <a:rPr lang="es-ES" sz="1200" b="1" spc="25" dirty="0">
                          <a:solidFill>
                            <a:schemeClr val="bg1"/>
                          </a:solidFill>
                          <a:effectLst/>
                        </a:rPr>
                        <a:t> </a:t>
                      </a:r>
                      <a:r>
                        <a:rPr lang="es-ES" sz="1200" b="1" dirty="0">
                          <a:solidFill>
                            <a:schemeClr val="bg1"/>
                          </a:solidFill>
                          <a:effectLst/>
                        </a:rPr>
                        <a:t>Pr</a:t>
                      </a:r>
                      <a:r>
                        <a:rPr lang="es-ES" sz="1200" b="1" spc="-15" dirty="0">
                          <a:solidFill>
                            <a:schemeClr val="bg1"/>
                          </a:solidFill>
                          <a:effectLst/>
                        </a:rPr>
                        <a:t>o</a:t>
                      </a:r>
                      <a:r>
                        <a:rPr lang="es-ES" sz="1200" b="1" spc="-10" dirty="0">
                          <a:solidFill>
                            <a:schemeClr val="bg1"/>
                          </a:solidFill>
                          <a:effectLst/>
                        </a:rPr>
                        <a:t>y</a:t>
                      </a:r>
                      <a:r>
                        <a:rPr lang="es-ES" sz="1200" b="1" dirty="0">
                          <a:solidFill>
                            <a:schemeClr val="bg1"/>
                          </a:solidFill>
                          <a:effectLst/>
                        </a:rPr>
                        <a:t>ectos …</a:t>
                      </a:r>
                      <a:endParaRPr lang="es-ES" sz="12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FF0000"/>
                    </a:solidFill>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739216395"/>
                  </a:ext>
                </a:extLst>
              </a:tr>
              <a:tr h="53149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spc="10" dirty="0">
                          <a:effectLst/>
                        </a:rPr>
                        <a:t>Se</a:t>
                      </a:r>
                      <a:r>
                        <a:rPr lang="es-ES" sz="1200" dirty="0">
                          <a:effectLst/>
                        </a:rPr>
                        <a:t>r</a:t>
                      </a:r>
                      <a:r>
                        <a:rPr lang="es-ES" sz="1200" spc="10" dirty="0">
                          <a:effectLst/>
                        </a:rPr>
                        <a:t> u</a:t>
                      </a:r>
                      <a:r>
                        <a:rPr lang="es-ES" sz="1200" dirty="0">
                          <a:effectLst/>
                        </a:rPr>
                        <a:t>n</a:t>
                      </a:r>
                      <a:r>
                        <a:rPr lang="es-ES" sz="1200" spc="30" dirty="0">
                          <a:effectLst/>
                        </a:rPr>
                        <a:t> </a:t>
                      </a:r>
                      <a:r>
                        <a:rPr lang="es-ES" sz="1200" spc="10" dirty="0">
                          <a:effectLst/>
                        </a:rPr>
                        <a:t>administrador dili</a:t>
                      </a:r>
                      <a:r>
                        <a:rPr lang="es-ES" sz="1200" spc="-10" dirty="0">
                          <a:effectLst/>
                        </a:rPr>
                        <a:t>g</a:t>
                      </a:r>
                      <a:r>
                        <a:rPr lang="es-ES" sz="1200" spc="10" dirty="0">
                          <a:effectLst/>
                        </a:rPr>
                        <a:t>ente</a:t>
                      </a:r>
                      <a:r>
                        <a:rPr lang="es-ES" sz="1200" dirty="0">
                          <a:effectLst/>
                        </a:rPr>
                        <a:t>,</a:t>
                      </a:r>
                      <a:r>
                        <a:rPr lang="es-ES" sz="1200" spc="-10" dirty="0">
                          <a:effectLst/>
                        </a:rPr>
                        <a:t> </a:t>
                      </a:r>
                      <a:r>
                        <a:rPr lang="es-ES" sz="1200" spc="10" dirty="0">
                          <a:effectLst/>
                        </a:rPr>
                        <a:t>respetuoso </a:t>
                      </a:r>
                      <a:r>
                        <a:rPr lang="es-ES" sz="1200" dirty="0">
                          <a:effectLst/>
                        </a:rPr>
                        <a:t>y</a:t>
                      </a:r>
                      <a:r>
                        <a:rPr lang="es-ES" sz="1200" spc="30" dirty="0">
                          <a:effectLst/>
                        </a:rPr>
                        <a:t> </a:t>
                      </a:r>
                      <a:r>
                        <a:rPr lang="es-ES" sz="1200" spc="10" dirty="0">
                          <a:effectLst/>
                        </a:rPr>
                        <a:t>cuidadoso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spc="10" dirty="0">
                          <a:effectLst/>
                        </a:rPr>
                        <a:t>Crea</a:t>
                      </a:r>
                      <a:r>
                        <a:rPr lang="es-ES" sz="1200" dirty="0">
                          <a:effectLst/>
                        </a:rPr>
                        <a:t>r</a:t>
                      </a:r>
                      <a:r>
                        <a:rPr lang="es-ES" sz="1200" spc="-20" dirty="0">
                          <a:effectLst/>
                        </a:rPr>
                        <a:t> </a:t>
                      </a:r>
                      <a:r>
                        <a:rPr lang="es-ES" sz="1200" spc="10" dirty="0">
                          <a:effectLst/>
                        </a:rPr>
                        <a:t>u</a:t>
                      </a:r>
                      <a:r>
                        <a:rPr lang="es-ES" sz="1200" dirty="0">
                          <a:effectLst/>
                        </a:rPr>
                        <a:t>n</a:t>
                      </a:r>
                      <a:r>
                        <a:rPr lang="es-ES" sz="1200" spc="70" dirty="0">
                          <a:effectLst/>
                        </a:rPr>
                        <a:t> </a:t>
                      </a:r>
                      <a:r>
                        <a:rPr lang="es-ES" sz="1200" spc="10" dirty="0">
                          <a:effectLst/>
                        </a:rPr>
                        <a:t>ento</a:t>
                      </a:r>
                      <a:r>
                        <a:rPr lang="es-ES" sz="1200" spc="25" dirty="0">
                          <a:effectLst/>
                        </a:rPr>
                        <a:t>r</a:t>
                      </a:r>
                      <a:r>
                        <a:rPr lang="es-ES" sz="1200" spc="10" dirty="0">
                          <a:effectLst/>
                        </a:rPr>
                        <a:t>no colaborati</a:t>
                      </a:r>
                      <a:r>
                        <a:rPr lang="es-ES" sz="1200" spc="-10" dirty="0">
                          <a:effectLst/>
                        </a:rPr>
                        <a:t>v</a:t>
                      </a:r>
                      <a:r>
                        <a:rPr lang="es-ES" sz="1200" dirty="0">
                          <a:effectLst/>
                        </a:rPr>
                        <a:t>o </a:t>
                      </a:r>
                      <a:r>
                        <a:rPr lang="es-ES" sz="1200" spc="10" dirty="0">
                          <a:effectLst/>
                        </a:rPr>
                        <a:t>de</a:t>
                      </a:r>
                      <a:r>
                        <a:rPr lang="es-ES" sz="1200" dirty="0">
                          <a:effectLst/>
                        </a:rPr>
                        <a:t>l</a:t>
                      </a:r>
                      <a:r>
                        <a:rPr lang="es-ES" sz="1200" spc="30" dirty="0">
                          <a:effectLst/>
                        </a:rPr>
                        <a:t> </a:t>
                      </a:r>
                      <a:r>
                        <a:rPr lang="es-ES" sz="1200" spc="10" dirty="0">
                          <a:effectLst/>
                        </a:rPr>
                        <a:t>equipo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spc="10" dirty="0">
                          <a:effectLst/>
                        </a:rPr>
                        <a:t>I</a:t>
                      </a:r>
                      <a:r>
                        <a:rPr lang="es-ES" sz="1200" spc="-15" dirty="0">
                          <a:effectLst/>
                        </a:rPr>
                        <a:t>n</a:t>
                      </a:r>
                      <a:r>
                        <a:rPr lang="es-ES" sz="1200" spc="10" dirty="0">
                          <a:effectLst/>
                        </a:rPr>
                        <a:t>volucrars</a:t>
                      </a:r>
                      <a:r>
                        <a:rPr lang="es-ES" sz="1200" dirty="0">
                          <a:effectLst/>
                        </a:rPr>
                        <a:t>e</a:t>
                      </a:r>
                      <a:r>
                        <a:rPr lang="es-ES" sz="1200" spc="110" dirty="0">
                          <a:effectLst/>
                        </a:rPr>
                        <a:t> </a:t>
                      </a:r>
                      <a:r>
                        <a:rPr lang="es-ES" sz="1200" spc="10" dirty="0">
                          <a:effectLst/>
                        </a:rPr>
                        <a:t>eficazmente co</a:t>
                      </a:r>
                      <a:r>
                        <a:rPr lang="es-ES" sz="1200" dirty="0">
                          <a:effectLst/>
                        </a:rPr>
                        <a:t>n</a:t>
                      </a:r>
                      <a:r>
                        <a:rPr lang="es-ES" sz="1200" spc="75" dirty="0">
                          <a:effectLst/>
                        </a:rPr>
                        <a:t> </a:t>
                      </a:r>
                      <a:r>
                        <a:rPr lang="es-ES" sz="1200" spc="10" dirty="0">
                          <a:effectLst/>
                        </a:rPr>
                        <a:t>lo</a:t>
                      </a:r>
                      <a:r>
                        <a:rPr lang="es-ES" sz="1200" dirty="0">
                          <a:effectLst/>
                        </a:rPr>
                        <a:t>s</a:t>
                      </a:r>
                      <a:r>
                        <a:rPr lang="es-ES" sz="1200" spc="65" dirty="0">
                          <a:effectLst/>
                        </a:rPr>
                        <a:t> </a:t>
                      </a:r>
                      <a:r>
                        <a:rPr lang="es-ES" sz="1200" spc="10" dirty="0">
                          <a:effectLst/>
                        </a:rPr>
                        <a:t>interesados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spc="10" dirty="0">
                          <a:effectLst/>
                        </a:rPr>
                        <a:t>Enfocars</a:t>
                      </a:r>
                      <a:r>
                        <a:rPr lang="es-ES" sz="1200" dirty="0">
                          <a:effectLst/>
                        </a:rPr>
                        <a:t>e</a:t>
                      </a:r>
                      <a:r>
                        <a:rPr lang="es-ES" sz="1200" spc="30" dirty="0">
                          <a:effectLst/>
                        </a:rPr>
                        <a:t> </a:t>
                      </a:r>
                      <a:r>
                        <a:rPr lang="es-ES" sz="1200" spc="10" dirty="0">
                          <a:effectLst/>
                        </a:rPr>
                        <a:t>e</a:t>
                      </a:r>
                      <a:r>
                        <a:rPr lang="es-ES" sz="1200" dirty="0">
                          <a:effectLst/>
                        </a:rPr>
                        <a:t>n</a:t>
                      </a:r>
                      <a:r>
                        <a:rPr lang="es-ES" sz="1200" spc="55" dirty="0">
                          <a:effectLst/>
                        </a:rPr>
                        <a:t> </a:t>
                      </a:r>
                      <a:r>
                        <a:rPr lang="es-ES" sz="1200" spc="10" dirty="0">
                          <a:effectLst/>
                        </a:rPr>
                        <a:t>e</a:t>
                      </a:r>
                      <a:r>
                        <a:rPr lang="es-ES" sz="1200" dirty="0">
                          <a:effectLst/>
                        </a:rPr>
                        <a:t>l</a:t>
                      </a:r>
                      <a:r>
                        <a:rPr lang="es-ES" sz="1200" spc="55" dirty="0">
                          <a:effectLst/>
                        </a:rPr>
                        <a:t> </a:t>
                      </a:r>
                      <a:r>
                        <a:rPr lang="es-ES" sz="1200" spc="-15" dirty="0">
                          <a:effectLst/>
                        </a:rPr>
                        <a:t>v</a:t>
                      </a:r>
                      <a:r>
                        <a:rPr lang="es-ES" sz="1200" spc="10" dirty="0">
                          <a:effectLst/>
                        </a:rPr>
                        <a:t>alor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7465441"/>
                  </a:ext>
                </a:extLst>
              </a:tr>
              <a:tr h="41047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dirty="0">
                          <a:effectLst/>
                        </a:rPr>
                        <a:t>Reconocer, evaluar y responder a las interacciones del sistema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dirty="0">
                          <a:effectLst/>
                        </a:rPr>
                        <a:t>Demostrar conductas de liderazgo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spc="10" dirty="0">
                          <a:effectLst/>
                        </a:rPr>
                        <a:t>Adapta</a:t>
                      </a:r>
                      <a:r>
                        <a:rPr lang="es-ES" sz="1200" dirty="0">
                          <a:effectLst/>
                        </a:rPr>
                        <a:t>r</a:t>
                      </a:r>
                      <a:r>
                        <a:rPr lang="es-ES" sz="1200" spc="130" dirty="0">
                          <a:effectLst/>
                        </a:rPr>
                        <a:t> </a:t>
                      </a:r>
                      <a:r>
                        <a:rPr lang="es-ES" sz="1200" spc="10" dirty="0">
                          <a:effectLst/>
                        </a:rPr>
                        <a:t>co</a:t>
                      </a:r>
                      <a:r>
                        <a:rPr lang="es-ES" sz="1200" dirty="0">
                          <a:effectLst/>
                        </a:rPr>
                        <a:t>n</a:t>
                      </a:r>
                      <a:r>
                        <a:rPr lang="es-ES" sz="1200" spc="30" dirty="0">
                          <a:effectLst/>
                        </a:rPr>
                        <a:t> </a:t>
                      </a:r>
                      <a:r>
                        <a:rPr lang="es-ES" sz="1200" spc="10" dirty="0">
                          <a:effectLst/>
                        </a:rPr>
                        <a:t>base e</a:t>
                      </a:r>
                      <a:r>
                        <a:rPr lang="es-ES" sz="1200" dirty="0">
                          <a:effectLst/>
                        </a:rPr>
                        <a:t>n</a:t>
                      </a:r>
                      <a:r>
                        <a:rPr lang="es-ES" sz="1200" spc="55" dirty="0">
                          <a:effectLst/>
                        </a:rPr>
                        <a:t> </a:t>
                      </a:r>
                      <a:r>
                        <a:rPr lang="es-ES" sz="1200" spc="10" dirty="0">
                          <a:effectLst/>
                        </a:rPr>
                        <a:t>e</a:t>
                      </a:r>
                      <a:r>
                        <a:rPr lang="es-ES" sz="1200" dirty="0">
                          <a:effectLst/>
                        </a:rPr>
                        <a:t>l</a:t>
                      </a:r>
                      <a:r>
                        <a:rPr lang="es-ES" sz="1200" spc="30" dirty="0">
                          <a:effectLst/>
                        </a:rPr>
                        <a:t> </a:t>
                      </a:r>
                      <a:r>
                        <a:rPr lang="es-ES" sz="1200" spc="10" dirty="0">
                          <a:effectLst/>
                        </a:rPr>
                        <a:t>contexto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spc="10" dirty="0">
                          <a:effectLst/>
                        </a:rPr>
                        <a:t>Incorpora</a:t>
                      </a:r>
                      <a:r>
                        <a:rPr lang="es-ES" sz="1200" dirty="0">
                          <a:effectLst/>
                        </a:rPr>
                        <a:t>r</a:t>
                      </a:r>
                      <a:r>
                        <a:rPr lang="es-ES" sz="1200" spc="125" dirty="0">
                          <a:effectLst/>
                        </a:rPr>
                        <a:t> </a:t>
                      </a:r>
                      <a:r>
                        <a:rPr lang="es-ES" sz="1200" spc="10" dirty="0">
                          <a:effectLst/>
                        </a:rPr>
                        <a:t>l</a:t>
                      </a:r>
                      <a:r>
                        <a:rPr lang="es-ES" sz="1200" dirty="0">
                          <a:effectLst/>
                        </a:rPr>
                        <a:t>a</a:t>
                      </a:r>
                      <a:r>
                        <a:rPr lang="es-ES" sz="1200" spc="30" dirty="0">
                          <a:effectLst/>
                        </a:rPr>
                        <a:t> </a:t>
                      </a:r>
                      <a:r>
                        <a:rPr lang="es-ES" sz="1200" spc="10" dirty="0">
                          <a:effectLst/>
                        </a:rPr>
                        <a:t>calidad e</a:t>
                      </a:r>
                      <a:r>
                        <a:rPr lang="es-ES" sz="1200" dirty="0">
                          <a:effectLst/>
                        </a:rPr>
                        <a:t>n</a:t>
                      </a:r>
                      <a:r>
                        <a:rPr lang="es-ES" sz="1200" spc="55" dirty="0">
                          <a:effectLst/>
                        </a:rPr>
                        <a:t> </a:t>
                      </a:r>
                      <a:r>
                        <a:rPr lang="es-ES" sz="1200" spc="10" dirty="0">
                          <a:effectLst/>
                        </a:rPr>
                        <a:t>lo</a:t>
                      </a:r>
                      <a:r>
                        <a:rPr lang="es-ES" sz="1200" dirty="0">
                          <a:effectLst/>
                        </a:rPr>
                        <a:t>s</a:t>
                      </a:r>
                      <a:r>
                        <a:rPr lang="es-ES" sz="1200" spc="30" dirty="0">
                          <a:effectLst/>
                        </a:rPr>
                        <a:t> </a:t>
                      </a:r>
                      <a:r>
                        <a:rPr lang="es-ES" sz="1200" spc="10" dirty="0">
                          <a:effectLst/>
                        </a:rPr>
                        <a:t>procesos </a:t>
                      </a:r>
                      <a:r>
                        <a:rPr lang="es-ES" sz="1200" dirty="0">
                          <a:effectLst/>
                        </a:rPr>
                        <a:t>y</a:t>
                      </a:r>
                      <a:r>
                        <a:rPr lang="es-ES" sz="1200" spc="15" dirty="0">
                          <a:effectLst/>
                        </a:rPr>
                        <a:t> </a:t>
                      </a:r>
                      <a:r>
                        <a:rPr lang="es-ES" sz="1200" spc="10" dirty="0">
                          <a:effectLst/>
                        </a:rPr>
                        <a:t>lo</a:t>
                      </a:r>
                      <a:r>
                        <a:rPr lang="es-ES" sz="1200" dirty="0">
                          <a:effectLst/>
                        </a:rPr>
                        <a:t>s</a:t>
                      </a:r>
                      <a:r>
                        <a:rPr lang="es-ES" sz="1200" spc="65" dirty="0">
                          <a:effectLst/>
                        </a:rPr>
                        <a:t> </a:t>
                      </a:r>
                      <a:r>
                        <a:rPr lang="es-ES" sz="1200" spc="10" dirty="0">
                          <a:effectLst/>
                        </a:rPr>
                        <a:t>entre</a:t>
                      </a:r>
                      <a:r>
                        <a:rPr lang="es-ES" sz="1200" spc="-10" dirty="0">
                          <a:effectLst/>
                        </a:rPr>
                        <a:t>g</a:t>
                      </a:r>
                      <a:r>
                        <a:rPr lang="es-ES" sz="1200" spc="10" dirty="0">
                          <a:effectLst/>
                        </a:rPr>
                        <a:t>ables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744649425"/>
                  </a:ext>
                </a:extLst>
              </a:tr>
              <a:tr h="40005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spc="10" dirty="0">
                          <a:effectLst/>
                        </a:rPr>
                        <a:t>N</a:t>
                      </a:r>
                      <a:r>
                        <a:rPr lang="es-ES" sz="1200" spc="-10" dirty="0">
                          <a:effectLst/>
                        </a:rPr>
                        <a:t>av</a:t>
                      </a:r>
                      <a:r>
                        <a:rPr lang="es-ES" sz="1200" spc="10" dirty="0">
                          <a:effectLst/>
                        </a:rPr>
                        <a:t>e</a:t>
                      </a:r>
                      <a:r>
                        <a:rPr lang="es-ES" sz="1200" spc="-10" dirty="0">
                          <a:effectLst/>
                        </a:rPr>
                        <a:t>g</a:t>
                      </a:r>
                      <a:r>
                        <a:rPr lang="es-ES" sz="1200" spc="10" dirty="0">
                          <a:effectLst/>
                        </a:rPr>
                        <a:t>a</a:t>
                      </a:r>
                      <a:r>
                        <a:rPr lang="es-ES" sz="1200" dirty="0">
                          <a:effectLst/>
                        </a:rPr>
                        <a:t>r</a:t>
                      </a:r>
                      <a:r>
                        <a:rPr lang="es-ES" sz="1200" spc="25" dirty="0">
                          <a:effectLst/>
                        </a:rPr>
                        <a:t> </a:t>
                      </a:r>
                      <a:r>
                        <a:rPr lang="es-ES" sz="1200" spc="10" dirty="0">
                          <a:effectLst/>
                        </a:rPr>
                        <a:t>e</a:t>
                      </a:r>
                      <a:r>
                        <a:rPr lang="es-ES" sz="1200" dirty="0">
                          <a:effectLst/>
                        </a:rPr>
                        <a:t>n</a:t>
                      </a:r>
                      <a:r>
                        <a:rPr lang="es-ES" sz="1200" spc="55" dirty="0">
                          <a:effectLst/>
                        </a:rPr>
                        <a:t> </a:t>
                      </a:r>
                      <a:r>
                        <a:rPr lang="es-ES" sz="1200" spc="10" dirty="0">
                          <a:effectLst/>
                        </a:rPr>
                        <a:t>l</a:t>
                      </a:r>
                      <a:r>
                        <a:rPr lang="es-ES" sz="1200" dirty="0">
                          <a:effectLst/>
                        </a:rPr>
                        <a:t>a</a:t>
                      </a:r>
                      <a:r>
                        <a:rPr lang="es-ES" sz="1200" spc="75" dirty="0">
                          <a:effectLst/>
                        </a:rPr>
                        <a:t> </a:t>
                      </a:r>
                      <a:r>
                        <a:rPr lang="es-ES" sz="1200" spc="10" dirty="0">
                          <a:effectLst/>
                        </a:rPr>
                        <a:t>complejidad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spc="10" dirty="0">
                          <a:effectLst/>
                        </a:rPr>
                        <a:t>Optimiza</a:t>
                      </a:r>
                      <a:r>
                        <a:rPr lang="es-ES" sz="1200" dirty="0">
                          <a:effectLst/>
                        </a:rPr>
                        <a:t>r</a:t>
                      </a:r>
                      <a:r>
                        <a:rPr lang="es-ES" sz="1200" spc="90" dirty="0">
                          <a:effectLst/>
                        </a:rPr>
                        <a:t> </a:t>
                      </a:r>
                      <a:r>
                        <a:rPr lang="es-ES" sz="1200" spc="10" dirty="0">
                          <a:effectLst/>
                        </a:rPr>
                        <a:t>la</a:t>
                      </a:r>
                      <a:r>
                        <a:rPr lang="es-ES" sz="1200" dirty="0">
                          <a:effectLst/>
                        </a:rPr>
                        <a:t>s</a:t>
                      </a:r>
                      <a:r>
                        <a:rPr lang="es-ES" sz="1200" spc="30" dirty="0">
                          <a:effectLst/>
                        </a:rPr>
                        <a:t> </a:t>
                      </a:r>
                      <a:r>
                        <a:rPr lang="es-ES" sz="1200" spc="10" dirty="0">
                          <a:effectLst/>
                        </a:rPr>
                        <a:t>respuestas</a:t>
                      </a:r>
                      <a:r>
                        <a:rPr lang="es-ES" sz="1200" spc="45" dirty="0">
                          <a:effectLst/>
                        </a:rPr>
                        <a:t> </a:t>
                      </a:r>
                      <a:r>
                        <a:rPr lang="es-ES" sz="1200" dirty="0">
                          <a:effectLst/>
                        </a:rPr>
                        <a:t>a</a:t>
                      </a:r>
                      <a:r>
                        <a:rPr lang="es-ES" sz="1200" spc="50" dirty="0">
                          <a:effectLst/>
                        </a:rPr>
                        <a:t> </a:t>
                      </a:r>
                      <a:r>
                        <a:rPr lang="es-ES" sz="1200" spc="10" dirty="0">
                          <a:effectLst/>
                        </a:rPr>
                        <a:t>lo</a:t>
                      </a:r>
                      <a:r>
                        <a:rPr lang="es-ES" sz="1200" dirty="0">
                          <a:effectLst/>
                        </a:rPr>
                        <a:t>s</a:t>
                      </a:r>
                      <a:r>
                        <a:rPr lang="es-ES" sz="1200" spc="30" dirty="0">
                          <a:effectLst/>
                        </a:rPr>
                        <a:t> </a:t>
                      </a:r>
                      <a:r>
                        <a:rPr lang="es-ES" sz="1200" spc="10" dirty="0">
                          <a:effectLst/>
                        </a:rPr>
                        <a:t>ries</a:t>
                      </a:r>
                      <a:r>
                        <a:rPr lang="es-ES" sz="1200" spc="-10" dirty="0">
                          <a:effectLst/>
                        </a:rPr>
                        <a:t>g</a:t>
                      </a:r>
                      <a:r>
                        <a:rPr lang="es-ES" sz="1200" spc="10" dirty="0">
                          <a:effectLst/>
                        </a:rPr>
                        <a:t>os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spc="10" dirty="0">
                          <a:effectLst/>
                        </a:rPr>
                        <a:t>Adopta</a:t>
                      </a:r>
                      <a:r>
                        <a:rPr lang="es-ES" sz="1200" dirty="0">
                          <a:effectLst/>
                        </a:rPr>
                        <a:t>r</a:t>
                      </a:r>
                      <a:r>
                        <a:rPr lang="es-ES" sz="1200" spc="130" dirty="0">
                          <a:effectLst/>
                        </a:rPr>
                        <a:t> </a:t>
                      </a:r>
                      <a:r>
                        <a:rPr lang="es-ES" sz="1200" spc="10" dirty="0">
                          <a:effectLst/>
                        </a:rPr>
                        <a:t>l</a:t>
                      </a:r>
                      <a:r>
                        <a:rPr lang="es-ES" sz="1200" dirty="0">
                          <a:effectLst/>
                        </a:rPr>
                        <a:t>a</a:t>
                      </a:r>
                      <a:r>
                        <a:rPr lang="es-ES" sz="1200" spc="30" dirty="0">
                          <a:effectLst/>
                        </a:rPr>
                        <a:t> </a:t>
                      </a:r>
                      <a:r>
                        <a:rPr lang="es-ES" sz="1200" spc="10" dirty="0">
                          <a:effectLst/>
                        </a:rPr>
                        <a:t>adaptabilidad</a:t>
                      </a:r>
                      <a:r>
                        <a:rPr lang="es-ES" sz="1200" spc="45" dirty="0">
                          <a:effectLst/>
                        </a:rPr>
                        <a:t> </a:t>
                      </a:r>
                      <a:r>
                        <a:rPr lang="es-ES" sz="1200" dirty="0">
                          <a:effectLst/>
                        </a:rPr>
                        <a:t>y</a:t>
                      </a:r>
                      <a:r>
                        <a:rPr lang="es-ES" sz="1200" spc="15" dirty="0">
                          <a:effectLst/>
                        </a:rPr>
                        <a:t> </a:t>
                      </a:r>
                      <a:r>
                        <a:rPr lang="es-ES" sz="1200" spc="10" dirty="0">
                          <a:effectLst/>
                        </a:rPr>
                        <a:t>l</a:t>
                      </a:r>
                      <a:r>
                        <a:rPr lang="es-ES" sz="1200" dirty="0">
                          <a:effectLst/>
                        </a:rPr>
                        <a:t>a</a:t>
                      </a:r>
                      <a:r>
                        <a:rPr lang="es-ES" sz="1200" spc="30" dirty="0">
                          <a:effectLst/>
                        </a:rPr>
                        <a:t> </a:t>
                      </a:r>
                      <a:r>
                        <a:rPr lang="es-ES" sz="1200" spc="10" dirty="0">
                          <a:effectLst/>
                        </a:rPr>
                        <a:t>resiliencia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200" spc="-20" dirty="0">
                          <a:effectLst/>
                        </a:rPr>
                        <a:t>P</a:t>
                      </a:r>
                      <a:r>
                        <a:rPr lang="es-ES" sz="1200" spc="10" dirty="0">
                          <a:effectLst/>
                        </a:rPr>
                        <a:t>e</a:t>
                      </a:r>
                      <a:r>
                        <a:rPr lang="es-ES" sz="1200" spc="25" dirty="0">
                          <a:effectLst/>
                        </a:rPr>
                        <a:t>r</a:t>
                      </a:r>
                      <a:r>
                        <a:rPr lang="es-ES" sz="1200" spc="10" dirty="0">
                          <a:effectLst/>
                        </a:rPr>
                        <a:t>miti</a:t>
                      </a:r>
                      <a:r>
                        <a:rPr lang="es-ES" sz="1200" dirty="0">
                          <a:effectLst/>
                        </a:rPr>
                        <a:t>r</a:t>
                      </a:r>
                      <a:r>
                        <a:rPr lang="es-ES" sz="1200" spc="85" dirty="0">
                          <a:effectLst/>
                        </a:rPr>
                        <a:t> </a:t>
                      </a:r>
                      <a:r>
                        <a:rPr lang="es-ES" sz="1200" spc="10" dirty="0">
                          <a:effectLst/>
                        </a:rPr>
                        <a:t>e</a:t>
                      </a:r>
                      <a:r>
                        <a:rPr lang="es-ES" sz="1200" dirty="0">
                          <a:effectLst/>
                        </a:rPr>
                        <a:t>l</a:t>
                      </a:r>
                      <a:r>
                        <a:rPr lang="es-ES" sz="1200" spc="55" dirty="0">
                          <a:effectLst/>
                        </a:rPr>
                        <a:t> </a:t>
                      </a:r>
                      <a:r>
                        <a:rPr lang="es-ES" sz="1200" spc="10" dirty="0">
                          <a:effectLst/>
                        </a:rPr>
                        <a:t>cambi</a:t>
                      </a:r>
                      <a:r>
                        <a:rPr lang="es-ES" sz="1200" dirty="0">
                          <a:effectLst/>
                        </a:rPr>
                        <a:t>o</a:t>
                      </a:r>
                      <a:r>
                        <a:rPr lang="es-ES" sz="1200" spc="165" dirty="0">
                          <a:effectLst/>
                        </a:rPr>
                        <a:t> </a:t>
                      </a:r>
                      <a:r>
                        <a:rPr lang="es-ES" sz="1200" spc="10" dirty="0">
                          <a:effectLst/>
                        </a:rPr>
                        <a:t>par</a:t>
                      </a:r>
                      <a:r>
                        <a:rPr lang="es-ES" sz="1200" dirty="0">
                          <a:effectLst/>
                        </a:rPr>
                        <a:t>a</a:t>
                      </a:r>
                      <a:r>
                        <a:rPr lang="es-ES" sz="1200" spc="30" dirty="0">
                          <a:effectLst/>
                        </a:rPr>
                        <a:t> </a:t>
                      </a:r>
                      <a:r>
                        <a:rPr lang="es-ES" sz="1200" spc="10" dirty="0">
                          <a:effectLst/>
                        </a:rPr>
                        <a:t>lo</a:t>
                      </a:r>
                      <a:r>
                        <a:rPr lang="es-ES" sz="1200" spc="-10" dirty="0">
                          <a:effectLst/>
                        </a:rPr>
                        <a:t>g</a:t>
                      </a:r>
                      <a:r>
                        <a:rPr lang="es-ES" sz="1200" spc="10" dirty="0">
                          <a:effectLst/>
                        </a:rPr>
                        <a:t>rar</a:t>
                      </a:r>
                      <a:r>
                        <a:rPr lang="es-ES" sz="1200" spc="50" dirty="0">
                          <a:effectLst/>
                        </a:rPr>
                        <a:t> </a:t>
                      </a:r>
                      <a:r>
                        <a:rPr lang="es-ES" sz="1200" spc="10" dirty="0">
                          <a:effectLst/>
                        </a:rPr>
                        <a:t>e</a:t>
                      </a:r>
                      <a:r>
                        <a:rPr lang="es-ES" sz="1200" dirty="0">
                          <a:effectLst/>
                        </a:rPr>
                        <a:t>l</a:t>
                      </a:r>
                      <a:r>
                        <a:rPr lang="es-ES" sz="1200" spc="55" dirty="0">
                          <a:effectLst/>
                        </a:rPr>
                        <a:t> </a:t>
                      </a:r>
                      <a:r>
                        <a:rPr lang="es-ES" sz="1200" spc="10" dirty="0">
                          <a:effectLst/>
                        </a:rPr>
                        <a:t>estad</a:t>
                      </a:r>
                      <a:r>
                        <a:rPr lang="es-ES" sz="1200" dirty="0">
                          <a:effectLst/>
                        </a:rPr>
                        <a:t>o</a:t>
                      </a:r>
                      <a:r>
                        <a:rPr lang="es-ES" sz="1200" spc="135" dirty="0">
                          <a:effectLst/>
                        </a:rPr>
                        <a:t> </a:t>
                      </a:r>
                      <a:r>
                        <a:rPr lang="es-ES" sz="1200" spc="10" dirty="0">
                          <a:effectLst/>
                        </a:rPr>
                        <a:t>futur</a:t>
                      </a:r>
                      <a:r>
                        <a:rPr lang="es-ES" sz="1200" dirty="0">
                          <a:effectLst/>
                        </a:rPr>
                        <a:t>o</a:t>
                      </a:r>
                      <a:r>
                        <a:rPr lang="es-ES" sz="1200" spc="30" dirty="0">
                          <a:effectLst/>
                        </a:rPr>
                        <a:t> </a:t>
                      </a:r>
                      <a:r>
                        <a:rPr lang="es-ES" sz="1200" spc="10" dirty="0">
                          <a:effectLst/>
                        </a:rPr>
                        <a:t>pr</a:t>
                      </a:r>
                      <a:r>
                        <a:rPr lang="es-ES" sz="1200" spc="-10" dirty="0">
                          <a:effectLst/>
                        </a:rPr>
                        <a:t>e</a:t>
                      </a:r>
                      <a:r>
                        <a:rPr lang="es-ES" sz="1200" spc="10" dirty="0">
                          <a:effectLst/>
                        </a:rPr>
                        <a:t>vist</a:t>
                      </a:r>
                      <a:r>
                        <a:rPr lang="es-ES" sz="1200" dirty="0">
                          <a:effectLst/>
                        </a:rPr>
                        <a:t>o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110591108"/>
                  </a:ext>
                </a:extLst>
              </a:tr>
            </a:tbl>
          </a:graphicData>
        </a:graphic>
      </p:graphicFrame>
      <p:graphicFrame>
        <p:nvGraphicFramePr>
          <p:cNvPr id="11" name="Diagrama 10">
            <a:extLst>
              <a:ext uri="{FF2B5EF4-FFF2-40B4-BE49-F238E27FC236}">
                <a16:creationId xmlns:a16="http://schemas.microsoft.com/office/drawing/2014/main" id="{C07E8692-8FF1-7983-36AC-AA14E59215AC}"/>
              </a:ext>
            </a:extLst>
          </p:cNvPr>
          <p:cNvGraphicFramePr/>
          <p:nvPr>
            <p:extLst>
              <p:ext uri="{D42A27DB-BD31-4B8C-83A1-F6EECF244321}">
                <p14:modId xmlns:p14="http://schemas.microsoft.com/office/powerpoint/2010/main" val="2772083168"/>
              </p:ext>
            </p:extLst>
          </p:nvPr>
        </p:nvGraphicFramePr>
        <p:xfrm>
          <a:off x="5828146" y="732974"/>
          <a:ext cx="6077527" cy="53920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4" name="Grupo 13">
            <a:extLst>
              <a:ext uri="{FF2B5EF4-FFF2-40B4-BE49-F238E27FC236}">
                <a16:creationId xmlns:a16="http://schemas.microsoft.com/office/drawing/2014/main" id="{1FF226BE-052E-D407-6A85-93E59D5CD0D1}"/>
              </a:ext>
            </a:extLst>
          </p:cNvPr>
          <p:cNvGrpSpPr/>
          <p:nvPr/>
        </p:nvGrpSpPr>
        <p:grpSpPr>
          <a:xfrm>
            <a:off x="2246607" y="3055150"/>
            <a:ext cx="3468956" cy="2050341"/>
            <a:chOff x="2551407" y="3187738"/>
            <a:chExt cx="3468956" cy="2050341"/>
          </a:xfrm>
        </p:grpSpPr>
        <p:sp>
          <p:nvSpPr>
            <p:cNvPr id="12" name="Flecha: hacia abajo 11">
              <a:extLst>
                <a:ext uri="{FF2B5EF4-FFF2-40B4-BE49-F238E27FC236}">
                  <a16:creationId xmlns:a16="http://schemas.microsoft.com/office/drawing/2014/main" id="{23E1A258-D630-6E4A-972E-0FFEB76AEAB9}"/>
                </a:ext>
              </a:extLst>
            </p:cNvPr>
            <p:cNvSpPr/>
            <p:nvPr/>
          </p:nvSpPr>
          <p:spPr>
            <a:xfrm rot="16200000">
              <a:off x="3680363" y="2898079"/>
              <a:ext cx="1800000" cy="2880000"/>
            </a:xfrm>
            <a:prstGeom prst="downArrow">
              <a:avLst>
                <a:gd name="adj1" fmla="val 31826"/>
                <a:gd name="adj2" fmla="val 31815"/>
              </a:avLst>
            </a:prstGeom>
            <a:solidFill>
              <a:srgbClr val="FF0000"/>
            </a:solidFill>
            <a:ln w="12700" cap="flat" cmpd="sng" algn="ctr">
              <a:solidFill>
                <a:srgbClr val="FF0000"/>
              </a:solidFill>
              <a:prstDash val="solid"/>
              <a:miter lim="800000"/>
            </a:ln>
            <a:effectLst/>
          </p:spPr>
          <p:txBody>
            <a:bodyPr rot="0" spcFirstLastPara="0" vert="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s-ES" sz="1200" b="0" i="0" u="none" strike="noStrike" kern="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rPr>
                <a:t>… guían la gestión del desempeño de… </a:t>
              </a:r>
            </a:p>
          </p:txBody>
        </p:sp>
        <p:sp>
          <p:nvSpPr>
            <p:cNvPr id="13" name="Rectángulo 12">
              <a:extLst>
                <a:ext uri="{FF2B5EF4-FFF2-40B4-BE49-F238E27FC236}">
                  <a16:creationId xmlns:a16="http://schemas.microsoft.com/office/drawing/2014/main" id="{89EACC06-8F83-BD2A-4CE6-B6B5C36B4F53}"/>
                </a:ext>
              </a:extLst>
            </p:cNvPr>
            <p:cNvSpPr/>
            <p:nvPr/>
          </p:nvSpPr>
          <p:spPr bwMode="auto">
            <a:xfrm rot="10800000">
              <a:off x="2551407" y="3187738"/>
              <a:ext cx="583200" cy="1440873"/>
            </a:xfrm>
            <a:prstGeom prst="rect">
              <a:avLst/>
            </a:prstGeom>
            <a:solidFill>
              <a:srgbClr val="FF0000"/>
            </a:solidFill>
            <a:ln w="9525" cap="flat" cmpd="sng" algn="ctr">
              <a:solidFill>
                <a:srgbClr val="FF0000"/>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pPr marL="0" marR="0" indent="0" algn="ctr" defTabSz="914400" rtl="0" eaLnBrk="0" fontAlgn="base" latinLnBrk="0" hangingPunct="0">
                <a:lnSpc>
                  <a:spcPct val="80000"/>
                </a:lnSpc>
                <a:spcBef>
                  <a:spcPct val="0"/>
                </a:spcBef>
                <a:spcAft>
                  <a:spcPct val="0"/>
                </a:spcAft>
                <a:buClrTx/>
                <a:buSzTx/>
                <a:buFontTx/>
                <a:buNone/>
                <a:tabLst/>
              </a:pPr>
              <a:endParaRPr kumimoji="0" lang="es-ES" sz="1800" b="0" i="0" u="none" strike="noStrike" cap="none" normalizeH="0" baseline="0">
                <a:ln>
                  <a:noFill/>
                </a:ln>
                <a:solidFill>
                  <a:srgbClr val="7F7F7F"/>
                </a:solidFill>
                <a:effectLst/>
                <a:latin typeface="Verdana" pitchFamily="34" charset="0"/>
              </a:endParaRPr>
            </a:p>
          </p:txBody>
        </p:sp>
      </p:grpSp>
      <p:sp>
        <p:nvSpPr>
          <p:cNvPr id="3" name="CuadroTexto 2">
            <a:extLst>
              <a:ext uri="{FF2B5EF4-FFF2-40B4-BE49-F238E27FC236}">
                <a16:creationId xmlns:a16="http://schemas.microsoft.com/office/drawing/2014/main" id="{1466B144-F5A5-47C2-961E-F82985A40065}"/>
              </a:ext>
            </a:extLst>
          </p:cNvPr>
          <p:cNvSpPr txBox="1"/>
          <p:nvPr/>
        </p:nvSpPr>
        <p:spPr>
          <a:xfrm>
            <a:off x="837413" y="4707584"/>
            <a:ext cx="2107311" cy="795814"/>
          </a:xfrm>
          <a:prstGeom prst="bracePair">
            <a:avLst>
              <a:gd name="adj" fmla="val 4639"/>
            </a:avLst>
          </a:prstGeom>
          <a:noFill/>
          <a:ln w="38100">
            <a:solidFill>
              <a:srgbClr val="FF0000"/>
            </a:solidFill>
          </a:ln>
        </p:spPr>
        <p:txBody>
          <a:bodyPr wrap="square" lIns="108000" tIns="0" rIns="0" bIns="0">
            <a:spAutoFit/>
          </a:bodyPr>
          <a:lstStyle/>
          <a:p>
            <a:pPr algn="ctr">
              <a:lnSpc>
                <a:spcPct val="100000"/>
              </a:lnSpc>
              <a:spcBef>
                <a:spcPts val="600"/>
              </a:spcBef>
              <a:spcAft>
                <a:spcPts val="600"/>
              </a:spcAft>
            </a:pPr>
            <a:r>
              <a:rPr lang="en-US" sz="2400" noProof="0" dirty="0">
                <a:solidFill>
                  <a:srgbClr val="FF0000"/>
                </a:solidFill>
                <a:latin typeface="Arial" panose="020B0604020202020204" pitchFamily="34" charset="0"/>
                <a:cs typeface="Arial" panose="020B0604020202020204" pitchFamily="34" charset="0"/>
              </a:rPr>
              <a:t>Way of Work</a:t>
            </a:r>
            <a:br>
              <a:rPr lang="en-US" sz="2400" noProof="0" dirty="0">
                <a:solidFill>
                  <a:srgbClr val="FF0000"/>
                </a:solidFill>
                <a:latin typeface="Arial" panose="020B0604020202020204" pitchFamily="34" charset="0"/>
                <a:cs typeface="Arial" panose="020B0604020202020204" pitchFamily="34" charset="0"/>
              </a:rPr>
            </a:br>
            <a:r>
              <a:rPr lang="en-US" sz="2400" noProof="0" dirty="0">
                <a:solidFill>
                  <a:srgbClr val="FF0000"/>
                </a:solidFill>
                <a:latin typeface="Arial" panose="020B0604020202020204" pitchFamily="34" charset="0"/>
                <a:cs typeface="Arial" panose="020B0604020202020204" pitchFamily="34" charset="0"/>
              </a:rPr>
              <a:t>(WoW)</a:t>
            </a:r>
          </a:p>
        </p:txBody>
      </p:sp>
    </p:spTree>
    <p:extLst>
      <p:ext uri="{BB962C8B-B14F-4D97-AF65-F5344CB8AC3E}">
        <p14:creationId xmlns:p14="http://schemas.microsoft.com/office/powerpoint/2010/main" val="329978219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6DB984-B472-4857-BD4F-DED55D142250}"/>
              </a:ext>
            </a:extLst>
          </p:cNvPr>
          <p:cNvSpPr>
            <a:spLocks noGrp="1"/>
          </p:cNvSpPr>
          <p:nvPr>
            <p:ph type="title"/>
          </p:nvPr>
        </p:nvSpPr>
        <p:spPr>
          <a:xfrm>
            <a:off x="12568" y="37854"/>
            <a:ext cx="11615167" cy="453940"/>
          </a:xfrm>
        </p:spPr>
        <p:txBody>
          <a:bodyPr>
            <a:normAutofit fontScale="90000"/>
          </a:bodyPr>
          <a:lstStyle/>
          <a:p>
            <a:r>
              <a:rPr lang="es-ES" noProof="0" dirty="0"/>
              <a:t>Modelos, Métodos y Artefactos Recomendados por el PMBOK</a:t>
            </a:r>
            <a:r>
              <a:rPr lang="es-ES" baseline="30000" noProof="0" dirty="0"/>
              <a:t>®</a:t>
            </a:r>
            <a:r>
              <a:rPr lang="es-ES" noProof="0" dirty="0"/>
              <a:t> 7.0</a:t>
            </a:r>
          </a:p>
        </p:txBody>
      </p:sp>
      <p:sp>
        <p:nvSpPr>
          <p:cNvPr id="8" name="Marcador de contenido 7">
            <a:extLst>
              <a:ext uri="{FF2B5EF4-FFF2-40B4-BE49-F238E27FC236}">
                <a16:creationId xmlns:a16="http://schemas.microsoft.com/office/drawing/2014/main" id="{39709FDE-BD62-4F4A-9162-368AC74083AF}"/>
              </a:ext>
            </a:extLst>
          </p:cNvPr>
          <p:cNvSpPr>
            <a:spLocks noGrp="1"/>
          </p:cNvSpPr>
          <p:nvPr>
            <p:ph sz="half" idx="1"/>
          </p:nvPr>
        </p:nvSpPr>
        <p:spPr>
          <a:xfrm>
            <a:off x="601785" y="697119"/>
            <a:ext cx="5400431" cy="5414924"/>
          </a:xfrm>
        </p:spPr>
        <p:txBody>
          <a:bodyPr>
            <a:normAutofit fontScale="92500" lnSpcReduction="10000"/>
          </a:bodyPr>
          <a:lstStyle/>
          <a:p>
            <a:r>
              <a:rPr lang="es-ES" dirty="0"/>
              <a:t>Modelos</a:t>
            </a:r>
          </a:p>
          <a:p>
            <a:pPr lvl="1"/>
            <a:r>
              <a:rPr lang="es-ES" dirty="0"/>
              <a:t>Liderazgo situacional </a:t>
            </a:r>
          </a:p>
          <a:p>
            <a:pPr lvl="1"/>
            <a:r>
              <a:rPr lang="es-ES" dirty="0"/>
              <a:t>Comunicación</a:t>
            </a:r>
          </a:p>
          <a:p>
            <a:pPr lvl="1"/>
            <a:r>
              <a:rPr lang="es-ES" dirty="0"/>
              <a:t>Motivación</a:t>
            </a:r>
          </a:p>
          <a:p>
            <a:pPr lvl="1"/>
            <a:r>
              <a:rPr lang="es-ES" dirty="0"/>
              <a:t>Cambio</a:t>
            </a:r>
          </a:p>
          <a:p>
            <a:pPr lvl="1"/>
            <a:r>
              <a:rPr lang="es-ES" dirty="0"/>
              <a:t>Complejidad</a:t>
            </a:r>
          </a:p>
          <a:p>
            <a:pPr lvl="1"/>
            <a:r>
              <a:rPr lang="es-ES" dirty="0"/>
              <a:t>Desarrollo del equipo</a:t>
            </a:r>
          </a:p>
          <a:p>
            <a:pPr lvl="1"/>
            <a:r>
              <a:rPr lang="es-ES" dirty="0"/>
              <a:t>Otros</a:t>
            </a:r>
          </a:p>
          <a:p>
            <a:r>
              <a:rPr lang="es-ES" dirty="0"/>
              <a:t>Métodos</a:t>
            </a:r>
          </a:p>
          <a:p>
            <a:pPr lvl="1"/>
            <a:r>
              <a:rPr lang="es-ES" dirty="0"/>
              <a:t>Recopilación y Análisis de Datos</a:t>
            </a:r>
          </a:p>
          <a:p>
            <a:pPr lvl="1"/>
            <a:r>
              <a:rPr lang="es-ES" dirty="0"/>
              <a:t>Estimación</a:t>
            </a:r>
          </a:p>
          <a:p>
            <a:pPr lvl="1"/>
            <a:r>
              <a:rPr lang="es-ES" dirty="0"/>
              <a:t>Reuniones y eventos </a:t>
            </a:r>
          </a:p>
          <a:p>
            <a:pPr lvl="1"/>
            <a:r>
              <a:rPr lang="es-ES" dirty="0"/>
              <a:t>Otros</a:t>
            </a:r>
          </a:p>
        </p:txBody>
      </p:sp>
      <p:sp>
        <p:nvSpPr>
          <p:cNvPr id="9" name="Marcador de contenido 8">
            <a:extLst>
              <a:ext uri="{FF2B5EF4-FFF2-40B4-BE49-F238E27FC236}">
                <a16:creationId xmlns:a16="http://schemas.microsoft.com/office/drawing/2014/main" id="{CCB369D6-8382-4842-9AD2-968521237E69}"/>
              </a:ext>
            </a:extLst>
          </p:cNvPr>
          <p:cNvSpPr>
            <a:spLocks noGrp="1"/>
          </p:cNvSpPr>
          <p:nvPr>
            <p:ph sz="half" idx="2"/>
          </p:nvPr>
        </p:nvSpPr>
        <p:spPr>
          <a:xfrm>
            <a:off x="6293295" y="743706"/>
            <a:ext cx="5400431" cy="2869199"/>
          </a:xfrm>
        </p:spPr>
        <p:txBody>
          <a:bodyPr>
            <a:normAutofit fontScale="92500" lnSpcReduction="10000"/>
          </a:bodyPr>
          <a:lstStyle/>
          <a:p>
            <a:r>
              <a:rPr lang="es-ES" dirty="0"/>
              <a:t>Artefactos</a:t>
            </a:r>
          </a:p>
          <a:p>
            <a:pPr lvl="1"/>
            <a:r>
              <a:rPr lang="es-ES" dirty="0"/>
              <a:t>Estrategia</a:t>
            </a:r>
          </a:p>
          <a:p>
            <a:pPr lvl="1"/>
            <a:r>
              <a:rPr lang="es-ES" dirty="0"/>
              <a:t>Bitácora y Registro</a:t>
            </a:r>
          </a:p>
          <a:p>
            <a:pPr lvl="1"/>
            <a:r>
              <a:rPr lang="es-ES" dirty="0"/>
              <a:t>Planes</a:t>
            </a:r>
          </a:p>
          <a:p>
            <a:pPr lvl="1"/>
            <a:r>
              <a:rPr lang="es-ES" dirty="0"/>
              <a:t>Diagramas jerárquicos</a:t>
            </a:r>
          </a:p>
          <a:p>
            <a:pPr lvl="1"/>
            <a:r>
              <a:rPr lang="es-ES" dirty="0"/>
              <a:t>Datos Visuales e Información</a:t>
            </a:r>
          </a:p>
          <a:p>
            <a:pPr lvl="1"/>
            <a:r>
              <a:rPr lang="es-ES" dirty="0"/>
              <a:t>Informes</a:t>
            </a:r>
          </a:p>
          <a:p>
            <a:pPr lvl="1"/>
            <a:r>
              <a:rPr lang="es-ES" dirty="0"/>
              <a:t>Acuerdos y Contratos</a:t>
            </a:r>
          </a:p>
          <a:p>
            <a:pPr lvl="1"/>
            <a:r>
              <a:rPr lang="es-ES" dirty="0"/>
              <a:t>Otros</a:t>
            </a:r>
          </a:p>
        </p:txBody>
      </p:sp>
      <p:sp>
        <p:nvSpPr>
          <p:cNvPr id="5" name="Marcador de pie de página 4">
            <a:extLst>
              <a:ext uri="{FF2B5EF4-FFF2-40B4-BE49-F238E27FC236}">
                <a16:creationId xmlns:a16="http://schemas.microsoft.com/office/drawing/2014/main" id="{69E989CA-5B0D-41B9-9B64-EE1ED9A0FF2C}"/>
              </a:ext>
            </a:extLst>
          </p:cNvPr>
          <p:cNvSpPr>
            <a:spLocks noGrp="1"/>
          </p:cNvSpPr>
          <p:nvPr>
            <p:ph type="ftr" sz="quarter" idx="10"/>
          </p:nvPr>
        </p:nvSpPr>
        <p:spPr/>
        <p:txBody>
          <a:bodyPr/>
          <a:lstStyle/>
          <a:p>
            <a:pPr>
              <a:defRPr/>
            </a:pPr>
            <a:r>
              <a:rPr lang="es-ES"/>
              <a:t>© by fjspsv, 2025 - Introducción a la Dirección de Proyectos</a:t>
            </a:r>
          </a:p>
        </p:txBody>
      </p:sp>
      <p:sp>
        <p:nvSpPr>
          <p:cNvPr id="6" name="Marcador de número de diapositiva 5">
            <a:extLst>
              <a:ext uri="{FF2B5EF4-FFF2-40B4-BE49-F238E27FC236}">
                <a16:creationId xmlns:a16="http://schemas.microsoft.com/office/drawing/2014/main" id="{4A9B7E28-5854-41A1-BD5A-C4ACB99FCFD4}"/>
              </a:ext>
            </a:extLst>
          </p:cNvPr>
          <p:cNvSpPr>
            <a:spLocks noGrp="1"/>
          </p:cNvSpPr>
          <p:nvPr>
            <p:ph type="sldNum" sz="quarter" idx="11"/>
          </p:nvPr>
        </p:nvSpPr>
        <p:spPr/>
        <p:txBody>
          <a:bodyPr/>
          <a:lstStyle/>
          <a:p>
            <a:pPr>
              <a:defRPr/>
            </a:pPr>
            <a:r>
              <a:rPr lang="es-ES"/>
              <a:t>Página: </a:t>
            </a:r>
            <a:fld id="{B8ADB1F9-A547-460D-A017-C316CF6326DA}" type="slidenum">
              <a:rPr lang="es-ES" smtClean="0"/>
              <a:pPr>
                <a:defRPr/>
              </a:pPr>
              <a:t>12</a:t>
            </a:fld>
            <a:endParaRPr lang="es-ES"/>
          </a:p>
        </p:txBody>
      </p:sp>
      <p:sp>
        <p:nvSpPr>
          <p:cNvPr id="7" name="CuadroTexto 6">
            <a:extLst>
              <a:ext uri="{FF2B5EF4-FFF2-40B4-BE49-F238E27FC236}">
                <a16:creationId xmlns:a16="http://schemas.microsoft.com/office/drawing/2014/main" id="{6D080C5D-D5D4-4836-B58E-35C286B0D189}"/>
              </a:ext>
            </a:extLst>
          </p:cNvPr>
          <p:cNvSpPr txBox="1"/>
          <p:nvPr/>
        </p:nvSpPr>
        <p:spPr>
          <a:xfrm>
            <a:off x="6002216" y="4069306"/>
            <a:ext cx="5481948" cy="1890058"/>
          </a:xfrm>
          <a:prstGeom prst="bracePair">
            <a:avLst>
              <a:gd name="adj" fmla="val 4639"/>
            </a:avLst>
          </a:prstGeom>
          <a:noFill/>
          <a:ln>
            <a:solidFill>
              <a:srgbClr val="FF0000"/>
            </a:solidFill>
          </a:ln>
        </p:spPr>
        <p:txBody>
          <a:bodyPr wrap="square" lIns="108000" tIns="0" rIns="0" bIns="0">
            <a:spAutoFit/>
          </a:bodyPr>
          <a:lstStyle/>
          <a:p>
            <a:pPr algn="ctr">
              <a:lnSpc>
                <a:spcPct val="100000"/>
              </a:lnSpc>
              <a:spcBef>
                <a:spcPts val="600"/>
              </a:spcBef>
              <a:spcAft>
                <a:spcPts val="600"/>
              </a:spcAft>
            </a:pPr>
            <a:r>
              <a:rPr lang="es-ES" sz="1200" b="1" u="sng" dirty="0">
                <a:solidFill>
                  <a:srgbClr val="FF0000"/>
                </a:solidFill>
                <a:latin typeface="Arial" panose="020B0604020202020204" pitchFamily="34" charset="0"/>
                <a:cs typeface="Arial" panose="020B0604020202020204" pitchFamily="34" charset="0"/>
              </a:rPr>
              <a:t>Plataforma de Contenidos Digitales </a:t>
            </a:r>
            <a:r>
              <a:rPr lang="es-ES" sz="1200" b="1" u="sng" dirty="0" err="1">
                <a:solidFill>
                  <a:srgbClr val="FF0000"/>
                </a:solidFill>
                <a:latin typeface="Arial" panose="020B0604020202020204" pitchFamily="34" charset="0"/>
                <a:cs typeface="Arial" panose="020B0604020202020204" pitchFamily="34" charset="0"/>
              </a:rPr>
              <a:t>Standards</a:t>
            </a:r>
            <a:r>
              <a:rPr lang="es-ES" sz="1200" b="1" u="sng" dirty="0">
                <a:solidFill>
                  <a:srgbClr val="FF0000"/>
                </a:solidFill>
                <a:latin typeface="Arial" panose="020B0604020202020204" pitchFamily="34" charset="0"/>
                <a:cs typeface="Arial" panose="020B0604020202020204" pitchFamily="34" charset="0"/>
              </a:rPr>
              <a:t> Plu</a:t>
            </a:r>
            <a:r>
              <a:rPr lang="es-ES" sz="1200" b="1" dirty="0">
                <a:solidFill>
                  <a:srgbClr val="FF0000"/>
                </a:solidFill>
                <a:latin typeface="Arial" panose="020B0604020202020204" pitchFamily="34" charset="0"/>
                <a:cs typeface="Arial" panose="020B0604020202020204" pitchFamily="34" charset="0"/>
              </a:rPr>
              <a:t>s </a:t>
            </a:r>
          </a:p>
          <a:p>
            <a:pPr marL="171450" indent="-171450">
              <a:lnSpc>
                <a:spcPct val="100000"/>
              </a:lnSpc>
              <a:spcBef>
                <a:spcPts val="600"/>
              </a:spcBef>
              <a:spcAft>
                <a:spcPts val="600"/>
              </a:spcAft>
              <a:buFont typeface="Arial" panose="020B0604020202020204" pitchFamily="34" charset="0"/>
              <a:buChar char="•"/>
            </a:pPr>
            <a:r>
              <a:rPr lang="es-ES" sz="1200" dirty="0">
                <a:solidFill>
                  <a:srgbClr val="FF0000"/>
                </a:solidFill>
                <a:latin typeface="Arial" panose="020B0604020202020204" pitchFamily="34" charset="0"/>
                <a:cs typeface="Arial" panose="020B0604020202020204" pitchFamily="34" charset="0"/>
              </a:rPr>
              <a:t>La plataforma desarrolla el contenido de la sección </a:t>
            </a:r>
            <a:r>
              <a:rPr lang="es-ES" sz="1200" dirty="0">
                <a:solidFill>
                  <a:srgbClr val="000000"/>
                </a:solidFill>
                <a:latin typeface="Arial" panose="020B0604020202020204" pitchFamily="34" charset="0"/>
                <a:cs typeface="Arial" panose="020B0604020202020204" pitchFamily="34" charset="0"/>
              </a:rPr>
              <a:t>Modelos, Métodos y Artefactos</a:t>
            </a:r>
            <a:r>
              <a:rPr lang="es-ES" sz="1200" dirty="0">
                <a:solidFill>
                  <a:srgbClr val="FF0000"/>
                </a:solidFill>
                <a:latin typeface="Arial" panose="020B0604020202020204" pitchFamily="34" charset="0"/>
                <a:cs typeface="Arial" panose="020B0604020202020204" pitchFamily="34" charset="0"/>
              </a:rPr>
              <a:t> del PMBOK. </a:t>
            </a:r>
          </a:p>
          <a:p>
            <a:pPr marL="171450" indent="-171450">
              <a:lnSpc>
                <a:spcPct val="100000"/>
              </a:lnSpc>
              <a:spcBef>
                <a:spcPts val="600"/>
              </a:spcBef>
              <a:spcAft>
                <a:spcPts val="600"/>
              </a:spcAft>
              <a:buFont typeface="Arial" panose="020B0604020202020204" pitchFamily="34" charset="0"/>
              <a:buChar char="•"/>
            </a:pPr>
            <a:r>
              <a:rPr lang="es-ES" sz="1200" dirty="0">
                <a:solidFill>
                  <a:srgbClr val="FF0000"/>
                </a:solidFill>
                <a:latin typeface="Arial" panose="020B0604020202020204" pitchFamily="34" charset="0"/>
                <a:cs typeface="Arial" panose="020B0604020202020204" pitchFamily="34" charset="0"/>
              </a:rPr>
              <a:t>La plataforma incorpora contenido de todos los estándares de PMI, así como contenido desarrollado específicamente para ella. </a:t>
            </a:r>
          </a:p>
          <a:p>
            <a:pPr marL="171450" indent="-171450">
              <a:lnSpc>
                <a:spcPct val="100000"/>
              </a:lnSpc>
              <a:spcBef>
                <a:spcPts val="600"/>
              </a:spcBef>
              <a:spcAft>
                <a:spcPts val="600"/>
              </a:spcAft>
              <a:buFont typeface="Arial" panose="020B0604020202020204" pitchFamily="34" charset="0"/>
              <a:buChar char="•"/>
            </a:pPr>
            <a:r>
              <a:rPr lang="es-ES" sz="1200" dirty="0">
                <a:solidFill>
                  <a:srgbClr val="FF0000"/>
                </a:solidFill>
                <a:latin typeface="Arial" panose="020B0604020202020204" pitchFamily="34" charset="0"/>
                <a:cs typeface="Arial" panose="020B0604020202020204" pitchFamily="34" charset="0"/>
              </a:rPr>
              <a:t>El contenido refleja la práctica real del “cómo se realiza la gestión en la actualidad", incluidas las prácticas emergentes.  </a:t>
            </a:r>
          </a:p>
        </p:txBody>
      </p:sp>
    </p:spTree>
    <p:extLst>
      <p:ext uri="{BB962C8B-B14F-4D97-AF65-F5344CB8AC3E}">
        <p14:creationId xmlns:p14="http://schemas.microsoft.com/office/powerpoint/2010/main" val="131878489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E83F03-DBAF-42BD-9030-B88F1479D3AB}"/>
              </a:ext>
            </a:extLst>
          </p:cNvPr>
          <p:cNvSpPr>
            <a:spLocks noGrp="1"/>
          </p:cNvSpPr>
          <p:nvPr>
            <p:ph type="title"/>
          </p:nvPr>
        </p:nvSpPr>
        <p:spPr/>
        <p:txBody>
          <a:bodyPr>
            <a:normAutofit fontScale="90000"/>
          </a:bodyPr>
          <a:lstStyle/>
          <a:p>
            <a:r>
              <a:rPr lang="es-ES" dirty="0"/>
              <a:t>El Sistema de Entrega de Valor Según PMBOK 7.0</a:t>
            </a:r>
          </a:p>
        </p:txBody>
      </p:sp>
      <p:sp>
        <p:nvSpPr>
          <p:cNvPr id="4" name="Marcador de pie de página 3">
            <a:extLst>
              <a:ext uri="{FF2B5EF4-FFF2-40B4-BE49-F238E27FC236}">
                <a16:creationId xmlns:a16="http://schemas.microsoft.com/office/drawing/2014/main" id="{4915F23A-01AF-4EE1-ACAD-D729AD5FDF43}"/>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15BA131A-C433-4B2C-9E28-AC0B09EEA10A}"/>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13</a:t>
            </a:fld>
            <a:endParaRPr lang="es-ES"/>
          </a:p>
        </p:txBody>
      </p:sp>
      <p:graphicFrame>
        <p:nvGraphicFramePr>
          <p:cNvPr id="10" name="Marcador de contenido 9">
            <a:extLst>
              <a:ext uri="{FF2B5EF4-FFF2-40B4-BE49-F238E27FC236}">
                <a16:creationId xmlns:a16="http://schemas.microsoft.com/office/drawing/2014/main" id="{9A064B52-9647-4D83-A296-FB1B2208CF7B}"/>
              </a:ext>
            </a:extLst>
          </p:cNvPr>
          <p:cNvGraphicFramePr>
            <a:graphicFrameLocks noGrp="1"/>
          </p:cNvGraphicFramePr>
          <p:nvPr>
            <p:ph sz="half" idx="1"/>
            <p:extLst>
              <p:ext uri="{D42A27DB-BD31-4B8C-83A1-F6EECF244321}">
                <p14:modId xmlns:p14="http://schemas.microsoft.com/office/powerpoint/2010/main" val="47881703"/>
              </p:ext>
            </p:extLst>
          </p:nvPr>
        </p:nvGraphicFramePr>
        <p:xfrm>
          <a:off x="601663" y="696913"/>
          <a:ext cx="5400675" cy="561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Marcador de contenido 10">
            <a:extLst>
              <a:ext uri="{FF2B5EF4-FFF2-40B4-BE49-F238E27FC236}">
                <a16:creationId xmlns:a16="http://schemas.microsoft.com/office/drawing/2014/main" id="{E732A4D8-489C-414E-8238-A5BC1C71E1B8}"/>
              </a:ext>
            </a:extLst>
          </p:cNvPr>
          <p:cNvGraphicFramePr>
            <a:graphicFrameLocks noGrp="1"/>
          </p:cNvGraphicFramePr>
          <p:nvPr>
            <p:ph sz="half" idx="2"/>
            <p:extLst>
              <p:ext uri="{D42A27DB-BD31-4B8C-83A1-F6EECF244321}">
                <p14:modId xmlns:p14="http://schemas.microsoft.com/office/powerpoint/2010/main" val="4267494040"/>
              </p:ext>
            </p:extLst>
          </p:nvPr>
        </p:nvGraphicFramePr>
        <p:xfrm>
          <a:off x="6189663" y="520573"/>
          <a:ext cx="5715466" cy="57897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08471208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Adaptación para la Adopción del PMBOK</a:t>
            </a:r>
          </a:p>
        </p:txBody>
      </p:sp>
      <p:sp>
        <p:nvSpPr>
          <p:cNvPr id="3" name="Marcador de contenido 2"/>
          <p:cNvSpPr>
            <a:spLocks noGrp="1"/>
          </p:cNvSpPr>
          <p:nvPr>
            <p:ph idx="1"/>
          </p:nvPr>
        </p:nvSpPr>
        <p:spPr/>
        <p:txBody>
          <a:bodyPr/>
          <a:lstStyle/>
          <a:p>
            <a:r>
              <a:rPr lang="es-ES" dirty="0"/>
              <a:t>El PMBOK no es una metodología, es una meta metodología. Es decir, que se ha creado para que sirva como referencia a la hora de elaborar metodologías, sean sectoriales o corporativas.</a:t>
            </a:r>
          </a:p>
          <a:p>
            <a:r>
              <a:rPr lang="es-ES" sz="2400" dirty="0"/>
              <a:t>Para adoptar el PMBOK hay que saber adaptar el conocimiento que describe, a la idiosincrasia y complejidad de cada proyecto. Las metodologías para la dirección de proyectos, deducidas de la adaptación del PMBOK, pueden ser: </a:t>
            </a:r>
          </a:p>
          <a:p>
            <a:pPr lvl="1"/>
            <a:r>
              <a:rPr lang="es-ES" dirty="0"/>
              <a:t>Desarrolladas por expertos dentro de la organización, </a:t>
            </a:r>
          </a:p>
          <a:p>
            <a:pPr lvl="1"/>
            <a:r>
              <a:rPr lang="es-ES" dirty="0"/>
              <a:t>Desarrolladas por consultores externos, </a:t>
            </a:r>
          </a:p>
          <a:p>
            <a:pPr lvl="1"/>
            <a:r>
              <a:rPr lang="es-ES" dirty="0"/>
              <a:t>Obtenidas de asociaciones profesionales o, </a:t>
            </a:r>
          </a:p>
          <a:p>
            <a:pPr lvl="1"/>
            <a:r>
              <a:rPr lang="es-ES" dirty="0"/>
              <a:t>Trasladadas desde agencias gubernamentales. </a:t>
            </a:r>
          </a:p>
          <a:p>
            <a:r>
              <a:rPr lang="es-ES" dirty="0"/>
              <a:t>En algunos casos la organización puede tener desarrolladas su propia metodologías para la dirección de proyectos. No obstante, a la hora de gestionar un proyecto concreto puede ser necesario adaptar la metodología corporativa. No olvidemos que cada proyecto es singular, con un tamaño, complejidad e idiosincrasia específica. </a:t>
            </a:r>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14</a:t>
            </a:fld>
            <a:endParaRPr lang="es-ES"/>
          </a:p>
        </p:txBody>
      </p:sp>
    </p:spTree>
    <p:extLst>
      <p:ext uri="{BB962C8B-B14F-4D97-AF65-F5344CB8AC3E}">
        <p14:creationId xmlns:p14="http://schemas.microsoft.com/office/powerpoint/2010/main" val="374469157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6" name="4 Marcador de número de diapositiva"/>
          <p:cNvSpPr>
            <a:spLocks noGrp="1"/>
          </p:cNvSpPr>
          <p:nvPr>
            <p:ph type="sldNum" sz="quarter" idx="11"/>
          </p:nvPr>
        </p:nvSpPr>
        <p:spPr/>
        <p:txBody>
          <a:bodyPr/>
          <a:lstStyle/>
          <a:p>
            <a:pPr>
              <a:defRPr/>
            </a:pPr>
            <a:r>
              <a:rPr lang="es-ES"/>
              <a:t>Página: </a:t>
            </a:r>
            <a:fld id="{64B27ACE-BA1C-4CCB-BEE5-8063A85F23A0}" type="slidenum">
              <a:rPr lang="es-ES"/>
              <a:pPr>
                <a:defRPr/>
              </a:pPr>
              <a:t>15</a:t>
            </a:fld>
            <a:endParaRPr lang="es-ES"/>
          </a:p>
        </p:txBody>
      </p:sp>
      <p:sp>
        <p:nvSpPr>
          <p:cNvPr id="8196" name="Rectangle 2"/>
          <p:cNvSpPr>
            <a:spLocks noGrp="1" noChangeArrowheads="1"/>
          </p:cNvSpPr>
          <p:nvPr>
            <p:ph type="title"/>
          </p:nvPr>
        </p:nvSpPr>
        <p:spPr>
          <a:xfrm>
            <a:off x="78560" y="71041"/>
            <a:ext cx="9144000" cy="339725"/>
          </a:xfrm>
        </p:spPr>
        <p:txBody>
          <a:bodyPr>
            <a:normAutofit fontScale="90000"/>
          </a:bodyPr>
          <a:lstStyle/>
          <a:p>
            <a:pPr eaLnBrk="1" hangingPunct="1"/>
            <a:r>
              <a:rPr lang="es-ES" dirty="0"/>
              <a:t>¿Qué es un Proyecto?</a:t>
            </a:r>
          </a:p>
        </p:txBody>
      </p:sp>
      <p:sp>
        <p:nvSpPr>
          <p:cNvPr id="8197" name="Rectangle 3"/>
          <p:cNvSpPr>
            <a:spLocks noGrp="1" noChangeArrowheads="1"/>
          </p:cNvSpPr>
          <p:nvPr>
            <p:ph type="body" idx="1"/>
          </p:nvPr>
        </p:nvSpPr>
        <p:spPr>
          <a:xfrm>
            <a:off x="588146" y="596440"/>
            <a:ext cx="10784703" cy="4689935"/>
          </a:xfrm>
        </p:spPr>
        <p:txBody>
          <a:bodyPr/>
          <a:lstStyle/>
          <a:p>
            <a:pPr eaLnBrk="1" hangingPunct="1">
              <a:lnSpc>
                <a:spcPct val="90000"/>
              </a:lnSpc>
            </a:pPr>
            <a:r>
              <a:rPr lang="es-ES" dirty="0"/>
              <a:t>Un </a:t>
            </a:r>
            <a:r>
              <a:rPr lang="es-ES" dirty="0">
                <a:solidFill>
                  <a:srgbClr val="FF0000"/>
                </a:solidFill>
              </a:rPr>
              <a:t>proyecto</a:t>
            </a:r>
            <a:r>
              <a:rPr lang="es-ES" dirty="0"/>
              <a:t> es un esfuerzo temporal que se lleva a cabo para crear un producto y/o servicio singular</a:t>
            </a:r>
          </a:p>
          <a:p>
            <a:pPr lvl="1" eaLnBrk="1" hangingPunct="1">
              <a:lnSpc>
                <a:spcPct val="90000"/>
              </a:lnSpc>
            </a:pPr>
            <a:r>
              <a:rPr lang="es-ES" dirty="0"/>
              <a:t>Esfuerzo, realizado por un equipo de proyecto</a:t>
            </a:r>
          </a:p>
          <a:p>
            <a:pPr lvl="1" eaLnBrk="1" hangingPunct="1">
              <a:lnSpc>
                <a:spcPct val="90000"/>
              </a:lnSpc>
            </a:pPr>
            <a:r>
              <a:rPr lang="es-ES" dirty="0"/>
              <a:t>Temporal, durante un plazo y calendario determinados</a:t>
            </a:r>
            <a:endParaRPr lang="es-ES" dirty="0">
              <a:solidFill>
                <a:srgbClr val="FFFF00"/>
              </a:solidFill>
            </a:endParaRPr>
          </a:p>
          <a:p>
            <a:pPr lvl="1" eaLnBrk="1" hangingPunct="1">
              <a:lnSpc>
                <a:spcPct val="90000"/>
              </a:lnSpc>
            </a:pPr>
            <a:r>
              <a:rPr lang="es-ES" dirty="0"/>
              <a:t>Con el resultado de un </a:t>
            </a:r>
            <a:r>
              <a:rPr lang="es-ES" dirty="0">
                <a:solidFill>
                  <a:srgbClr val="FF3300"/>
                </a:solidFill>
              </a:rPr>
              <a:t>producto y/o servicio singular </a:t>
            </a:r>
          </a:p>
          <a:p>
            <a:pPr eaLnBrk="1" hangingPunct="1">
              <a:lnSpc>
                <a:spcPct val="90000"/>
              </a:lnSpc>
            </a:pPr>
            <a:r>
              <a:rPr lang="es-ES" dirty="0"/>
              <a:t>Los proyectos se elaboran </a:t>
            </a:r>
            <a:r>
              <a:rPr lang="es-ES" dirty="0">
                <a:solidFill>
                  <a:srgbClr val="FF0000"/>
                </a:solidFill>
              </a:rPr>
              <a:t>gradual</a:t>
            </a:r>
            <a:r>
              <a:rPr lang="es-ES" dirty="0"/>
              <a:t>mente, aplicando progresivamente enfoques, aproximaciones y trabajos cada vez más detallados</a:t>
            </a:r>
          </a:p>
          <a:p>
            <a:pPr eaLnBrk="1" hangingPunct="1">
              <a:lnSpc>
                <a:spcPct val="90000"/>
              </a:lnSpc>
            </a:pPr>
            <a:r>
              <a:rPr lang="es-ES" dirty="0"/>
              <a:t>Los proyectos difieren de las </a:t>
            </a:r>
            <a:r>
              <a:rPr lang="es-ES" dirty="0">
                <a:solidFill>
                  <a:srgbClr val="FF0000"/>
                </a:solidFill>
              </a:rPr>
              <a:t>operaciones</a:t>
            </a:r>
            <a:r>
              <a:rPr lang="es-ES" dirty="0"/>
              <a:t> en que las operaciones son continuas y repetitivas, mientras que los proyectos son eventuales y específicos.</a:t>
            </a:r>
          </a:p>
          <a:p>
            <a:pPr eaLnBrk="1" hangingPunct="1">
              <a:lnSpc>
                <a:spcPct val="90000"/>
              </a:lnSpc>
            </a:pPr>
            <a:r>
              <a:rPr lang="es-ES" dirty="0"/>
              <a:t>Los proyectos se usan a menudo para formular e implementar la</a:t>
            </a:r>
            <a:br>
              <a:rPr lang="es-ES" dirty="0"/>
            </a:br>
            <a:r>
              <a:rPr lang="es-ES" dirty="0">
                <a:solidFill>
                  <a:srgbClr val="FF0000"/>
                </a:solidFill>
              </a:rPr>
              <a:t>estrategia</a:t>
            </a:r>
            <a:r>
              <a:rPr lang="es-ES" dirty="0"/>
              <a:t> de la organización.</a:t>
            </a:r>
          </a:p>
        </p:txBody>
      </p:sp>
      <p:pic>
        <p:nvPicPr>
          <p:cNvPr id="7" name="Picture 2">
            <a:extLst>
              <a:ext uri="{FF2B5EF4-FFF2-40B4-BE49-F238E27FC236}">
                <a16:creationId xmlns:a16="http://schemas.microsoft.com/office/drawing/2014/main" id="{399B8FD6-1DB4-467E-970E-CD8D65431273}"/>
              </a:ext>
            </a:extLst>
          </p:cNvPr>
          <p:cNvPicPr>
            <a:picLocks noChangeAspect="1" noChangeArrowheads="1"/>
          </p:cNvPicPr>
          <p:nvPr/>
        </p:nvPicPr>
        <p:blipFill>
          <a:blip r:embed="rId3" cstate="print">
            <a:duotone>
              <a:schemeClr val="accent3">
                <a:shade val="45000"/>
                <a:satMod val="135000"/>
              </a:schemeClr>
              <a:prstClr val="white"/>
            </a:duotone>
          </a:blip>
          <a:srcRect/>
          <a:stretch>
            <a:fillRect/>
          </a:stretch>
        </p:blipFill>
        <p:spPr bwMode="auto">
          <a:xfrm>
            <a:off x="7518485" y="4104510"/>
            <a:ext cx="4013116" cy="215705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ítulo 30">
            <a:extLst>
              <a:ext uri="{FF2B5EF4-FFF2-40B4-BE49-F238E27FC236}">
                <a16:creationId xmlns:a16="http://schemas.microsoft.com/office/drawing/2014/main" id="{8DAA0139-EFD2-4F08-B62E-FFF2C3130870}"/>
              </a:ext>
            </a:extLst>
          </p:cNvPr>
          <p:cNvSpPr>
            <a:spLocks noGrp="1"/>
          </p:cNvSpPr>
          <p:nvPr>
            <p:ph type="title"/>
          </p:nvPr>
        </p:nvSpPr>
        <p:spPr/>
        <p:txBody>
          <a:bodyPr>
            <a:normAutofit fontScale="90000"/>
          </a:bodyPr>
          <a:lstStyle/>
          <a:p>
            <a:r>
              <a:rPr lang="es-ES" dirty="0"/>
              <a:t>Restricciones y Liberaciones de las Coordenadas, según Tipo de Proyecto</a:t>
            </a:r>
          </a:p>
        </p:txBody>
      </p:sp>
      <p:sp>
        <p:nvSpPr>
          <p:cNvPr id="4" name="Marcador de pie de página 3">
            <a:extLst>
              <a:ext uri="{FF2B5EF4-FFF2-40B4-BE49-F238E27FC236}">
                <a16:creationId xmlns:a16="http://schemas.microsoft.com/office/drawing/2014/main" id="{E9D45E68-5AC4-45D6-B728-077E6D76B853}"/>
              </a:ext>
            </a:extLst>
          </p:cNvPr>
          <p:cNvSpPr>
            <a:spLocks noGrp="1"/>
          </p:cNvSpPr>
          <p:nvPr>
            <p:ph type="ftr" sz="quarter" idx="10"/>
          </p:nvPr>
        </p:nvSpPr>
        <p:spPr>
          <a:xfrm>
            <a:off x="78560" y="6476008"/>
            <a:ext cx="10448359" cy="339725"/>
          </a:xfrm>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2F204C98-4010-4AB0-85D7-14E3623FF64A}"/>
              </a:ext>
            </a:extLst>
          </p:cNvPr>
          <p:cNvSpPr>
            <a:spLocks noGrp="1"/>
          </p:cNvSpPr>
          <p:nvPr>
            <p:ph type="sldNum" sz="quarter" idx="11"/>
          </p:nvPr>
        </p:nvSpPr>
        <p:spPr>
          <a:xfrm>
            <a:off x="10526919" y="6476008"/>
            <a:ext cx="1586523" cy="331788"/>
          </a:xfrm>
        </p:spPr>
        <p:txBody>
          <a:bodyPr/>
          <a:lstStyle/>
          <a:p>
            <a:pPr>
              <a:defRPr/>
            </a:pPr>
            <a:r>
              <a:rPr lang="es-ES" dirty="0"/>
              <a:t>Página: </a:t>
            </a:r>
            <a:fld id="{963F7D58-57EC-418C-BE87-234B6873F7FB}" type="slidenum">
              <a:rPr lang="es-ES" smtClean="0"/>
              <a:pPr>
                <a:defRPr/>
              </a:pPr>
              <a:t>16</a:t>
            </a:fld>
            <a:endParaRPr lang="es-ES" dirty="0"/>
          </a:p>
        </p:txBody>
      </p:sp>
      <p:grpSp>
        <p:nvGrpSpPr>
          <p:cNvPr id="42" name="Grupo 41">
            <a:extLst>
              <a:ext uri="{FF2B5EF4-FFF2-40B4-BE49-F238E27FC236}">
                <a16:creationId xmlns:a16="http://schemas.microsoft.com/office/drawing/2014/main" id="{AA64BDCD-363D-4B31-8701-2F077D0FE799}"/>
              </a:ext>
            </a:extLst>
          </p:cNvPr>
          <p:cNvGrpSpPr/>
          <p:nvPr/>
        </p:nvGrpSpPr>
        <p:grpSpPr>
          <a:xfrm>
            <a:off x="7251643" y="1148741"/>
            <a:ext cx="3961712" cy="3291619"/>
            <a:chOff x="-919664" y="1819243"/>
            <a:chExt cx="3961712" cy="3291619"/>
          </a:xfrm>
        </p:grpSpPr>
        <p:sp>
          <p:nvSpPr>
            <p:cNvPr id="32" name="Diagrama de flujo: combinar 31">
              <a:extLst>
                <a:ext uri="{FF2B5EF4-FFF2-40B4-BE49-F238E27FC236}">
                  <a16:creationId xmlns:a16="http://schemas.microsoft.com/office/drawing/2014/main" id="{9440C511-109B-4F19-A6D8-68C66A09FD2A}"/>
                </a:ext>
              </a:extLst>
            </p:cNvPr>
            <p:cNvSpPr/>
            <p:nvPr/>
          </p:nvSpPr>
          <p:spPr bwMode="auto">
            <a:xfrm>
              <a:off x="1098048" y="1819243"/>
              <a:ext cx="1944000" cy="1620000"/>
            </a:xfrm>
            <a:prstGeom prst="flowChartMerge">
              <a:avLst/>
            </a:prstGeom>
            <a:solidFill>
              <a:srgbClr val="0070C0"/>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pPr marL="0" marR="0" indent="0" algn="ctr" defTabSz="914400" rtl="0" eaLnBrk="0" fontAlgn="base" latinLnBrk="0" hangingPunct="0">
                <a:lnSpc>
                  <a:spcPct val="80000"/>
                </a:lnSpc>
                <a:spcBef>
                  <a:spcPct val="0"/>
                </a:spcBef>
                <a:spcAft>
                  <a:spcPct val="0"/>
                </a:spcAft>
                <a:buClrTx/>
                <a:buSzTx/>
                <a:buFontTx/>
                <a:buNone/>
                <a:tabLst/>
              </a:pPr>
              <a:r>
                <a:rPr kumimoji="0" lang="es-ES" sz="1800" b="0" i="0" u="none" strike="noStrike" cap="none" normalizeH="0" baseline="0" dirty="0">
                  <a:ln>
                    <a:noFill/>
                  </a:ln>
                  <a:solidFill>
                    <a:schemeClr val="bg1"/>
                  </a:solidFill>
                  <a:effectLst/>
                  <a:latin typeface="Verdana" pitchFamily="34" charset="0"/>
                </a:rPr>
                <a:t>Tiempo</a:t>
              </a:r>
            </a:p>
          </p:txBody>
        </p:sp>
        <p:sp>
          <p:nvSpPr>
            <p:cNvPr id="34" name="Diagrama de flujo: combinar 33">
              <a:extLst>
                <a:ext uri="{FF2B5EF4-FFF2-40B4-BE49-F238E27FC236}">
                  <a16:creationId xmlns:a16="http://schemas.microsoft.com/office/drawing/2014/main" id="{94243D55-AA95-4D34-BE30-719D2ECC5C0C}"/>
                </a:ext>
              </a:extLst>
            </p:cNvPr>
            <p:cNvSpPr/>
            <p:nvPr/>
          </p:nvSpPr>
          <p:spPr bwMode="auto">
            <a:xfrm>
              <a:off x="90735" y="3490862"/>
              <a:ext cx="1944000" cy="1620000"/>
            </a:xfrm>
            <a:prstGeom prst="flowChartMerge">
              <a:avLst/>
            </a:prstGeom>
            <a:solidFill>
              <a:srgbClr val="0070C0"/>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pPr marL="0" marR="0" indent="0" algn="ctr" defTabSz="914400" rtl="0" eaLnBrk="0" fontAlgn="base" latinLnBrk="0" hangingPunct="0">
                <a:lnSpc>
                  <a:spcPct val="80000"/>
                </a:lnSpc>
                <a:spcBef>
                  <a:spcPct val="0"/>
                </a:spcBef>
                <a:spcAft>
                  <a:spcPct val="0"/>
                </a:spcAft>
                <a:buClrTx/>
                <a:buSzTx/>
                <a:buFontTx/>
                <a:buNone/>
                <a:tabLst/>
              </a:pPr>
              <a:r>
                <a:rPr lang="es-ES" dirty="0">
                  <a:solidFill>
                    <a:schemeClr val="bg1"/>
                  </a:solidFill>
                </a:rPr>
                <a:t>Alcance</a:t>
              </a:r>
              <a:endParaRPr kumimoji="0" lang="es-ES" sz="1800" b="0" i="0" u="none" strike="noStrike" cap="none" normalizeH="0" baseline="0" dirty="0">
                <a:ln>
                  <a:noFill/>
                </a:ln>
                <a:solidFill>
                  <a:schemeClr val="bg1"/>
                </a:solidFill>
                <a:effectLst/>
                <a:latin typeface="Verdana" pitchFamily="34" charset="0"/>
              </a:endParaRPr>
            </a:p>
          </p:txBody>
        </p:sp>
        <p:sp>
          <p:nvSpPr>
            <p:cNvPr id="35" name="Diagrama de flujo: combinar 34">
              <a:extLst>
                <a:ext uri="{FF2B5EF4-FFF2-40B4-BE49-F238E27FC236}">
                  <a16:creationId xmlns:a16="http://schemas.microsoft.com/office/drawing/2014/main" id="{18F681AB-A0AB-49CE-80FC-2DD69AA9C8B4}"/>
                </a:ext>
              </a:extLst>
            </p:cNvPr>
            <p:cNvSpPr/>
            <p:nvPr/>
          </p:nvSpPr>
          <p:spPr bwMode="auto">
            <a:xfrm>
              <a:off x="-919664" y="1829486"/>
              <a:ext cx="1944000" cy="1620000"/>
            </a:xfrm>
            <a:prstGeom prst="flowChartMerge">
              <a:avLst/>
            </a:prstGeom>
            <a:solidFill>
              <a:srgbClr val="0070C0"/>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pPr marL="0" marR="0" indent="0" algn="ctr" defTabSz="914400" rtl="0" eaLnBrk="0" fontAlgn="base" latinLnBrk="0" hangingPunct="0">
                <a:lnSpc>
                  <a:spcPct val="80000"/>
                </a:lnSpc>
                <a:spcBef>
                  <a:spcPct val="0"/>
                </a:spcBef>
                <a:spcAft>
                  <a:spcPct val="0"/>
                </a:spcAft>
                <a:buClrTx/>
                <a:buSzTx/>
                <a:buFontTx/>
                <a:buNone/>
                <a:tabLst/>
              </a:pPr>
              <a:r>
                <a:rPr lang="es-ES" dirty="0">
                  <a:solidFill>
                    <a:schemeClr val="bg1"/>
                  </a:solidFill>
                </a:rPr>
                <a:t>Coste</a:t>
              </a:r>
              <a:endParaRPr kumimoji="0" lang="es-ES" sz="1800" b="0" i="0" u="none" strike="noStrike" cap="none" normalizeH="0" baseline="0" dirty="0">
                <a:ln>
                  <a:noFill/>
                </a:ln>
                <a:solidFill>
                  <a:schemeClr val="bg1"/>
                </a:solidFill>
                <a:effectLst/>
                <a:latin typeface="Verdana" pitchFamily="34" charset="0"/>
              </a:endParaRPr>
            </a:p>
          </p:txBody>
        </p:sp>
        <p:sp>
          <p:nvSpPr>
            <p:cNvPr id="39" name="Triángulo isósceles 38">
              <a:extLst>
                <a:ext uri="{FF2B5EF4-FFF2-40B4-BE49-F238E27FC236}">
                  <a16:creationId xmlns:a16="http://schemas.microsoft.com/office/drawing/2014/main" id="{E2F42AF7-CD57-45BC-9410-7CE7F093BF07}"/>
                </a:ext>
              </a:extLst>
            </p:cNvPr>
            <p:cNvSpPr/>
            <p:nvPr/>
          </p:nvSpPr>
          <p:spPr bwMode="auto">
            <a:xfrm>
              <a:off x="78559" y="1833348"/>
              <a:ext cx="1944000" cy="1620000"/>
            </a:xfrm>
            <a:prstGeom prst="triangle">
              <a:avLst>
                <a:gd name="adj" fmla="val 51140"/>
              </a:avLst>
            </a:prstGeom>
            <a:solidFill>
              <a:srgbClr val="FFFF00"/>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pPr marL="0" marR="0" indent="0" algn="ctr" defTabSz="914400" rtl="0" eaLnBrk="0" fontAlgn="base" latinLnBrk="0" hangingPunct="0">
                <a:lnSpc>
                  <a:spcPct val="80000"/>
                </a:lnSpc>
                <a:spcBef>
                  <a:spcPct val="0"/>
                </a:spcBef>
                <a:spcAft>
                  <a:spcPct val="0"/>
                </a:spcAft>
                <a:buClrTx/>
                <a:buSzTx/>
                <a:buFontTx/>
                <a:buNone/>
                <a:tabLst/>
              </a:pPr>
              <a:r>
                <a:rPr lang="es-ES" dirty="0">
                  <a:solidFill>
                    <a:srgbClr val="FF3300"/>
                  </a:solidFill>
                </a:rPr>
                <a:t>Adaptativo</a:t>
              </a:r>
              <a:endParaRPr kumimoji="0" lang="es-ES" sz="1800" b="0" i="0" u="none" strike="noStrike" cap="none" normalizeH="0" baseline="0" dirty="0">
                <a:ln>
                  <a:noFill/>
                </a:ln>
                <a:solidFill>
                  <a:srgbClr val="FF3300"/>
                </a:solidFill>
                <a:effectLst/>
                <a:latin typeface="Verdana" pitchFamily="34" charset="0"/>
              </a:endParaRPr>
            </a:p>
          </p:txBody>
        </p:sp>
      </p:grpSp>
      <p:grpSp>
        <p:nvGrpSpPr>
          <p:cNvPr id="41" name="Grupo 40">
            <a:extLst>
              <a:ext uri="{FF2B5EF4-FFF2-40B4-BE49-F238E27FC236}">
                <a16:creationId xmlns:a16="http://schemas.microsoft.com/office/drawing/2014/main" id="{C46A30EE-8A2C-4C9F-9BE2-F135DDBCAE5D}"/>
              </a:ext>
            </a:extLst>
          </p:cNvPr>
          <p:cNvGrpSpPr/>
          <p:nvPr/>
        </p:nvGrpSpPr>
        <p:grpSpPr>
          <a:xfrm>
            <a:off x="2985101" y="1148741"/>
            <a:ext cx="3966688" cy="3293588"/>
            <a:chOff x="2474721" y="2778181"/>
            <a:chExt cx="3966688" cy="3293588"/>
          </a:xfrm>
        </p:grpSpPr>
        <p:sp>
          <p:nvSpPr>
            <p:cNvPr id="33" name="Triángulo isósceles 32">
              <a:extLst>
                <a:ext uri="{FF2B5EF4-FFF2-40B4-BE49-F238E27FC236}">
                  <a16:creationId xmlns:a16="http://schemas.microsoft.com/office/drawing/2014/main" id="{87F954F4-658D-49CF-8DA4-DB06C4174346}"/>
                </a:ext>
              </a:extLst>
            </p:cNvPr>
            <p:cNvSpPr/>
            <p:nvPr/>
          </p:nvSpPr>
          <p:spPr bwMode="auto">
            <a:xfrm>
              <a:off x="4497409" y="4451769"/>
              <a:ext cx="1944000" cy="1620000"/>
            </a:xfrm>
            <a:prstGeom prst="triangle">
              <a:avLst>
                <a:gd name="adj" fmla="val 51140"/>
              </a:avLst>
            </a:prstGeom>
            <a:solidFill>
              <a:srgbClr val="0070C0"/>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pPr marL="0" marR="0" indent="0" algn="ctr" defTabSz="914400" rtl="0" eaLnBrk="0" fontAlgn="base" latinLnBrk="0" hangingPunct="0">
                <a:lnSpc>
                  <a:spcPct val="80000"/>
                </a:lnSpc>
                <a:spcBef>
                  <a:spcPct val="0"/>
                </a:spcBef>
                <a:spcAft>
                  <a:spcPct val="0"/>
                </a:spcAft>
                <a:buClrTx/>
                <a:buSzTx/>
                <a:buFontTx/>
                <a:buNone/>
                <a:tabLst/>
              </a:pPr>
              <a:r>
                <a:rPr lang="es-ES" dirty="0">
                  <a:solidFill>
                    <a:schemeClr val="bg1"/>
                  </a:solidFill>
                </a:rPr>
                <a:t>Tiempo</a:t>
              </a:r>
              <a:endParaRPr kumimoji="0" lang="es-ES" sz="1800" b="0" i="0" u="none" strike="noStrike" cap="none" normalizeH="0" baseline="0" dirty="0">
                <a:ln>
                  <a:noFill/>
                </a:ln>
                <a:solidFill>
                  <a:schemeClr val="bg1"/>
                </a:solidFill>
                <a:effectLst/>
                <a:latin typeface="Verdana" pitchFamily="34" charset="0"/>
              </a:endParaRPr>
            </a:p>
          </p:txBody>
        </p:sp>
        <p:sp>
          <p:nvSpPr>
            <p:cNvPr id="36" name="Diagrama de flujo: combinar 35">
              <a:extLst>
                <a:ext uri="{FF2B5EF4-FFF2-40B4-BE49-F238E27FC236}">
                  <a16:creationId xmlns:a16="http://schemas.microsoft.com/office/drawing/2014/main" id="{C4DF9419-C7FE-44DB-AE1F-20ED58E8C06B}"/>
                </a:ext>
              </a:extLst>
            </p:cNvPr>
            <p:cNvSpPr/>
            <p:nvPr/>
          </p:nvSpPr>
          <p:spPr bwMode="auto">
            <a:xfrm>
              <a:off x="3507330" y="4430072"/>
              <a:ext cx="1944000" cy="1620000"/>
            </a:xfrm>
            <a:prstGeom prst="flowChartMerge">
              <a:avLst/>
            </a:prstGeom>
            <a:solidFill>
              <a:srgbClr val="FFFF00"/>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pPr marL="0" marR="0" indent="0" algn="ctr" defTabSz="914400" rtl="0" eaLnBrk="0" fontAlgn="base" latinLnBrk="0" hangingPunct="0">
                <a:lnSpc>
                  <a:spcPct val="80000"/>
                </a:lnSpc>
                <a:spcBef>
                  <a:spcPct val="0"/>
                </a:spcBef>
                <a:spcAft>
                  <a:spcPct val="0"/>
                </a:spcAft>
                <a:buClrTx/>
                <a:buSzTx/>
                <a:buFontTx/>
                <a:buNone/>
                <a:tabLst/>
              </a:pPr>
              <a:r>
                <a:rPr lang="es-ES" dirty="0">
                  <a:solidFill>
                    <a:srgbClr val="FF3300"/>
                  </a:solidFill>
                </a:rPr>
                <a:t>Predictivo</a:t>
              </a:r>
              <a:endParaRPr kumimoji="0" lang="es-ES" sz="1800" b="0" i="0" u="none" strike="noStrike" cap="none" normalizeH="0" baseline="0" dirty="0">
                <a:ln>
                  <a:noFill/>
                </a:ln>
                <a:solidFill>
                  <a:srgbClr val="FF3300"/>
                </a:solidFill>
                <a:effectLst/>
                <a:latin typeface="Verdana" pitchFamily="34" charset="0"/>
              </a:endParaRPr>
            </a:p>
          </p:txBody>
        </p:sp>
        <p:sp>
          <p:nvSpPr>
            <p:cNvPr id="38" name="Triángulo isósceles 37">
              <a:extLst>
                <a:ext uri="{FF2B5EF4-FFF2-40B4-BE49-F238E27FC236}">
                  <a16:creationId xmlns:a16="http://schemas.microsoft.com/office/drawing/2014/main" id="{C68178C5-90AA-4012-A58B-7FF2F1BA5364}"/>
                </a:ext>
              </a:extLst>
            </p:cNvPr>
            <p:cNvSpPr/>
            <p:nvPr/>
          </p:nvSpPr>
          <p:spPr bwMode="auto">
            <a:xfrm>
              <a:off x="3495153" y="2778181"/>
              <a:ext cx="1944000" cy="1620000"/>
            </a:xfrm>
            <a:prstGeom prst="triangle">
              <a:avLst>
                <a:gd name="adj" fmla="val 51140"/>
              </a:avLst>
            </a:prstGeom>
            <a:solidFill>
              <a:srgbClr val="0070C0"/>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pPr marL="0" marR="0" indent="0" algn="ctr" defTabSz="914400" rtl="0" eaLnBrk="0" fontAlgn="base" latinLnBrk="0" hangingPunct="0">
                <a:lnSpc>
                  <a:spcPct val="80000"/>
                </a:lnSpc>
                <a:spcBef>
                  <a:spcPct val="0"/>
                </a:spcBef>
                <a:spcAft>
                  <a:spcPct val="0"/>
                </a:spcAft>
                <a:buClrTx/>
                <a:buSzTx/>
                <a:buFontTx/>
                <a:buNone/>
                <a:tabLst/>
              </a:pPr>
              <a:r>
                <a:rPr lang="es-ES" dirty="0">
                  <a:solidFill>
                    <a:schemeClr val="bg1"/>
                  </a:solidFill>
                </a:rPr>
                <a:t>Alcance</a:t>
              </a:r>
              <a:endParaRPr kumimoji="0" lang="es-ES" sz="1800" b="0" i="0" u="none" strike="noStrike" cap="none" normalizeH="0" baseline="0" dirty="0">
                <a:ln>
                  <a:noFill/>
                </a:ln>
                <a:solidFill>
                  <a:schemeClr val="bg1"/>
                </a:solidFill>
                <a:effectLst/>
                <a:latin typeface="Verdana" pitchFamily="34" charset="0"/>
              </a:endParaRPr>
            </a:p>
          </p:txBody>
        </p:sp>
        <p:sp>
          <p:nvSpPr>
            <p:cNvPr id="40" name="Triángulo isósceles 39">
              <a:extLst>
                <a:ext uri="{FF2B5EF4-FFF2-40B4-BE49-F238E27FC236}">
                  <a16:creationId xmlns:a16="http://schemas.microsoft.com/office/drawing/2014/main" id="{DD97F155-1D28-4B03-9352-5CA99633F216}"/>
                </a:ext>
              </a:extLst>
            </p:cNvPr>
            <p:cNvSpPr/>
            <p:nvPr/>
          </p:nvSpPr>
          <p:spPr bwMode="auto">
            <a:xfrm>
              <a:off x="2474721" y="4440921"/>
              <a:ext cx="1944000" cy="1620000"/>
            </a:xfrm>
            <a:prstGeom prst="triangle">
              <a:avLst>
                <a:gd name="adj" fmla="val 51140"/>
              </a:avLst>
            </a:prstGeom>
            <a:solidFill>
              <a:srgbClr val="0070C0"/>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pPr marL="0" marR="0" indent="0" algn="ctr" defTabSz="914400" rtl="0" eaLnBrk="0" fontAlgn="base" latinLnBrk="0" hangingPunct="0">
                <a:lnSpc>
                  <a:spcPct val="80000"/>
                </a:lnSpc>
                <a:spcBef>
                  <a:spcPct val="0"/>
                </a:spcBef>
                <a:spcAft>
                  <a:spcPct val="0"/>
                </a:spcAft>
                <a:buClrTx/>
                <a:buSzTx/>
                <a:buFontTx/>
                <a:buNone/>
                <a:tabLst/>
              </a:pPr>
              <a:r>
                <a:rPr lang="es-ES" dirty="0">
                  <a:solidFill>
                    <a:schemeClr val="bg1"/>
                  </a:solidFill>
                </a:rPr>
                <a:t>Coste</a:t>
              </a:r>
              <a:endParaRPr kumimoji="0" lang="es-ES" sz="1800" b="0" i="0" u="none" strike="noStrike" cap="none" normalizeH="0" baseline="0" dirty="0">
                <a:ln>
                  <a:noFill/>
                </a:ln>
                <a:solidFill>
                  <a:schemeClr val="bg1"/>
                </a:solidFill>
                <a:effectLst/>
                <a:latin typeface="Verdana" pitchFamily="34" charset="0"/>
              </a:endParaRPr>
            </a:p>
          </p:txBody>
        </p:sp>
      </p:grpSp>
      <p:cxnSp>
        <p:nvCxnSpPr>
          <p:cNvPr id="3" name="Conector recto 2">
            <a:extLst>
              <a:ext uri="{FF2B5EF4-FFF2-40B4-BE49-F238E27FC236}">
                <a16:creationId xmlns:a16="http://schemas.microsoft.com/office/drawing/2014/main" id="{7482EF89-2439-4568-B830-41802DD274D8}"/>
              </a:ext>
            </a:extLst>
          </p:cNvPr>
          <p:cNvCxnSpPr>
            <a:cxnSpLocks/>
          </p:cNvCxnSpPr>
          <p:nvPr/>
        </p:nvCxnSpPr>
        <p:spPr bwMode="auto">
          <a:xfrm>
            <a:off x="2448131" y="1051174"/>
            <a:ext cx="9000000" cy="0"/>
          </a:xfrm>
          <a:prstGeom prst="line">
            <a:avLst/>
          </a:prstGeom>
          <a:ln>
            <a:headEnd type="none" w="med" len="med"/>
            <a:tailEnd type="none" w="med" len="med"/>
          </a:ln>
        </p:spPr>
        <p:style>
          <a:lnRef idx="2">
            <a:schemeClr val="accent3"/>
          </a:lnRef>
          <a:fillRef idx="0">
            <a:schemeClr val="accent3"/>
          </a:fillRef>
          <a:effectRef idx="1">
            <a:schemeClr val="accent3"/>
          </a:effectRef>
          <a:fontRef idx="minor">
            <a:schemeClr val="tx1"/>
          </a:fontRef>
        </p:style>
      </p:cxnSp>
      <p:cxnSp>
        <p:nvCxnSpPr>
          <p:cNvPr id="18" name="Conector recto 17">
            <a:extLst>
              <a:ext uri="{FF2B5EF4-FFF2-40B4-BE49-F238E27FC236}">
                <a16:creationId xmlns:a16="http://schemas.microsoft.com/office/drawing/2014/main" id="{2BCC7915-217C-412F-B886-C277942CD81F}"/>
              </a:ext>
            </a:extLst>
          </p:cNvPr>
          <p:cNvCxnSpPr>
            <a:cxnSpLocks/>
          </p:cNvCxnSpPr>
          <p:nvPr/>
        </p:nvCxnSpPr>
        <p:spPr bwMode="auto">
          <a:xfrm>
            <a:off x="2448131" y="4519018"/>
            <a:ext cx="9000000" cy="0"/>
          </a:xfrm>
          <a:prstGeom prst="line">
            <a:avLst/>
          </a:prstGeom>
          <a:ln>
            <a:headEnd type="none" w="med" len="med"/>
            <a:tailEnd type="none" w="med" len="med"/>
          </a:ln>
        </p:spPr>
        <p:style>
          <a:lnRef idx="2">
            <a:schemeClr val="accent3"/>
          </a:lnRef>
          <a:fillRef idx="0">
            <a:schemeClr val="accent3"/>
          </a:fillRef>
          <a:effectRef idx="1">
            <a:schemeClr val="accent3"/>
          </a:effectRef>
          <a:fontRef idx="minor">
            <a:schemeClr val="tx1"/>
          </a:fontRef>
        </p:style>
      </p:cxnSp>
      <p:sp>
        <p:nvSpPr>
          <p:cNvPr id="7" name="CuadroTexto 6">
            <a:extLst>
              <a:ext uri="{FF2B5EF4-FFF2-40B4-BE49-F238E27FC236}">
                <a16:creationId xmlns:a16="http://schemas.microsoft.com/office/drawing/2014/main" id="{AF8F533D-AE20-4946-ADD3-756258CE23AC}"/>
              </a:ext>
            </a:extLst>
          </p:cNvPr>
          <p:cNvSpPr txBox="1"/>
          <p:nvPr/>
        </p:nvSpPr>
        <p:spPr>
          <a:xfrm>
            <a:off x="497815" y="703151"/>
            <a:ext cx="1999265" cy="757130"/>
          </a:xfrm>
          <a:prstGeom prst="rect">
            <a:avLst/>
          </a:prstGeom>
          <a:noFill/>
        </p:spPr>
        <p:txBody>
          <a:bodyPr wrap="none" rtlCol="0">
            <a:spAutoFit/>
          </a:bodyPr>
          <a:lstStyle/>
          <a:p>
            <a:r>
              <a:rPr lang="es-ES" b="1" dirty="0">
                <a:solidFill>
                  <a:srgbClr val="000000"/>
                </a:solidFill>
                <a:effectLst>
                  <a:outerShdw blurRad="38100" dist="38100" dir="2700000" algn="tl">
                    <a:srgbClr val="000000">
                      <a:alpha val="43137"/>
                    </a:srgbClr>
                  </a:outerShdw>
                </a:effectLst>
              </a:rPr>
              <a:t>Restringidas</a:t>
            </a:r>
          </a:p>
          <a:p>
            <a:r>
              <a:rPr lang="es-ES" b="1" dirty="0">
                <a:solidFill>
                  <a:srgbClr val="000000"/>
                </a:solidFill>
                <a:effectLst>
                  <a:outerShdw blurRad="38100" dist="38100" dir="2700000" algn="tl">
                    <a:srgbClr val="000000">
                      <a:alpha val="43137"/>
                    </a:srgbClr>
                  </a:outerShdw>
                </a:effectLst>
              </a:rPr>
              <a:t>ó</a:t>
            </a:r>
            <a:br>
              <a:rPr lang="es-ES" b="1" dirty="0">
                <a:solidFill>
                  <a:srgbClr val="000000"/>
                </a:solidFill>
                <a:effectLst>
                  <a:outerShdw blurRad="38100" dist="38100" dir="2700000" algn="tl">
                    <a:srgbClr val="000000">
                      <a:alpha val="43137"/>
                    </a:srgbClr>
                  </a:outerShdw>
                </a:effectLst>
              </a:rPr>
            </a:br>
            <a:r>
              <a:rPr lang="es-ES" b="1" dirty="0">
                <a:solidFill>
                  <a:srgbClr val="000000"/>
                </a:solidFill>
                <a:effectLst>
                  <a:outerShdw blurRad="38100" dist="38100" dir="2700000" algn="tl">
                    <a:srgbClr val="000000">
                      <a:alpha val="43137"/>
                    </a:srgbClr>
                  </a:outerShdw>
                </a:effectLst>
              </a:rPr>
              <a:t>Determinadas</a:t>
            </a:r>
          </a:p>
        </p:txBody>
      </p:sp>
      <p:sp>
        <p:nvSpPr>
          <p:cNvPr id="20" name="CuadroTexto 19">
            <a:extLst>
              <a:ext uri="{FF2B5EF4-FFF2-40B4-BE49-F238E27FC236}">
                <a16:creationId xmlns:a16="http://schemas.microsoft.com/office/drawing/2014/main" id="{5BDAC7B6-7282-46B9-927A-0C9F3F1B5121}"/>
              </a:ext>
            </a:extLst>
          </p:cNvPr>
          <p:cNvSpPr txBox="1"/>
          <p:nvPr/>
        </p:nvSpPr>
        <p:spPr>
          <a:xfrm>
            <a:off x="818023" y="4140453"/>
            <a:ext cx="1511952" cy="757130"/>
          </a:xfrm>
          <a:prstGeom prst="rect">
            <a:avLst/>
          </a:prstGeom>
          <a:noFill/>
        </p:spPr>
        <p:txBody>
          <a:bodyPr wrap="none" rtlCol="0">
            <a:spAutoFit/>
          </a:bodyPr>
          <a:lstStyle/>
          <a:p>
            <a:r>
              <a:rPr lang="es-ES" b="1" dirty="0">
                <a:solidFill>
                  <a:srgbClr val="000000"/>
                </a:solidFill>
                <a:effectLst>
                  <a:outerShdw blurRad="38100" dist="38100" dir="2700000" algn="tl">
                    <a:srgbClr val="000000">
                      <a:alpha val="43137"/>
                    </a:srgbClr>
                  </a:outerShdw>
                </a:effectLst>
              </a:rPr>
              <a:t>Liberadas</a:t>
            </a:r>
          </a:p>
          <a:p>
            <a:r>
              <a:rPr lang="es-ES" b="1" dirty="0">
                <a:solidFill>
                  <a:srgbClr val="000000"/>
                </a:solidFill>
                <a:effectLst>
                  <a:outerShdw blurRad="38100" dist="38100" dir="2700000" algn="tl">
                    <a:srgbClr val="000000">
                      <a:alpha val="43137"/>
                    </a:srgbClr>
                  </a:outerShdw>
                </a:effectLst>
              </a:rPr>
              <a:t>ó</a:t>
            </a:r>
            <a:br>
              <a:rPr lang="es-ES" b="1" dirty="0">
                <a:solidFill>
                  <a:srgbClr val="000000"/>
                </a:solidFill>
                <a:effectLst>
                  <a:outerShdw blurRad="38100" dist="38100" dir="2700000" algn="tl">
                    <a:srgbClr val="000000">
                      <a:alpha val="43137"/>
                    </a:srgbClr>
                  </a:outerShdw>
                </a:effectLst>
              </a:rPr>
            </a:br>
            <a:r>
              <a:rPr lang="es-ES" b="1" dirty="0">
                <a:solidFill>
                  <a:srgbClr val="000000"/>
                </a:solidFill>
                <a:effectLst>
                  <a:outerShdw blurRad="38100" dist="38100" dir="2700000" algn="tl">
                    <a:srgbClr val="000000">
                      <a:alpha val="43137"/>
                    </a:srgbClr>
                  </a:outerShdw>
                </a:effectLst>
              </a:rPr>
              <a:t>Estimadas</a:t>
            </a:r>
          </a:p>
        </p:txBody>
      </p:sp>
      <p:sp>
        <p:nvSpPr>
          <p:cNvPr id="21" name="Llaves 20">
            <a:extLst>
              <a:ext uri="{FF2B5EF4-FFF2-40B4-BE49-F238E27FC236}">
                <a16:creationId xmlns:a16="http://schemas.microsoft.com/office/drawing/2014/main" id="{D5FD2AEE-B38C-492E-8C13-525C8CC8DB75}"/>
              </a:ext>
            </a:extLst>
          </p:cNvPr>
          <p:cNvSpPr/>
          <p:nvPr/>
        </p:nvSpPr>
        <p:spPr bwMode="auto">
          <a:xfrm>
            <a:off x="7494075" y="4595708"/>
            <a:ext cx="3455581" cy="1573619"/>
          </a:xfrm>
          <a:prstGeom prst="bracePair">
            <a:avLst/>
          </a:prstGeom>
          <a:noFill/>
          <a:ln w="9525" cap="flat" cmpd="sng" algn="ctr">
            <a:solidFill>
              <a:schemeClr val="tx1"/>
            </a:solidFill>
            <a:prstDash val="solid"/>
            <a:round/>
            <a:headEnd type="none" w="med" len="med"/>
            <a:tailEnd type="none" w="med" len="med"/>
          </a:ln>
          <a:effectLst/>
        </p:spPr>
        <p:txBody>
          <a:bodyPr vert="horz" wrap="square" lIns="72000" tIns="36000" rIns="72000" bIns="36000" numCol="1" rtlCol="0" anchor="t" anchorCtr="0" compatLnSpc="1">
            <a:prstTxWarp prst="textNoShape">
              <a:avLst/>
            </a:prstTxWarp>
            <a:normAutofit lnSpcReduction="10000"/>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t>Métodos Agiles</a:t>
            </a:r>
            <a:endParaRPr lang="es-ES" dirty="0">
              <a:solidFill>
                <a:srgbClr val="FF3300"/>
              </a:solidFill>
              <a:effectLst>
                <a:outerShdw blurRad="38100" dist="38100" dir="2700000" algn="tl">
                  <a:srgbClr val="000000">
                    <a:alpha val="43137"/>
                  </a:srgbClr>
                </a:outerShdw>
              </a:effectLst>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t>para </a:t>
            </a:r>
            <a:endParaRPr lang="es-ES" dirty="0">
              <a:solidFill>
                <a:srgbClr val="FF3300"/>
              </a:solidFill>
              <a:effectLst>
                <a:outerShdw blurRad="38100" dist="38100" dir="2700000" algn="tl">
                  <a:srgbClr val="000000">
                    <a:alpha val="43137"/>
                  </a:srgbClr>
                </a:outerShdw>
              </a:effectLst>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t>Proyectos Adaptativos</a:t>
            </a:r>
            <a:br>
              <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br>
            <a:endPar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endParaRPr>
          </a:p>
          <a:p>
            <a:pPr>
              <a:lnSpc>
                <a:spcPct val="100000"/>
              </a:lnSpc>
            </a:pPr>
            <a:r>
              <a:rPr lang="es-ES" dirty="0">
                <a:solidFill>
                  <a:srgbClr val="00B050"/>
                </a:solidFill>
              </a:rPr>
              <a:t>(orientados al cambio)</a:t>
            </a:r>
            <a:endParaRPr kumimoji="0" lang="es-ES" sz="1800" b="0" i="0" u="none" strike="noStrike" cap="none" normalizeH="0" baseline="0" dirty="0">
              <a:ln>
                <a:noFill/>
              </a:ln>
              <a:solidFill>
                <a:srgbClr val="00B050"/>
              </a:solidFill>
            </a:endParaRPr>
          </a:p>
        </p:txBody>
      </p:sp>
      <p:sp>
        <p:nvSpPr>
          <p:cNvPr id="22" name="Llaves 21">
            <a:extLst>
              <a:ext uri="{FF2B5EF4-FFF2-40B4-BE49-F238E27FC236}">
                <a16:creationId xmlns:a16="http://schemas.microsoft.com/office/drawing/2014/main" id="{FA1E4FF7-E4F0-4396-878D-09F440D67FDF}"/>
              </a:ext>
            </a:extLst>
          </p:cNvPr>
          <p:cNvSpPr/>
          <p:nvPr/>
        </p:nvSpPr>
        <p:spPr bwMode="auto">
          <a:xfrm>
            <a:off x="3249742" y="4618167"/>
            <a:ext cx="3455581" cy="1573619"/>
          </a:xfrm>
          <a:prstGeom prst="bracePair">
            <a:avLst/>
          </a:prstGeom>
          <a:noFill/>
          <a:ln w="9525" cap="flat" cmpd="sng" algn="ctr">
            <a:solidFill>
              <a:schemeClr val="tx1"/>
            </a:solidFill>
            <a:prstDash val="solid"/>
            <a:round/>
            <a:headEnd type="none" w="med" len="med"/>
            <a:tailEnd type="none" w="med" len="med"/>
          </a:ln>
          <a:effectLst/>
        </p:spPr>
        <p:txBody>
          <a:bodyPr vert="horz" wrap="square" lIns="72000" tIns="36000" rIns="72000" bIns="36000" numCol="1" rtlCol="0" anchor="t" anchorCtr="0" compatLnSpc="1">
            <a:prstTxWarp prst="textNoShape">
              <a:avLst/>
            </a:prstTxWarp>
            <a:normAutofit fontScale="92500" lnSpcReduction="10000"/>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t>Métodos Estructurados</a:t>
            </a:r>
            <a:endParaRPr lang="es-ES" dirty="0">
              <a:solidFill>
                <a:srgbClr val="FF3300"/>
              </a:solidFill>
              <a:effectLst>
                <a:outerShdw blurRad="38100" dist="38100" dir="2700000" algn="tl">
                  <a:srgbClr val="000000">
                    <a:alpha val="43137"/>
                  </a:srgbClr>
                </a:outerShdw>
              </a:effectLst>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t>para </a:t>
            </a:r>
            <a:endParaRPr lang="es-ES" dirty="0">
              <a:solidFill>
                <a:srgbClr val="FF3300"/>
              </a:solidFill>
              <a:effectLst>
                <a:outerShdw blurRad="38100" dist="38100" dir="2700000" algn="tl">
                  <a:srgbClr val="000000">
                    <a:alpha val="43137"/>
                  </a:srgbClr>
                </a:outerShdw>
              </a:effectLst>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t>Proyectos Predictivos</a:t>
            </a:r>
            <a:br>
              <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br>
            <a:endPar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lang="es-ES" dirty="0">
                <a:solidFill>
                  <a:srgbClr val="00B050"/>
                </a:solidFill>
              </a:rPr>
              <a:t>(orientados al plan)</a:t>
            </a:r>
            <a:endParaRPr kumimoji="0" lang="es-ES" sz="1800" b="0" i="0" u="none" strike="noStrike" cap="none" normalizeH="0" baseline="0" dirty="0">
              <a:ln>
                <a:noFill/>
              </a:ln>
              <a:solidFill>
                <a:srgbClr val="00B050"/>
              </a:solidFill>
            </a:endParaRPr>
          </a:p>
        </p:txBody>
      </p:sp>
    </p:spTree>
    <p:extLst>
      <p:ext uri="{BB962C8B-B14F-4D97-AF65-F5344CB8AC3E}">
        <p14:creationId xmlns:p14="http://schemas.microsoft.com/office/powerpoint/2010/main" val="308737468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2"/>
          <p:cNvSpPr>
            <a:spLocks noGrp="1" noChangeArrowheads="1"/>
          </p:cNvSpPr>
          <p:nvPr>
            <p:ph type="title"/>
          </p:nvPr>
        </p:nvSpPr>
        <p:spPr/>
        <p:txBody>
          <a:bodyPr>
            <a:normAutofit fontScale="90000"/>
          </a:bodyPr>
          <a:lstStyle/>
          <a:p>
            <a:pPr eaLnBrk="1" hangingPunct="1"/>
            <a:r>
              <a:rPr lang="es-ES" dirty="0"/>
              <a:t>¿Qué es la Dirección de Proyectos?</a:t>
            </a:r>
          </a:p>
        </p:txBody>
      </p:sp>
      <p:sp>
        <p:nvSpPr>
          <p:cNvPr id="9221" name="Rectangle 3"/>
          <p:cNvSpPr>
            <a:spLocks noGrp="1" noChangeArrowheads="1"/>
          </p:cNvSpPr>
          <p:nvPr>
            <p:ph idx="1"/>
          </p:nvPr>
        </p:nvSpPr>
        <p:spPr>
          <a:xfrm>
            <a:off x="289711" y="520573"/>
            <a:ext cx="11621863" cy="5895193"/>
          </a:xfrm>
        </p:spPr>
        <p:txBody>
          <a:bodyPr>
            <a:normAutofit lnSpcReduction="10000"/>
          </a:bodyPr>
          <a:lstStyle/>
          <a:p>
            <a:pPr eaLnBrk="1" hangingPunct="1">
              <a:spcBef>
                <a:spcPct val="0"/>
              </a:spcBef>
            </a:pPr>
            <a:r>
              <a:rPr lang="es-ES" dirty="0"/>
              <a:t>Es </a:t>
            </a:r>
            <a:r>
              <a:rPr lang="es-ES" dirty="0">
                <a:solidFill>
                  <a:srgbClr val="FF0000"/>
                </a:solidFill>
              </a:rPr>
              <a:t>la ciencia, el arte y la profesión</a:t>
            </a:r>
            <a:r>
              <a:rPr lang="es-ES" dirty="0"/>
              <a:t> de gestionar proyectos</a:t>
            </a:r>
          </a:p>
          <a:p>
            <a:pPr lvl="1" eaLnBrk="1" hangingPunct="1">
              <a:spcBef>
                <a:spcPct val="0"/>
              </a:spcBef>
            </a:pPr>
            <a:r>
              <a:rPr lang="es-ES" dirty="0"/>
              <a:t>Utiliza modelos, métodos y artefactos tanto definidos como empíricos</a:t>
            </a:r>
          </a:p>
          <a:p>
            <a:pPr lvl="1" eaLnBrk="1" hangingPunct="1">
              <a:spcBef>
                <a:spcPct val="0"/>
              </a:spcBef>
            </a:pPr>
            <a:r>
              <a:rPr lang="es-ES" dirty="0"/>
              <a:t>Depende de al competencia, conocimiento y habilidad de los que la aplican</a:t>
            </a:r>
          </a:p>
          <a:p>
            <a:pPr eaLnBrk="1" hangingPunct="1">
              <a:spcBef>
                <a:spcPct val="0"/>
              </a:spcBef>
            </a:pPr>
            <a:r>
              <a:rPr lang="es-ES" dirty="0"/>
              <a:t>La profesión es ejercida por </a:t>
            </a:r>
            <a:r>
              <a:rPr lang="es-ES" dirty="0">
                <a:solidFill>
                  <a:srgbClr val="FF0000"/>
                </a:solidFill>
              </a:rPr>
              <a:t>líderes,</a:t>
            </a:r>
            <a:r>
              <a:rPr lang="es-ES" dirty="0"/>
              <a:t> </a:t>
            </a:r>
            <a:r>
              <a:rPr lang="es-ES" dirty="0">
                <a:solidFill>
                  <a:srgbClr val="FF0000"/>
                </a:solidFill>
              </a:rPr>
              <a:t>patrocinadores, directores y equipos de gestión de proyecto</a:t>
            </a:r>
            <a:endParaRPr lang="es-ES" dirty="0"/>
          </a:p>
          <a:p>
            <a:pPr lvl="1" eaLnBrk="1" hangingPunct="1">
              <a:spcBef>
                <a:spcPct val="0"/>
              </a:spcBef>
            </a:pPr>
            <a:r>
              <a:rPr lang="es-ES" dirty="0"/>
              <a:t>Dedicada a conseguir que se cumplan los objetivos del proyecto</a:t>
            </a:r>
          </a:p>
          <a:p>
            <a:pPr lvl="1" eaLnBrk="1" hangingPunct="1">
              <a:spcBef>
                <a:spcPct val="0"/>
              </a:spcBef>
            </a:pPr>
            <a:r>
              <a:rPr lang="es-ES" dirty="0"/>
              <a:t>A través del liderazgo y la coordinación del equipo de proyecto</a:t>
            </a:r>
          </a:p>
          <a:p>
            <a:pPr eaLnBrk="1" hangingPunct="1">
              <a:spcBef>
                <a:spcPct val="0"/>
              </a:spcBef>
            </a:pPr>
            <a:r>
              <a:rPr lang="es-ES" dirty="0"/>
              <a:t>Según PMI, </a:t>
            </a:r>
          </a:p>
          <a:p>
            <a:pPr lvl="1" eaLnBrk="1" hangingPunct="1">
              <a:spcBef>
                <a:spcPct val="0"/>
              </a:spcBef>
            </a:pPr>
            <a:r>
              <a:rPr lang="es-ES" dirty="0"/>
              <a:t>En proyectos </a:t>
            </a:r>
            <a:r>
              <a:rPr lang="es-ES" dirty="0">
                <a:solidFill>
                  <a:srgbClr val="FF0000"/>
                </a:solidFill>
              </a:rPr>
              <a:t>predictivos</a:t>
            </a:r>
            <a:r>
              <a:rPr lang="es-ES" dirty="0"/>
              <a:t>, mediante aplicación sistemática de 49 </a:t>
            </a:r>
            <a:r>
              <a:rPr lang="es-ES" dirty="0">
                <a:solidFill>
                  <a:srgbClr val="FF0000"/>
                </a:solidFill>
              </a:rPr>
              <a:t>procesos de gestión</a:t>
            </a:r>
            <a:r>
              <a:rPr lang="es-ES" dirty="0"/>
              <a:t>, definidos y clasificados en cinco </a:t>
            </a:r>
            <a:r>
              <a:rPr lang="es-ES" dirty="0">
                <a:solidFill>
                  <a:srgbClr val="FF0000"/>
                </a:solidFill>
              </a:rPr>
              <a:t>grupos de procesos </a:t>
            </a:r>
            <a:r>
              <a:rPr lang="es-ES" dirty="0">
                <a:sym typeface="Wingdings" panose="05000000000000000000" pitchFamily="2" charset="2"/>
              </a:rPr>
              <a:t>(</a:t>
            </a:r>
            <a:r>
              <a:rPr lang="es-ES" dirty="0"/>
              <a:t>Inicio, Planificación, Ejecución, Supervisión &amp; Control y Cierre) hasta la entrega del producto y/o servicio final</a:t>
            </a:r>
          </a:p>
          <a:p>
            <a:pPr lvl="1" eaLnBrk="1" hangingPunct="1">
              <a:spcBef>
                <a:spcPct val="0"/>
              </a:spcBef>
            </a:pPr>
            <a:r>
              <a:rPr lang="es-ES" dirty="0"/>
              <a:t>En proyectos </a:t>
            </a:r>
            <a:r>
              <a:rPr lang="es-ES" dirty="0">
                <a:solidFill>
                  <a:srgbClr val="FF0000"/>
                </a:solidFill>
              </a:rPr>
              <a:t>adaptativos</a:t>
            </a:r>
            <a:r>
              <a:rPr lang="es-ES" dirty="0"/>
              <a:t>, mediante aplicación sistemática de un ritual, empírico e iterativo, que va entregando versiones cada vez más completas del producto y/o servicio final</a:t>
            </a:r>
          </a:p>
          <a:p>
            <a:pPr eaLnBrk="1" hangingPunct="1">
              <a:spcBef>
                <a:spcPct val="0"/>
              </a:spcBef>
            </a:pPr>
            <a:r>
              <a:rPr lang="es-ES" dirty="0"/>
              <a:t>Los trabajos son realizados por equipos de proyecto</a:t>
            </a:r>
          </a:p>
          <a:p>
            <a:pPr lvl="1" eaLnBrk="1" hangingPunct="1">
              <a:spcBef>
                <a:spcPct val="0"/>
              </a:spcBef>
            </a:pPr>
            <a:r>
              <a:rPr lang="es-ES" dirty="0"/>
              <a:t>En proyectos predictivos, administrados por gestores de proyecto</a:t>
            </a:r>
          </a:p>
          <a:p>
            <a:pPr lvl="1" eaLnBrk="1" hangingPunct="1">
              <a:spcBef>
                <a:spcPct val="0"/>
              </a:spcBef>
            </a:pPr>
            <a:r>
              <a:rPr lang="es-ES" dirty="0"/>
              <a:t>En proyectos adaptativos, administrados por el equipo, pero orientados por líderes de proyecto </a:t>
            </a:r>
          </a:p>
          <a:p>
            <a:pPr eaLnBrk="1" hangingPunct="1">
              <a:spcBef>
                <a:spcPct val="0"/>
              </a:spcBef>
            </a:pPr>
            <a:r>
              <a:rPr lang="es-ES" dirty="0"/>
              <a:t>Usualmente, la dirección de proyectos se realiza en un entorno muy complejo y de alto riesgo</a:t>
            </a:r>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17464A15-7E08-40D3-B4A1-49217B3B98D7}" type="slidenum">
              <a:rPr lang="es-ES"/>
              <a:pPr>
                <a:defRPr/>
              </a:pPr>
              <a:t>17</a:t>
            </a:fld>
            <a:endParaRPr lang="es-E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a:xfrm>
            <a:off x="31248" y="49341"/>
            <a:ext cx="11288931" cy="453940"/>
          </a:xfrm>
        </p:spPr>
        <p:txBody>
          <a:bodyPr>
            <a:normAutofit fontScale="90000"/>
          </a:bodyPr>
          <a:lstStyle/>
          <a:p>
            <a:r>
              <a:rPr lang="es-ES" dirty="0"/>
              <a:t>Los Agentes Principales de un Proyecto Predictivo</a:t>
            </a:r>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18</a:t>
            </a:fld>
            <a:endParaRPr lang="es-ES"/>
          </a:p>
        </p:txBody>
      </p:sp>
      <p:sp>
        <p:nvSpPr>
          <p:cNvPr id="11" name="Oval 9"/>
          <p:cNvSpPr>
            <a:spLocks noChangeArrowheads="1"/>
          </p:cNvSpPr>
          <p:nvPr/>
        </p:nvSpPr>
        <p:spPr bwMode="auto">
          <a:xfrm>
            <a:off x="3771391" y="775543"/>
            <a:ext cx="5760000" cy="1440000"/>
          </a:xfrm>
          <a:prstGeom prst="ellipse">
            <a:avLst/>
          </a:prstGeom>
          <a:noFill/>
          <a:ln w="38100" algn="ctr">
            <a:solidFill>
              <a:srgbClr val="0070C0"/>
            </a:solidFill>
            <a:round/>
            <a:headEnd/>
            <a:tailEnd/>
          </a:ln>
        </p:spPr>
        <p:txBody>
          <a:bodyPr wrap="none" lIns="0" tIns="0" rIns="0" bIns="0" anchor="t" anchorCtr="0"/>
          <a:lstStyle/>
          <a:p>
            <a:r>
              <a:rPr lang="es-ES" sz="1200" b="1" dirty="0">
                <a:solidFill>
                  <a:srgbClr val="000000"/>
                </a:solidFill>
              </a:rPr>
              <a:t>Comité de Seguimiento</a:t>
            </a:r>
            <a:br>
              <a:rPr lang="es-ES" sz="1200" b="1" dirty="0">
                <a:solidFill>
                  <a:srgbClr val="000000"/>
                </a:solidFill>
              </a:rPr>
            </a:br>
            <a:r>
              <a:rPr lang="es-ES" sz="1200" b="1" dirty="0">
                <a:solidFill>
                  <a:srgbClr val="000000"/>
                </a:solidFill>
              </a:rPr>
              <a:t>Junta de Proyecto</a:t>
            </a:r>
            <a:br>
              <a:rPr lang="es-ES" sz="1200" b="1" dirty="0">
                <a:solidFill>
                  <a:srgbClr val="000000"/>
                </a:solidFill>
              </a:rPr>
            </a:br>
            <a:r>
              <a:rPr lang="es-ES" sz="1200" b="1" dirty="0">
                <a:solidFill>
                  <a:srgbClr val="000000"/>
                </a:solidFill>
              </a:rPr>
              <a:t>Junta de Control de Cambios</a:t>
            </a:r>
          </a:p>
        </p:txBody>
      </p:sp>
      <p:sp>
        <p:nvSpPr>
          <p:cNvPr id="12" name="Oval 9"/>
          <p:cNvSpPr>
            <a:spLocks noChangeArrowheads="1"/>
          </p:cNvSpPr>
          <p:nvPr/>
        </p:nvSpPr>
        <p:spPr bwMode="auto">
          <a:xfrm>
            <a:off x="3771391" y="3173175"/>
            <a:ext cx="5760000" cy="2880000"/>
          </a:xfrm>
          <a:prstGeom prst="ellipse">
            <a:avLst/>
          </a:prstGeom>
          <a:noFill/>
          <a:ln w="38100" algn="ctr">
            <a:solidFill>
              <a:srgbClr val="FF0000"/>
            </a:solidFill>
            <a:round/>
            <a:headEnd/>
            <a:tailEnd/>
          </a:ln>
        </p:spPr>
        <p:txBody>
          <a:bodyPr wrap="none" lIns="0" tIns="0" rIns="0" bIns="0" anchor="b" anchorCtr="1"/>
          <a:lstStyle/>
          <a:p>
            <a:r>
              <a:rPr lang="es-ES" sz="1200" b="1" dirty="0">
                <a:solidFill>
                  <a:srgbClr val="000000"/>
                </a:solidFill>
              </a:rPr>
              <a:t>Equipo del Proyecto</a:t>
            </a:r>
          </a:p>
        </p:txBody>
      </p:sp>
      <p:sp>
        <p:nvSpPr>
          <p:cNvPr id="13" name="Oval 9"/>
          <p:cNvSpPr>
            <a:spLocks noChangeArrowheads="1"/>
          </p:cNvSpPr>
          <p:nvPr/>
        </p:nvSpPr>
        <p:spPr bwMode="auto">
          <a:xfrm>
            <a:off x="5211391" y="3210990"/>
            <a:ext cx="2880000" cy="1800000"/>
          </a:xfrm>
          <a:prstGeom prst="ellipse">
            <a:avLst/>
          </a:prstGeom>
          <a:noFill/>
          <a:ln w="38100" algn="ctr">
            <a:solidFill>
              <a:srgbClr val="FF0000"/>
            </a:solidFill>
            <a:round/>
            <a:headEnd/>
            <a:tailEnd/>
          </a:ln>
        </p:spPr>
        <p:txBody>
          <a:bodyPr wrap="none" lIns="0" tIns="0" rIns="0" bIns="0" anchor="b" anchorCtr="1"/>
          <a:lstStyle/>
          <a:p>
            <a:r>
              <a:rPr lang="es-ES" sz="1200" b="1" dirty="0">
                <a:solidFill>
                  <a:srgbClr val="000000"/>
                </a:solidFill>
              </a:rPr>
              <a:t>Equipo de</a:t>
            </a:r>
            <a:br>
              <a:rPr lang="es-ES" sz="1200" b="1" dirty="0">
                <a:solidFill>
                  <a:srgbClr val="000000"/>
                </a:solidFill>
              </a:rPr>
            </a:br>
            <a:r>
              <a:rPr lang="es-ES" sz="1200" b="1" dirty="0">
                <a:solidFill>
                  <a:srgbClr val="000000"/>
                </a:solidFill>
              </a:rPr>
              <a:t>Dirección del Proyecto </a:t>
            </a:r>
          </a:p>
        </p:txBody>
      </p:sp>
      <p:sp>
        <p:nvSpPr>
          <p:cNvPr id="14" name="Oval 9"/>
          <p:cNvSpPr>
            <a:spLocks noChangeArrowheads="1"/>
          </p:cNvSpPr>
          <p:nvPr/>
        </p:nvSpPr>
        <p:spPr bwMode="auto">
          <a:xfrm>
            <a:off x="5931391" y="3210990"/>
            <a:ext cx="1440000" cy="900000"/>
          </a:xfrm>
          <a:prstGeom prst="ellipse">
            <a:avLst/>
          </a:prstGeom>
          <a:noFill/>
          <a:ln w="38100" algn="ctr">
            <a:solidFill>
              <a:srgbClr val="FF0000"/>
            </a:solidFill>
            <a:round/>
            <a:headEnd/>
            <a:tailEnd/>
          </a:ln>
        </p:spPr>
        <p:txBody>
          <a:bodyPr wrap="none" lIns="0" tIns="0" rIns="0" bIns="0" anchor="ctr" anchorCtr="0"/>
          <a:lstStyle/>
          <a:p>
            <a:r>
              <a:rPr lang="es-ES" sz="1200" b="1" dirty="0">
                <a:solidFill>
                  <a:srgbClr val="000000"/>
                </a:solidFill>
              </a:rPr>
              <a:t>Director</a:t>
            </a:r>
            <a:br>
              <a:rPr lang="es-ES" sz="1200" b="1" dirty="0">
                <a:solidFill>
                  <a:srgbClr val="000000"/>
                </a:solidFill>
              </a:rPr>
            </a:br>
            <a:r>
              <a:rPr lang="es-ES" sz="1200" b="1" dirty="0">
                <a:solidFill>
                  <a:srgbClr val="000000"/>
                </a:solidFill>
              </a:rPr>
              <a:t>del</a:t>
            </a:r>
            <a:br>
              <a:rPr lang="es-ES" sz="1200" b="1" dirty="0">
                <a:solidFill>
                  <a:srgbClr val="000000"/>
                </a:solidFill>
              </a:rPr>
            </a:br>
            <a:r>
              <a:rPr lang="es-ES" sz="1200" b="1" dirty="0">
                <a:solidFill>
                  <a:srgbClr val="000000"/>
                </a:solidFill>
              </a:rPr>
              <a:t>Proyecto</a:t>
            </a:r>
          </a:p>
        </p:txBody>
      </p:sp>
      <p:sp>
        <p:nvSpPr>
          <p:cNvPr id="15" name="Oval 9"/>
          <p:cNvSpPr>
            <a:spLocks noChangeArrowheads="1"/>
          </p:cNvSpPr>
          <p:nvPr/>
        </p:nvSpPr>
        <p:spPr bwMode="auto">
          <a:xfrm>
            <a:off x="5931391" y="2265885"/>
            <a:ext cx="1440000" cy="900000"/>
          </a:xfrm>
          <a:prstGeom prst="ellipse">
            <a:avLst/>
          </a:prstGeom>
          <a:noFill/>
          <a:ln w="38100" algn="ctr">
            <a:solidFill>
              <a:srgbClr val="FF0000"/>
            </a:solidFill>
            <a:round/>
            <a:headEnd/>
            <a:tailEnd/>
          </a:ln>
        </p:spPr>
        <p:txBody>
          <a:bodyPr wrap="none" lIns="0" tIns="0" rIns="0" bIns="0" anchor="ctr" anchorCtr="0"/>
          <a:lstStyle/>
          <a:p>
            <a:r>
              <a:rPr lang="es-ES" sz="1200" b="1" dirty="0">
                <a:solidFill>
                  <a:srgbClr val="000000"/>
                </a:solidFill>
              </a:rPr>
              <a:t>Patrocinador</a:t>
            </a:r>
            <a:br>
              <a:rPr lang="es-ES" sz="1200" b="1" dirty="0">
                <a:solidFill>
                  <a:srgbClr val="000000"/>
                </a:solidFill>
              </a:rPr>
            </a:br>
            <a:r>
              <a:rPr lang="es-ES" sz="1200" b="1" dirty="0">
                <a:solidFill>
                  <a:srgbClr val="000000"/>
                </a:solidFill>
              </a:rPr>
              <a:t>del</a:t>
            </a:r>
            <a:br>
              <a:rPr lang="es-ES" sz="1200" b="1" dirty="0">
                <a:solidFill>
                  <a:srgbClr val="000000"/>
                </a:solidFill>
              </a:rPr>
            </a:br>
            <a:r>
              <a:rPr lang="es-ES" sz="1200" b="1" dirty="0">
                <a:solidFill>
                  <a:srgbClr val="000000"/>
                </a:solidFill>
              </a:rPr>
              <a:t>Proyecto</a:t>
            </a:r>
          </a:p>
        </p:txBody>
      </p:sp>
      <p:graphicFrame>
        <p:nvGraphicFramePr>
          <p:cNvPr id="16" name="Group 62"/>
          <p:cNvGraphicFramePr>
            <a:graphicFrameLocks noGrp="1"/>
          </p:cNvGraphicFramePr>
          <p:nvPr>
            <p:extLst>
              <p:ext uri="{D42A27DB-BD31-4B8C-83A1-F6EECF244321}">
                <p14:modId xmlns:p14="http://schemas.microsoft.com/office/powerpoint/2010/main" val="82493375"/>
              </p:ext>
            </p:extLst>
          </p:nvPr>
        </p:nvGraphicFramePr>
        <p:xfrm>
          <a:off x="692215" y="5713972"/>
          <a:ext cx="2129233" cy="418320"/>
        </p:xfrm>
        <a:graphic>
          <a:graphicData uri="http://schemas.openxmlformats.org/drawingml/2006/table">
            <a:tbl>
              <a:tblPr/>
              <a:tblGrid>
                <a:gridCol w="635348">
                  <a:extLst>
                    <a:ext uri="{9D8B030D-6E8A-4147-A177-3AD203B41FA5}">
                      <a16:colId xmlns:a16="http://schemas.microsoft.com/office/drawing/2014/main" val="20000"/>
                    </a:ext>
                  </a:extLst>
                </a:gridCol>
                <a:gridCol w="1493885">
                  <a:extLst>
                    <a:ext uri="{9D8B030D-6E8A-4147-A177-3AD203B41FA5}">
                      <a16:colId xmlns:a16="http://schemas.microsoft.com/office/drawing/2014/main" val="20001"/>
                    </a:ext>
                  </a:extLst>
                </a:gridCol>
              </a:tblGrid>
              <a:tr h="119133">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900" b="0" i="0" u="none" strike="noStrike" cap="none" normalizeH="0" baseline="0" dirty="0">
                        <a:ln>
                          <a:noFill/>
                        </a:ln>
                        <a:solidFill>
                          <a:srgbClr val="000000"/>
                        </a:solidFill>
                        <a:effectLst/>
                        <a:latin typeface="Arial" charset="0"/>
                      </a:endParaRPr>
                    </a:p>
                  </a:txBody>
                  <a:tcPr marL="72000" marR="72000" marT="36000" marB="36000"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900" b="0" i="0" u="none" strike="noStrike" cap="none" normalizeH="0" baseline="0" dirty="0">
                          <a:ln>
                            <a:noFill/>
                          </a:ln>
                          <a:solidFill>
                            <a:srgbClr val="000000"/>
                          </a:solidFill>
                          <a:effectLst/>
                          <a:latin typeface="Arial" charset="0"/>
                        </a:rPr>
                        <a:t>Gobierno del Proyecto</a:t>
                      </a:r>
                    </a:p>
                  </a:txBody>
                  <a:tcPr marL="72000" marR="72000" marT="36000" marB="36000"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82001">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900" b="0" i="0" u="none" strike="noStrike" cap="none" normalizeH="0" baseline="0" dirty="0">
                        <a:ln>
                          <a:noFill/>
                        </a:ln>
                        <a:solidFill>
                          <a:srgbClr val="000000"/>
                        </a:solidFill>
                        <a:effectLst/>
                        <a:latin typeface="Arial" charset="0"/>
                      </a:endParaRPr>
                    </a:p>
                  </a:txBody>
                  <a:tcPr marL="72000" marR="72000" marT="36000" marB="36000" horzOverflow="overflow">
                    <a:lnL w="28575"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a:noFill/>
                    </a:lnTlToBr>
                    <a:lnBlToTr>
                      <a:noFill/>
                    </a:lnBlToTr>
                    <a:solidFill>
                      <a:srgbClr val="FF0000"/>
                    </a:solid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900" b="0" i="0" u="none" strike="noStrike" cap="none" normalizeH="0" baseline="0" dirty="0">
                          <a:ln>
                            <a:noFill/>
                          </a:ln>
                          <a:solidFill>
                            <a:srgbClr val="000000"/>
                          </a:solidFill>
                          <a:effectLst/>
                          <a:latin typeface="Arial" charset="0"/>
                        </a:rPr>
                        <a:t>Organización del Proyecto</a:t>
                      </a:r>
                    </a:p>
                  </a:txBody>
                  <a:tcPr marL="72000" marR="72000" marT="36000" marB="36000" horzOverflow="overflow">
                    <a:lnL w="12700"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7" name="CuadroTexto 16">
            <a:extLst>
              <a:ext uri="{FF2B5EF4-FFF2-40B4-BE49-F238E27FC236}">
                <a16:creationId xmlns:a16="http://schemas.microsoft.com/office/drawing/2014/main" id="{4B808C50-F36F-4E06-AC72-0AA44D89F88C}"/>
              </a:ext>
            </a:extLst>
          </p:cNvPr>
          <p:cNvSpPr txBox="1"/>
          <p:nvPr/>
        </p:nvSpPr>
        <p:spPr>
          <a:xfrm>
            <a:off x="3862738" y="1123124"/>
            <a:ext cx="1440000" cy="720000"/>
          </a:xfrm>
          <a:prstGeom prst="ellipse">
            <a:avLst/>
          </a:prstGeom>
          <a:solidFill>
            <a:schemeClr val="bg1">
              <a:lumMod val="85000"/>
            </a:schemeClr>
          </a:solidFill>
          <a:ln>
            <a:solidFill>
              <a:schemeClr val="bg1">
                <a:lumMod val="50000"/>
              </a:schemeClr>
            </a:solidFill>
          </a:ln>
        </p:spPr>
        <p:txBody>
          <a:bodyPr wrap="none" rtlCol="0">
            <a:spAutoFit/>
          </a:bodyPr>
          <a:lstStyle/>
          <a:p>
            <a:r>
              <a:rPr lang="es-ES" sz="1200" b="1" i="0" u="none" dirty="0">
                <a:solidFill>
                  <a:srgbClr val="0070C0"/>
                </a:solidFill>
              </a:rPr>
              <a:t>Directivos</a:t>
            </a:r>
            <a:br>
              <a:rPr lang="es-ES" sz="1200" b="1" i="0" u="none" dirty="0">
                <a:solidFill>
                  <a:srgbClr val="0070C0"/>
                </a:solidFill>
              </a:rPr>
            </a:br>
            <a:r>
              <a:rPr lang="es-ES" sz="1200" b="1" i="0" u="none" dirty="0">
                <a:solidFill>
                  <a:srgbClr val="0070C0"/>
                </a:solidFill>
              </a:rPr>
              <a:t>del</a:t>
            </a:r>
            <a:br>
              <a:rPr lang="es-ES" sz="1200" b="1" i="0" u="none" dirty="0">
                <a:solidFill>
                  <a:srgbClr val="0070C0"/>
                </a:solidFill>
              </a:rPr>
            </a:br>
            <a:r>
              <a:rPr lang="es-ES" sz="1200" b="1" i="0" u="none" dirty="0">
                <a:solidFill>
                  <a:srgbClr val="0070C0"/>
                </a:solidFill>
              </a:rPr>
              <a:t>Negocio</a:t>
            </a:r>
          </a:p>
        </p:txBody>
      </p:sp>
      <p:sp>
        <p:nvSpPr>
          <p:cNvPr id="18" name="CuadroTexto 17">
            <a:extLst>
              <a:ext uri="{FF2B5EF4-FFF2-40B4-BE49-F238E27FC236}">
                <a16:creationId xmlns:a16="http://schemas.microsoft.com/office/drawing/2014/main" id="{5F746274-5D99-4835-98EF-562ECF7F4EE0}"/>
              </a:ext>
            </a:extLst>
          </p:cNvPr>
          <p:cNvSpPr txBox="1"/>
          <p:nvPr/>
        </p:nvSpPr>
        <p:spPr>
          <a:xfrm>
            <a:off x="7987730" y="1124889"/>
            <a:ext cx="1440000" cy="720000"/>
          </a:xfrm>
          <a:prstGeom prst="ellipse">
            <a:avLst/>
          </a:prstGeom>
          <a:solidFill>
            <a:schemeClr val="bg1">
              <a:lumMod val="85000"/>
            </a:schemeClr>
          </a:solidFill>
          <a:ln>
            <a:solidFill>
              <a:schemeClr val="bg1">
                <a:lumMod val="50000"/>
              </a:schemeClr>
            </a:solidFill>
          </a:ln>
        </p:spPr>
        <p:txBody>
          <a:bodyPr wrap="none" rtlCol="0">
            <a:spAutoFit/>
          </a:bodyPr>
          <a:lstStyle/>
          <a:p>
            <a:r>
              <a:rPr lang="es-ES" sz="1200" b="1" dirty="0">
                <a:solidFill>
                  <a:srgbClr val="0070C0"/>
                </a:solidFill>
              </a:rPr>
              <a:t>Directivos</a:t>
            </a:r>
            <a:br>
              <a:rPr lang="es-ES" sz="1200" b="1" dirty="0">
                <a:solidFill>
                  <a:srgbClr val="0070C0"/>
                </a:solidFill>
              </a:rPr>
            </a:br>
            <a:r>
              <a:rPr lang="es-ES" sz="1200" b="1" dirty="0">
                <a:solidFill>
                  <a:srgbClr val="0070C0"/>
                </a:solidFill>
              </a:rPr>
              <a:t>del </a:t>
            </a:r>
          </a:p>
          <a:p>
            <a:r>
              <a:rPr lang="es-ES" sz="1200" b="1" i="0" u="none" dirty="0">
                <a:solidFill>
                  <a:srgbClr val="0070C0"/>
                </a:solidFill>
              </a:rPr>
              <a:t>Proyecto</a:t>
            </a:r>
          </a:p>
        </p:txBody>
      </p:sp>
      <p:sp>
        <p:nvSpPr>
          <p:cNvPr id="19" name="CuadroTexto 18">
            <a:extLst>
              <a:ext uri="{FF2B5EF4-FFF2-40B4-BE49-F238E27FC236}">
                <a16:creationId xmlns:a16="http://schemas.microsoft.com/office/drawing/2014/main" id="{8FC0EE3C-D44C-4CAD-BD5D-5E25643C9532}"/>
              </a:ext>
            </a:extLst>
          </p:cNvPr>
          <p:cNvSpPr txBox="1"/>
          <p:nvPr/>
        </p:nvSpPr>
        <p:spPr>
          <a:xfrm>
            <a:off x="3530568" y="4688805"/>
            <a:ext cx="2160000" cy="720000"/>
          </a:xfrm>
          <a:prstGeom prst="ellipse">
            <a:avLst/>
          </a:prstGeom>
          <a:solidFill>
            <a:schemeClr val="bg1">
              <a:lumMod val="85000"/>
            </a:schemeClr>
          </a:solidFill>
          <a:ln>
            <a:solidFill>
              <a:schemeClr val="bg1">
                <a:lumMod val="50000"/>
              </a:schemeClr>
            </a:solidFill>
          </a:ln>
        </p:spPr>
        <p:txBody>
          <a:bodyPr wrap="none" rtlCol="0">
            <a:spAutoFit/>
          </a:bodyPr>
          <a:lstStyle/>
          <a:p>
            <a:r>
              <a:rPr lang="es-ES" sz="1200" b="1" dirty="0">
                <a:solidFill>
                  <a:srgbClr val="FF0000"/>
                </a:solidFill>
              </a:rPr>
              <a:t>Clientes </a:t>
            </a:r>
            <a:br>
              <a:rPr lang="es-ES" sz="1200" b="1" dirty="0">
                <a:solidFill>
                  <a:srgbClr val="FF0000"/>
                </a:solidFill>
              </a:rPr>
            </a:br>
            <a:r>
              <a:rPr lang="es-ES" sz="1200" b="1" dirty="0">
                <a:solidFill>
                  <a:srgbClr val="FF0000"/>
                </a:solidFill>
              </a:rPr>
              <a:t>y</a:t>
            </a:r>
          </a:p>
          <a:p>
            <a:r>
              <a:rPr lang="es-ES" sz="1200" b="1" dirty="0">
                <a:solidFill>
                  <a:srgbClr val="FF0000"/>
                </a:solidFill>
              </a:rPr>
              <a:t>Usuarios</a:t>
            </a:r>
            <a:endParaRPr lang="es-ES" sz="1200" b="1" i="0" u="none" dirty="0">
              <a:solidFill>
                <a:srgbClr val="FF0000"/>
              </a:solidFill>
            </a:endParaRPr>
          </a:p>
        </p:txBody>
      </p:sp>
      <p:sp>
        <p:nvSpPr>
          <p:cNvPr id="20" name="CuadroTexto 19">
            <a:extLst>
              <a:ext uri="{FF2B5EF4-FFF2-40B4-BE49-F238E27FC236}">
                <a16:creationId xmlns:a16="http://schemas.microsoft.com/office/drawing/2014/main" id="{CC74062A-760F-4BBF-BA6B-E5EEA7C8A207}"/>
              </a:ext>
            </a:extLst>
          </p:cNvPr>
          <p:cNvSpPr txBox="1"/>
          <p:nvPr/>
        </p:nvSpPr>
        <p:spPr>
          <a:xfrm>
            <a:off x="7609745" y="4688805"/>
            <a:ext cx="2195970" cy="753058"/>
          </a:xfrm>
          <a:prstGeom prst="ellipse">
            <a:avLst/>
          </a:prstGeom>
          <a:solidFill>
            <a:schemeClr val="bg1">
              <a:lumMod val="85000"/>
            </a:schemeClr>
          </a:solidFill>
          <a:ln>
            <a:solidFill>
              <a:schemeClr val="bg1">
                <a:lumMod val="50000"/>
              </a:schemeClr>
            </a:solidFill>
          </a:ln>
        </p:spPr>
        <p:txBody>
          <a:bodyPr wrap="none" rtlCol="0">
            <a:spAutoFit/>
          </a:bodyPr>
          <a:lstStyle/>
          <a:p>
            <a:r>
              <a:rPr lang="es-ES" sz="1200" b="1" dirty="0">
                <a:solidFill>
                  <a:srgbClr val="FF0000"/>
                </a:solidFill>
              </a:rPr>
              <a:t>Desarrolladores</a:t>
            </a:r>
            <a:br>
              <a:rPr lang="es-ES" sz="1200" b="1" dirty="0">
                <a:solidFill>
                  <a:srgbClr val="FF0000"/>
                </a:solidFill>
              </a:rPr>
            </a:br>
            <a:r>
              <a:rPr lang="es-ES" sz="1200" b="1" dirty="0">
                <a:solidFill>
                  <a:srgbClr val="FF0000"/>
                </a:solidFill>
              </a:rPr>
              <a:t>y</a:t>
            </a:r>
            <a:br>
              <a:rPr lang="es-ES" sz="1200" b="1" dirty="0">
                <a:solidFill>
                  <a:srgbClr val="FF0000"/>
                </a:solidFill>
              </a:rPr>
            </a:br>
            <a:r>
              <a:rPr lang="es-ES" sz="1200" b="1" dirty="0">
                <a:solidFill>
                  <a:srgbClr val="FF0000"/>
                </a:solidFill>
              </a:rPr>
              <a:t>Proveedores</a:t>
            </a:r>
          </a:p>
        </p:txBody>
      </p:sp>
      <p:sp>
        <p:nvSpPr>
          <p:cNvPr id="21" name="CuadroTexto 20">
            <a:extLst>
              <a:ext uri="{FF2B5EF4-FFF2-40B4-BE49-F238E27FC236}">
                <a16:creationId xmlns:a16="http://schemas.microsoft.com/office/drawing/2014/main" id="{84F56322-EF45-4767-9D71-8112B354BA95}"/>
              </a:ext>
            </a:extLst>
          </p:cNvPr>
          <p:cNvSpPr txBox="1"/>
          <p:nvPr/>
        </p:nvSpPr>
        <p:spPr>
          <a:xfrm>
            <a:off x="5925234" y="1427069"/>
            <a:ext cx="1440000" cy="720000"/>
          </a:xfrm>
          <a:prstGeom prst="ellipse">
            <a:avLst/>
          </a:prstGeom>
          <a:solidFill>
            <a:schemeClr val="bg1">
              <a:lumMod val="85000"/>
            </a:schemeClr>
          </a:solidFill>
          <a:ln>
            <a:solidFill>
              <a:schemeClr val="bg1">
                <a:lumMod val="50000"/>
              </a:schemeClr>
            </a:solidFill>
          </a:ln>
        </p:spPr>
        <p:txBody>
          <a:bodyPr wrap="none" rtlCol="0">
            <a:spAutoFit/>
          </a:bodyPr>
          <a:lstStyle/>
          <a:p>
            <a:r>
              <a:rPr lang="es-ES" sz="1200" b="1" dirty="0">
                <a:solidFill>
                  <a:srgbClr val="0070C0"/>
                </a:solidFill>
              </a:rPr>
              <a:t>Interesados</a:t>
            </a:r>
            <a:br>
              <a:rPr lang="es-ES" sz="1200" b="1" dirty="0">
                <a:solidFill>
                  <a:srgbClr val="0070C0"/>
                </a:solidFill>
              </a:rPr>
            </a:br>
            <a:r>
              <a:rPr lang="es-ES" sz="1200" b="1" dirty="0">
                <a:solidFill>
                  <a:srgbClr val="0070C0"/>
                </a:solidFill>
              </a:rPr>
              <a:t>Principales</a:t>
            </a:r>
            <a:endParaRPr lang="es-ES" sz="1200" b="1" i="0" u="none" dirty="0">
              <a:solidFill>
                <a:srgbClr val="0070C0"/>
              </a:solidFill>
            </a:endParaRPr>
          </a:p>
        </p:txBody>
      </p:sp>
    </p:spTree>
    <p:extLst>
      <p:ext uri="{BB962C8B-B14F-4D97-AF65-F5344CB8AC3E}">
        <p14:creationId xmlns:p14="http://schemas.microsoft.com/office/powerpoint/2010/main" val="110990172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6D8990-E75B-4DE4-9F61-AEFBBDC032E0}"/>
              </a:ext>
            </a:extLst>
          </p:cNvPr>
          <p:cNvSpPr>
            <a:spLocks noGrp="1"/>
          </p:cNvSpPr>
          <p:nvPr>
            <p:ph type="title"/>
          </p:nvPr>
        </p:nvSpPr>
        <p:spPr/>
        <p:txBody>
          <a:bodyPr>
            <a:normAutofit fontScale="90000"/>
          </a:bodyPr>
          <a:lstStyle/>
          <a:p>
            <a:r>
              <a:rPr lang="es-ES" dirty="0"/>
              <a:t>Guía Práctica de los Grupos de Procesos, complemento del PMBOK</a:t>
            </a:r>
            <a:r>
              <a:rPr lang="es-ES" baseline="30000" dirty="0"/>
              <a:t>®</a:t>
            </a:r>
            <a:r>
              <a:rPr lang="es-ES" dirty="0"/>
              <a:t> 7.0 (389 páginas)</a:t>
            </a:r>
          </a:p>
        </p:txBody>
      </p:sp>
      <p:sp>
        <p:nvSpPr>
          <p:cNvPr id="3" name="Marcador de contenido 2">
            <a:extLst>
              <a:ext uri="{FF2B5EF4-FFF2-40B4-BE49-F238E27FC236}">
                <a16:creationId xmlns:a16="http://schemas.microsoft.com/office/drawing/2014/main" id="{6B344621-1260-448D-AB8E-47D8DF86645F}"/>
              </a:ext>
            </a:extLst>
          </p:cNvPr>
          <p:cNvSpPr>
            <a:spLocks noGrp="1"/>
          </p:cNvSpPr>
          <p:nvPr>
            <p:ph idx="1"/>
          </p:nvPr>
        </p:nvSpPr>
        <p:spPr>
          <a:xfrm>
            <a:off x="289711" y="633744"/>
            <a:ext cx="7222713" cy="5703683"/>
          </a:xfrm>
        </p:spPr>
        <p:txBody>
          <a:bodyPr/>
          <a:lstStyle/>
          <a:p>
            <a:pPr marL="381000" indent="-361950"/>
            <a:r>
              <a:rPr lang="es-ES" dirty="0"/>
              <a:t>Capítulo 1: Introducción a la Dirección de Proyectos. </a:t>
            </a:r>
          </a:p>
          <a:p>
            <a:pPr marL="381000" indent="-361950"/>
            <a:r>
              <a:rPr lang="es-ES" dirty="0"/>
              <a:t>Capítulo 2: El Entorno de los Proyectos. </a:t>
            </a:r>
          </a:p>
          <a:p>
            <a:pPr marL="381000" indent="-361950"/>
            <a:r>
              <a:rPr lang="es-ES" dirty="0"/>
              <a:t>Capítulo 3: El Rol del Director de Proyectos. </a:t>
            </a:r>
          </a:p>
          <a:p>
            <a:pPr marL="381000" indent="-361950"/>
            <a:r>
              <a:rPr lang="es-ES" sz="2000" dirty="0"/>
              <a:t>Capítulo 4: Grupo de Procesos de Inicio. </a:t>
            </a:r>
          </a:p>
          <a:p>
            <a:pPr marL="381000" indent="-361950"/>
            <a:r>
              <a:rPr lang="es-ES" sz="2000" dirty="0"/>
              <a:t>Capítulo 5: Grupo de Procesos Planificación.</a:t>
            </a:r>
          </a:p>
          <a:p>
            <a:pPr marL="381000" indent="-361950"/>
            <a:r>
              <a:rPr lang="es-ES" sz="2000" dirty="0"/>
              <a:t>Capítulo 6: Grupo de Procesos Ejecución. </a:t>
            </a:r>
          </a:p>
          <a:p>
            <a:pPr marL="381000" indent="-361950"/>
            <a:r>
              <a:rPr lang="es-ES" sz="2000" dirty="0"/>
              <a:t>Capítulo 7: Grupo de Procesos Seguimiento y Control. </a:t>
            </a:r>
          </a:p>
          <a:p>
            <a:pPr marL="381000" indent="-361950"/>
            <a:r>
              <a:rPr lang="es-ES" sz="2000" dirty="0"/>
              <a:t>Capítulo 8: Grupo de Procesos Cierre.</a:t>
            </a:r>
          </a:p>
          <a:p>
            <a:pPr marL="381000" indent="-361950"/>
            <a:r>
              <a:rPr lang="es-ES" sz="2000" dirty="0"/>
              <a:t>Capítulo 9: Entradas y Salidas.</a:t>
            </a:r>
          </a:p>
          <a:p>
            <a:pPr marL="381000" indent="-361950"/>
            <a:r>
              <a:rPr lang="es-ES" sz="2000" dirty="0"/>
              <a:t>Capítulo 0: Herramientas y Técnicas.</a:t>
            </a:r>
          </a:p>
          <a:p>
            <a:pPr eaLnBrk="1" hangingPunct="1"/>
            <a:r>
              <a:rPr lang="es-ES" dirty="0"/>
              <a:t>Referencias. </a:t>
            </a:r>
          </a:p>
          <a:p>
            <a:pPr marL="381000" indent="-361950"/>
            <a:r>
              <a:rPr lang="es-ES" sz="2000" dirty="0"/>
              <a:t>Apéndice X1. Contribuyentes y revisores.</a:t>
            </a:r>
          </a:p>
          <a:p>
            <a:pPr marL="381000" indent="-361950"/>
            <a:r>
              <a:rPr lang="es-ES" sz="2000" dirty="0"/>
              <a:t>Glosario. </a:t>
            </a:r>
          </a:p>
          <a:p>
            <a:pPr marL="381000" indent="-361950"/>
            <a:r>
              <a:rPr lang="es-ES" sz="2000" dirty="0"/>
              <a:t>Índice.</a:t>
            </a:r>
            <a:endParaRPr lang="es-ES" dirty="0"/>
          </a:p>
        </p:txBody>
      </p:sp>
      <p:sp>
        <p:nvSpPr>
          <p:cNvPr id="4" name="Marcador de pie de página 3">
            <a:extLst>
              <a:ext uri="{FF2B5EF4-FFF2-40B4-BE49-F238E27FC236}">
                <a16:creationId xmlns:a16="http://schemas.microsoft.com/office/drawing/2014/main" id="{C541CA9B-8C27-467F-B424-2E2C00B29ABA}"/>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C7338168-D76B-47B1-86F8-78EB6622FD7A}"/>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19</a:t>
            </a:fld>
            <a:endParaRPr lang="es-ES"/>
          </a:p>
        </p:txBody>
      </p:sp>
      <p:sp>
        <p:nvSpPr>
          <p:cNvPr id="6" name="CuadroTexto 5">
            <a:extLst>
              <a:ext uri="{FF2B5EF4-FFF2-40B4-BE49-F238E27FC236}">
                <a16:creationId xmlns:a16="http://schemas.microsoft.com/office/drawing/2014/main" id="{9B02A1A6-0B4A-41B2-B403-72A0F17F0234}"/>
              </a:ext>
            </a:extLst>
          </p:cNvPr>
          <p:cNvSpPr txBox="1"/>
          <p:nvPr/>
        </p:nvSpPr>
        <p:spPr>
          <a:xfrm>
            <a:off x="5723024" y="3485585"/>
            <a:ext cx="6208616" cy="2619554"/>
          </a:xfrm>
          <a:prstGeom prst="bracePair">
            <a:avLst>
              <a:gd name="adj" fmla="val 4639"/>
            </a:avLst>
          </a:prstGeom>
          <a:noFill/>
          <a:ln>
            <a:solidFill>
              <a:srgbClr val="FF0000"/>
            </a:solidFill>
          </a:ln>
        </p:spPr>
        <p:txBody>
          <a:bodyPr wrap="square" lIns="108000" tIns="0" rIns="0" bIns="0">
            <a:spAutoFit/>
          </a:bodyPr>
          <a:lstStyle/>
          <a:p>
            <a:pPr algn="ctr">
              <a:spcBef>
                <a:spcPts val="600"/>
              </a:spcBef>
              <a:spcAft>
                <a:spcPts val="600"/>
              </a:spcAft>
            </a:pPr>
            <a:r>
              <a:rPr lang="es-ES" sz="1600" u="sng" dirty="0">
                <a:latin typeface="Arial" panose="020B0604020202020204" pitchFamily="34" charset="0"/>
                <a:cs typeface="Arial" panose="020B0604020202020204" pitchFamily="34" charset="0"/>
              </a:rPr>
              <a:t>Guía Práctica de los Grupos de Procesos de 2003</a:t>
            </a:r>
          </a:p>
          <a:p>
            <a:pPr marL="171450" indent="-171450">
              <a:spcBef>
                <a:spcPts val="600"/>
              </a:spcBef>
              <a:spcAft>
                <a:spcPts val="600"/>
              </a:spcAft>
              <a:buFont typeface="Arial" panose="020B0604020202020204" pitchFamily="34" charset="0"/>
              <a:buChar char="•"/>
            </a:pPr>
            <a:r>
              <a:rPr lang="es-ES" sz="1600" dirty="0">
                <a:latin typeface="Arial" panose="020B0604020202020204" pitchFamily="34" charset="0"/>
                <a:cs typeface="Arial" panose="020B0604020202020204" pitchFamily="34" charset="0"/>
              </a:rPr>
              <a:t>La guía maneja los mismos 49 procesos de gestión del PMBOK 6.0. </a:t>
            </a:r>
          </a:p>
          <a:p>
            <a:pPr marL="171450" indent="-171450">
              <a:spcBef>
                <a:spcPts val="600"/>
              </a:spcBef>
              <a:spcAft>
                <a:spcPts val="600"/>
              </a:spcAft>
              <a:buFont typeface="Arial" panose="020B0604020202020204" pitchFamily="34" charset="0"/>
              <a:buChar char="•"/>
            </a:pPr>
            <a:r>
              <a:rPr lang="es-ES" sz="1600" dirty="0">
                <a:latin typeface="Arial" panose="020B0604020202020204" pitchFamily="34" charset="0"/>
                <a:cs typeface="Arial" panose="020B0604020202020204" pitchFamily="34" charset="0"/>
              </a:rPr>
              <a:t>Cada proceso tiene las mismas Entradas, Herramientas &amp; Técnicas y Salidas que tenía en el PMBOK 6.0. </a:t>
            </a:r>
          </a:p>
          <a:p>
            <a:pPr marL="171450" indent="-171450">
              <a:spcBef>
                <a:spcPts val="600"/>
              </a:spcBef>
              <a:spcAft>
                <a:spcPts val="600"/>
              </a:spcAft>
              <a:buFont typeface="Arial" panose="020B0604020202020204" pitchFamily="34" charset="0"/>
              <a:buChar char="•"/>
            </a:pPr>
            <a:r>
              <a:rPr lang="es-ES" sz="1600" dirty="0">
                <a:latin typeface="Arial" panose="020B0604020202020204" pitchFamily="34" charset="0"/>
                <a:cs typeface="Arial" panose="020B0604020202020204" pitchFamily="34" charset="0"/>
              </a:rPr>
              <a:t>Los procesos han quedado indexados en los mismos 5 grupos del PMBOK 6.0 : Inicio, Planificación, Ejecución, Seguimiento &amp; Control y Cierre.</a:t>
            </a:r>
          </a:p>
        </p:txBody>
      </p:sp>
    </p:spTree>
    <p:extLst>
      <p:ext uri="{BB962C8B-B14F-4D97-AF65-F5344CB8AC3E}">
        <p14:creationId xmlns:p14="http://schemas.microsoft.com/office/powerpoint/2010/main" val="47299687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arcador de pie de página"/>
          <p:cNvSpPr>
            <a:spLocks noGrp="1"/>
          </p:cNvSpPr>
          <p:nvPr>
            <p:ph type="ftr" sz="quarter" idx="10"/>
          </p:nvPr>
        </p:nvSpPr>
        <p:spPr/>
        <p:txBody>
          <a:bodyPr/>
          <a:lstStyle/>
          <a:p>
            <a:pPr>
              <a:defRPr/>
            </a:pPr>
            <a:r>
              <a:rPr lang="es-ES"/>
              <a:t>© by fjspsv, 2025 - Introducción a la Dirección de Proyectos</a:t>
            </a:r>
            <a:endParaRPr lang="es-ES" dirty="0"/>
          </a:p>
        </p:txBody>
      </p:sp>
      <p:sp>
        <p:nvSpPr>
          <p:cNvPr id="6" name="4 Marcador de número de diapositiva"/>
          <p:cNvSpPr>
            <a:spLocks noGrp="1"/>
          </p:cNvSpPr>
          <p:nvPr>
            <p:ph type="sldNum" sz="quarter" idx="11"/>
          </p:nvPr>
        </p:nvSpPr>
        <p:spPr/>
        <p:txBody>
          <a:bodyPr/>
          <a:lstStyle/>
          <a:p>
            <a:pPr>
              <a:defRPr/>
            </a:pPr>
            <a:r>
              <a:rPr lang="es-ES"/>
              <a:t>Página: </a:t>
            </a:r>
            <a:fld id="{59C00482-1E70-49B2-A84D-5E359BC85650}" type="slidenum">
              <a:rPr lang="es-ES"/>
              <a:pPr>
                <a:defRPr/>
              </a:pPr>
              <a:t>2</a:t>
            </a:fld>
            <a:endParaRPr lang="es-ES"/>
          </a:p>
        </p:txBody>
      </p:sp>
      <p:sp>
        <p:nvSpPr>
          <p:cNvPr id="6148" name="Rectangle 2"/>
          <p:cNvSpPr>
            <a:spLocks noGrp="1" noChangeArrowheads="1"/>
          </p:cNvSpPr>
          <p:nvPr>
            <p:ph type="title"/>
          </p:nvPr>
        </p:nvSpPr>
        <p:spPr>
          <a:xfrm>
            <a:off x="78559" y="0"/>
            <a:ext cx="11886619" cy="427578"/>
          </a:xfrm>
        </p:spPr>
        <p:txBody>
          <a:bodyPr>
            <a:normAutofit fontScale="90000"/>
          </a:bodyPr>
          <a:lstStyle/>
          <a:p>
            <a:pPr eaLnBrk="1" hangingPunct="1"/>
            <a:r>
              <a:rPr lang="es-ES" dirty="0"/>
              <a:t>Esquema del Capítulo. </a:t>
            </a:r>
          </a:p>
        </p:txBody>
      </p:sp>
      <p:sp>
        <p:nvSpPr>
          <p:cNvPr id="6149" name="Rectangle 3"/>
          <p:cNvSpPr>
            <a:spLocks noGrp="1" noChangeArrowheads="1"/>
          </p:cNvSpPr>
          <p:nvPr>
            <p:ph type="body" idx="1"/>
          </p:nvPr>
        </p:nvSpPr>
        <p:spPr>
          <a:xfrm>
            <a:off x="332510" y="427577"/>
            <a:ext cx="11706800" cy="5887498"/>
          </a:xfrm>
        </p:spPr>
        <p:txBody>
          <a:bodyPr>
            <a:normAutofit fontScale="85000" lnSpcReduction="20000"/>
          </a:bodyPr>
          <a:lstStyle/>
          <a:p>
            <a:pPr eaLnBrk="1" hangingPunct="1"/>
            <a:r>
              <a:rPr lang="es-ES" dirty="0"/>
              <a:t>Finalidad de la Guía del PMBOK</a:t>
            </a:r>
            <a:r>
              <a:rPr lang="es-ES" baseline="30000" dirty="0"/>
              <a:t>®</a:t>
            </a:r>
          </a:p>
          <a:p>
            <a:pPr eaLnBrk="1" hangingPunct="1"/>
            <a:r>
              <a:rPr lang="es-ES" dirty="0"/>
              <a:t>Estructura de la Guía del PMBOK</a:t>
            </a:r>
            <a:r>
              <a:rPr lang="es-ES" baseline="30000" dirty="0"/>
              <a:t>®</a:t>
            </a:r>
          </a:p>
          <a:p>
            <a:pPr eaLnBrk="1" hangingPunct="1"/>
            <a:r>
              <a:rPr lang="es-ES" dirty="0"/>
              <a:t>Adaptación y adopción del PMBOK</a:t>
            </a:r>
          </a:p>
          <a:p>
            <a:pPr eaLnBrk="1" hangingPunct="1"/>
            <a:r>
              <a:rPr lang="es-ES" dirty="0">
                <a:solidFill>
                  <a:srgbClr val="FF0000"/>
                </a:solidFill>
              </a:rPr>
              <a:t>¿Qué es un proyecto?</a:t>
            </a:r>
          </a:p>
          <a:p>
            <a:pPr eaLnBrk="1" hangingPunct="1"/>
            <a:r>
              <a:rPr lang="es-ES" dirty="0">
                <a:solidFill>
                  <a:srgbClr val="FF0000"/>
                </a:solidFill>
              </a:rPr>
              <a:t>¿Qué es la Dirección de Proyectos?</a:t>
            </a:r>
          </a:p>
          <a:p>
            <a:pPr marL="906462" lvl="1" indent="-457200" eaLnBrk="1" hangingPunct="1"/>
            <a:r>
              <a:rPr lang="es-ES" dirty="0">
                <a:solidFill>
                  <a:srgbClr val="FF0000"/>
                </a:solidFill>
              </a:rPr>
              <a:t>Los Procesos y Rituales de Gestión</a:t>
            </a:r>
          </a:p>
          <a:p>
            <a:pPr marL="906462" lvl="1" indent="-457200" eaLnBrk="1" hangingPunct="1"/>
            <a:r>
              <a:rPr lang="es-ES" dirty="0">
                <a:solidFill>
                  <a:srgbClr val="FF0000"/>
                </a:solidFill>
              </a:rPr>
              <a:t>Objetivos, Resultados y Actores Interesados,</a:t>
            </a:r>
          </a:p>
          <a:p>
            <a:pPr eaLnBrk="1" hangingPunct="1"/>
            <a:r>
              <a:rPr lang="es-ES" dirty="0"/>
              <a:t>El Papel y la Competencia del Director de Proyectos</a:t>
            </a:r>
          </a:p>
          <a:p>
            <a:pPr marL="906462" lvl="1" indent="-457200" eaLnBrk="1" hangingPunct="1"/>
            <a:r>
              <a:rPr lang="es-ES" dirty="0"/>
              <a:t>El Triangulo del Talento</a:t>
            </a:r>
          </a:p>
          <a:p>
            <a:pPr marL="906462" lvl="1" indent="-457200" eaLnBrk="1" hangingPunct="1"/>
            <a:r>
              <a:rPr lang="es-ES" dirty="0"/>
              <a:t>Las Áreas de Aplicación </a:t>
            </a:r>
          </a:p>
          <a:p>
            <a:pPr marL="906462" lvl="1" indent="-457200" eaLnBrk="1" hangingPunct="1"/>
            <a:r>
              <a:rPr lang="es-ES" dirty="0"/>
              <a:t>La Deontología Profesional</a:t>
            </a:r>
          </a:p>
          <a:p>
            <a:pPr eaLnBrk="1" hangingPunct="1"/>
            <a:r>
              <a:rPr lang="es-ES" dirty="0">
                <a:solidFill>
                  <a:srgbClr val="FF0000"/>
                </a:solidFill>
              </a:rPr>
              <a:t>El Concepto de Valor de Negocio</a:t>
            </a:r>
          </a:p>
          <a:p>
            <a:pPr eaLnBrk="1" hangingPunct="1"/>
            <a:r>
              <a:rPr lang="es-ES" dirty="0">
                <a:solidFill>
                  <a:srgbClr val="FF0000"/>
                </a:solidFill>
              </a:rPr>
              <a:t>Factores de Lanzamiento y Áreas de Aplicación</a:t>
            </a:r>
          </a:p>
          <a:p>
            <a:pPr marL="360363" indent="-360363" eaLnBrk="1" hangingPunct="1"/>
            <a:r>
              <a:rPr lang="es-ES" dirty="0">
                <a:solidFill>
                  <a:srgbClr val="FF0000"/>
                </a:solidFill>
              </a:rPr>
              <a:t>Medición del Éxito de un Proyecto</a:t>
            </a:r>
          </a:p>
          <a:p>
            <a:pPr eaLnBrk="1" hangingPunct="1"/>
            <a:r>
              <a:rPr lang="es-ES" dirty="0"/>
              <a:t>El Contexto Estratégico de la Dirección de Proyectos</a:t>
            </a:r>
          </a:p>
          <a:p>
            <a:pPr marL="906462" lvl="1" indent="-457200" eaLnBrk="1" hangingPunct="1"/>
            <a:r>
              <a:rPr lang="es-ES" dirty="0"/>
              <a:t>Portafolios, Programas y Operaciones</a:t>
            </a:r>
          </a:p>
          <a:p>
            <a:pPr marL="906462" lvl="1" indent="-457200" eaLnBrk="1" hangingPunct="1"/>
            <a:r>
              <a:rPr lang="es-ES" dirty="0"/>
              <a:t>Oficina de Dirección de Proyectos (PMO)</a:t>
            </a:r>
          </a:p>
          <a:p>
            <a:pPr marL="906462" lvl="1" indent="-457200" eaLnBrk="1" hangingPunct="1"/>
            <a:r>
              <a:rPr lang="es-ES" dirty="0"/>
              <a:t>La PMO y su relación con los sistemas PMS y PMIS</a:t>
            </a:r>
          </a:p>
          <a:p>
            <a:pPr marL="906462" lvl="1" indent="-457200" eaLnBrk="1" hangingPunct="1"/>
            <a:r>
              <a:rPr lang="es-ES" dirty="0"/>
              <a:t>El </a:t>
            </a:r>
            <a:r>
              <a:rPr lang="en-US" dirty="0"/>
              <a:t>Organizational Project Management </a:t>
            </a:r>
            <a:r>
              <a:rPr lang="es-ES" dirty="0"/>
              <a:t>(OPM)</a:t>
            </a:r>
          </a:p>
          <a:p>
            <a:pPr marL="457200" indent="-457200" eaLnBrk="1" hangingPunct="1"/>
            <a:r>
              <a:rPr lang="es-ES" dirty="0">
                <a:solidFill>
                  <a:srgbClr val="FF0000"/>
                </a:solidFill>
              </a:rPr>
              <a:t>Competencias del Director del Proyecto respecto del Cumplimiento Normativo (DIII.T1)</a:t>
            </a:r>
          </a:p>
          <a:p>
            <a:pPr marL="457200" indent="-457200" eaLnBrk="1" hangingPunct="1"/>
            <a:r>
              <a:rPr lang="es-ES" dirty="0">
                <a:solidFill>
                  <a:srgbClr val="FF0000"/>
                </a:solidFill>
              </a:rPr>
              <a:t>Competencias del Director del Proyecto Entrega de los Beneficios y el Valor del Proyecto (DIII.T2)</a:t>
            </a:r>
          </a:p>
        </p:txBody>
      </p:sp>
      <p:pic>
        <p:nvPicPr>
          <p:cNvPr id="2" name="Imagen 1">
            <a:extLst>
              <a:ext uri="{FF2B5EF4-FFF2-40B4-BE49-F238E27FC236}">
                <a16:creationId xmlns:a16="http://schemas.microsoft.com/office/drawing/2014/main" id="{132E39DC-B32D-4021-B463-D4A9278776A8}"/>
              </a:ext>
            </a:extLst>
          </p:cNvPr>
          <p:cNvPicPr>
            <a:picLocks noChangeAspect="1"/>
          </p:cNvPicPr>
          <p:nvPr/>
        </p:nvPicPr>
        <p:blipFill>
          <a:blip r:embed="rId3"/>
          <a:stretch>
            <a:fillRect/>
          </a:stretch>
        </p:blipFill>
        <p:spPr>
          <a:xfrm>
            <a:off x="7292133" y="683491"/>
            <a:ext cx="4374755" cy="3050128"/>
          </a:xfrm>
          <a:prstGeom prst="round2DiagRect">
            <a:avLst>
              <a:gd name="adj1" fmla="val 9810"/>
              <a:gd name="adj2" fmla="val 26249"/>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CF11EA-A170-42C3-94AE-4246CFF102DD}"/>
              </a:ext>
            </a:extLst>
          </p:cNvPr>
          <p:cNvSpPr>
            <a:spLocks noGrp="1"/>
          </p:cNvSpPr>
          <p:nvPr>
            <p:ph type="title"/>
          </p:nvPr>
        </p:nvSpPr>
        <p:spPr>
          <a:xfrm>
            <a:off x="78559" y="37370"/>
            <a:ext cx="11288931" cy="453940"/>
          </a:xfrm>
        </p:spPr>
        <p:txBody>
          <a:bodyPr>
            <a:noAutofit/>
          </a:bodyPr>
          <a:lstStyle/>
          <a:p>
            <a:r>
              <a:rPr lang="es-ES" sz="1600" dirty="0"/>
              <a:t>Métodos Estructurados: Los 49 Procesos de la Guía Práctica de los Grupos de Procesos de 2023, dentro de los 5 Grupos </a:t>
            </a:r>
          </a:p>
        </p:txBody>
      </p:sp>
      <p:sp>
        <p:nvSpPr>
          <p:cNvPr id="4" name="Marcador de pie de página 3">
            <a:extLst>
              <a:ext uri="{FF2B5EF4-FFF2-40B4-BE49-F238E27FC236}">
                <a16:creationId xmlns:a16="http://schemas.microsoft.com/office/drawing/2014/main" id="{6D0FADEE-FD31-45D9-9061-651A936DD06B}"/>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E8ED022F-A8A8-4EF4-8629-E99CE2B8312A}"/>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20</a:t>
            </a:fld>
            <a:endParaRPr lang="es-ES"/>
          </a:p>
        </p:txBody>
      </p:sp>
      <p:graphicFrame>
        <p:nvGraphicFramePr>
          <p:cNvPr id="6" name="Marcador de contenido 6">
            <a:extLst>
              <a:ext uri="{FF2B5EF4-FFF2-40B4-BE49-F238E27FC236}">
                <a16:creationId xmlns:a16="http://schemas.microsoft.com/office/drawing/2014/main" id="{7BB2DC92-8264-4A0C-A48A-621E4A80CE70}"/>
              </a:ext>
            </a:extLst>
          </p:cNvPr>
          <p:cNvGraphicFramePr>
            <a:graphicFrameLocks noGrp="1"/>
          </p:cNvGraphicFramePr>
          <p:nvPr>
            <p:ph idx="1"/>
            <p:extLst>
              <p:ext uri="{D42A27DB-BD31-4B8C-83A1-F6EECF244321}">
                <p14:modId xmlns:p14="http://schemas.microsoft.com/office/powerpoint/2010/main" val="1889545001"/>
              </p:ext>
            </p:extLst>
          </p:nvPr>
        </p:nvGraphicFramePr>
        <p:xfrm>
          <a:off x="340659" y="596156"/>
          <a:ext cx="11519646" cy="5609918"/>
        </p:xfrm>
        <a:graphic>
          <a:graphicData uri="http://schemas.openxmlformats.org/drawingml/2006/table">
            <a:tbl>
              <a:tblPr firstRow="1" firstCol="1" lastRow="1" lastCol="1" bandRow="1" bandCol="1"/>
              <a:tblGrid>
                <a:gridCol w="1806408">
                  <a:extLst>
                    <a:ext uri="{9D8B030D-6E8A-4147-A177-3AD203B41FA5}">
                      <a16:colId xmlns:a16="http://schemas.microsoft.com/office/drawing/2014/main" val="20001"/>
                    </a:ext>
                  </a:extLst>
                </a:gridCol>
                <a:gridCol w="2889184">
                  <a:extLst>
                    <a:ext uri="{9D8B030D-6E8A-4147-A177-3AD203B41FA5}">
                      <a16:colId xmlns:a16="http://schemas.microsoft.com/office/drawing/2014/main" val="20002"/>
                    </a:ext>
                  </a:extLst>
                </a:gridCol>
                <a:gridCol w="2537945">
                  <a:extLst>
                    <a:ext uri="{9D8B030D-6E8A-4147-A177-3AD203B41FA5}">
                      <a16:colId xmlns:a16="http://schemas.microsoft.com/office/drawing/2014/main" val="20003"/>
                    </a:ext>
                  </a:extLst>
                </a:gridCol>
                <a:gridCol w="2750920">
                  <a:extLst>
                    <a:ext uri="{9D8B030D-6E8A-4147-A177-3AD203B41FA5}">
                      <a16:colId xmlns:a16="http://schemas.microsoft.com/office/drawing/2014/main" val="20004"/>
                    </a:ext>
                  </a:extLst>
                </a:gridCol>
                <a:gridCol w="1535189">
                  <a:extLst>
                    <a:ext uri="{9D8B030D-6E8A-4147-A177-3AD203B41FA5}">
                      <a16:colId xmlns:a16="http://schemas.microsoft.com/office/drawing/2014/main" val="20005"/>
                    </a:ext>
                  </a:extLst>
                </a:gridCol>
              </a:tblGrid>
              <a:tr h="183183">
                <a:tc>
                  <a:txBody>
                    <a:bodyPr/>
                    <a:lstStyle/>
                    <a:p>
                      <a:pPr marL="52070" indent="-52070" algn="ctr">
                        <a:spcAft>
                          <a:spcPts val="0"/>
                        </a:spcAft>
                      </a:pPr>
                      <a:r>
                        <a:rPr lang="es-ES" sz="1000" b="1" dirty="0">
                          <a:effectLst/>
                          <a:latin typeface="Arial" panose="020B0604020202020204" pitchFamily="34" charset="0"/>
                          <a:ea typeface="Times New Roman" panose="02020603050405020304" pitchFamily="18" charset="0"/>
                          <a:cs typeface="Arial" panose="020B0604020202020204" pitchFamily="34" charset="0"/>
                        </a:rPr>
                        <a:t>4. Iniciar</a:t>
                      </a:r>
                      <a:endParaRPr lang="es-E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lgn="ctr">
                        <a:spcAft>
                          <a:spcPts val="0"/>
                        </a:spcAft>
                      </a:pPr>
                      <a:r>
                        <a:rPr lang="es-ES" sz="1000" b="1" dirty="0">
                          <a:effectLst/>
                          <a:latin typeface="Arial" panose="020B0604020202020204" pitchFamily="34" charset="0"/>
                          <a:ea typeface="Times New Roman" panose="02020603050405020304" pitchFamily="18" charset="0"/>
                          <a:cs typeface="Arial" panose="020B0604020202020204" pitchFamily="34" charset="0"/>
                        </a:rPr>
                        <a:t>5. Planificar</a:t>
                      </a:r>
                      <a:endParaRPr lang="es-E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lgn="ctr">
                        <a:spcAft>
                          <a:spcPts val="0"/>
                        </a:spcAft>
                      </a:pPr>
                      <a:r>
                        <a:rPr lang="es-ES" sz="1000" b="1" dirty="0">
                          <a:effectLst/>
                          <a:latin typeface="Arial" panose="020B0604020202020204" pitchFamily="34" charset="0"/>
                          <a:ea typeface="Times New Roman" panose="02020603050405020304" pitchFamily="18" charset="0"/>
                          <a:cs typeface="Arial" panose="020B0604020202020204" pitchFamily="34" charset="0"/>
                        </a:rPr>
                        <a:t>6. Ejecutar</a:t>
                      </a:r>
                      <a:endParaRPr lang="es-E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lgn="ctr">
                        <a:spcAft>
                          <a:spcPts val="0"/>
                        </a:spcAft>
                      </a:pPr>
                      <a:r>
                        <a:rPr lang="es-ES" sz="1000" b="1" dirty="0">
                          <a:effectLst/>
                          <a:latin typeface="Arial" panose="020B0604020202020204" pitchFamily="34" charset="0"/>
                          <a:ea typeface="Times New Roman" panose="02020603050405020304" pitchFamily="18" charset="0"/>
                          <a:cs typeface="Arial" panose="020B0604020202020204" pitchFamily="34" charset="0"/>
                        </a:rPr>
                        <a:t>7. Supervisar &amp; Controlar</a:t>
                      </a:r>
                      <a:endParaRPr lang="es-E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lgn="ctr">
                        <a:spcAft>
                          <a:spcPts val="0"/>
                        </a:spcAft>
                      </a:pPr>
                      <a:r>
                        <a:rPr lang="es-ES" sz="1000" b="1" dirty="0">
                          <a:effectLst/>
                          <a:latin typeface="Arial" panose="020B0604020202020204" pitchFamily="34" charset="0"/>
                          <a:ea typeface="Times New Roman" panose="02020603050405020304" pitchFamily="18" charset="0"/>
                          <a:cs typeface="Arial" panose="020B0604020202020204" pitchFamily="34" charset="0"/>
                        </a:rPr>
                        <a:t>8. Cerrar</a:t>
                      </a:r>
                      <a:endParaRPr lang="es-E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0"/>
                  </a:ext>
                </a:extLst>
              </a:tr>
              <a:tr h="269634">
                <a:tc rowSpan="2">
                  <a:txBody>
                    <a:bodyPr/>
                    <a:lstStyle/>
                    <a:p>
                      <a:pPr marL="52070" indent="-52070">
                        <a:spcAft>
                          <a:spcPts val="0"/>
                        </a:spcAft>
                      </a:pPr>
                      <a:r>
                        <a:rPr lang="es-ES" sz="9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1. Desarrollar el Acta de Constitución del proyecto</a:t>
                      </a:r>
                      <a:endParaRPr lang="es-ES" sz="9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2">
                  <a:txBody>
                    <a:bodyPr/>
                    <a:lstStyle/>
                    <a:p>
                      <a:pPr>
                        <a:spcAft>
                          <a:spcPts val="0"/>
                        </a:spcAft>
                      </a:pPr>
                      <a:r>
                        <a:rPr lang="es-ES" sz="9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1. Desarrollar el Plan para la Dirección del proyecto</a:t>
                      </a:r>
                      <a:endParaRPr lang="es-ES" sz="9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1. Dirigir y gestionar los trabajos del proyecto</a:t>
                      </a:r>
                      <a:endParaRPr lang="es-ES" sz="9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1. Supervisar y controlar los trabajos del proyecto</a:t>
                      </a:r>
                      <a:endParaRPr lang="es-ES" sz="9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2">
                  <a:txBody>
                    <a:bodyPr/>
                    <a:lstStyle/>
                    <a:p>
                      <a:pPr>
                        <a:spcAft>
                          <a:spcPts val="0"/>
                        </a:spcAft>
                      </a:pPr>
                      <a:r>
                        <a:rPr lang="es-ES" sz="9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1. Cerrar el proyecto o fase</a:t>
                      </a:r>
                      <a:endParaRPr lang="es-ES" sz="9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1"/>
                  </a:ext>
                </a:extLst>
              </a:tr>
              <a:tr h="269634">
                <a:tc vMerge="1">
                  <a:txBody>
                    <a:bodyPr/>
                    <a:lstStyle/>
                    <a:p>
                      <a:endParaRPr lang="es-ES"/>
                    </a:p>
                  </a:txBody>
                  <a:tcPr/>
                </a:tc>
                <a:tc vMerge="1">
                  <a:txBody>
                    <a:bodyPr/>
                    <a:lstStyle/>
                    <a:p>
                      <a:endParaRPr lang="es-ES"/>
                    </a:p>
                  </a:txBody>
                  <a:tcPr/>
                </a:tc>
                <a:tc>
                  <a:txBody>
                    <a:bodyPr/>
                    <a:lstStyle/>
                    <a:p>
                      <a:pPr>
                        <a:spcAft>
                          <a:spcPts val="0"/>
                        </a:spcAft>
                      </a:pPr>
                      <a:r>
                        <a:rPr lang="es-ES" sz="9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2. Gestionar el conocimiento del proyecto</a:t>
                      </a: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2. Realizar el control integrado de cambios</a:t>
                      </a:r>
                      <a:endParaRPr lang="es-ES" sz="900"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extLst>
                  <a:ext uri="{0D108BD9-81ED-4DB2-BD59-A6C34878D82A}">
                    <a16:rowId xmlns:a16="http://schemas.microsoft.com/office/drawing/2014/main" val="10002"/>
                  </a:ext>
                </a:extLst>
              </a:tr>
              <a:tr h="168365">
                <a:tc rowSpan="4">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Planificar la gestión del alcance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4">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Validar el alcance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4">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3"/>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Recopilar requisitos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4"/>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Definir el alcance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5"/>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Crear la EDT</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Controlar el alcance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extLst>
                  <a:ext uri="{0D108BD9-81ED-4DB2-BD59-A6C34878D82A}">
                    <a16:rowId xmlns:a16="http://schemas.microsoft.com/office/drawing/2014/main" val="10006"/>
                  </a:ext>
                </a:extLst>
              </a:tr>
              <a:tr h="168365">
                <a:tc rowSpan="5">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6. Planificar la gestión del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Controlar 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7"/>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7. Definir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8"/>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8. Secuenciar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9"/>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9. Estimar la duración de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1"/>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10. Desarrollar 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2"/>
                  </a:ext>
                </a:extLst>
              </a:tr>
              <a:tr h="168365">
                <a:tc rowSpan="3">
                  <a:txBody>
                    <a:bodyPr/>
                    <a:lstStyle/>
                    <a:p>
                      <a:pPr marL="52070" indent="-52070">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11. Planificar la gestión del coste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6. Controlar los costes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13"/>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12. Estimar costes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4"/>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13. Determinar el presupuesto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5"/>
                  </a:ext>
                </a:extLst>
              </a:tr>
              <a:tr h="296118">
                <a:tc>
                  <a:txBody>
                    <a:bodyPr/>
                    <a:lstStyle/>
                    <a:p>
                      <a:pPr marL="52070" indent="-52070">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14. Planificar la gestión de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Gestionar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7. Controlar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16"/>
                  </a:ext>
                </a:extLst>
              </a:tr>
              <a:tr h="168365">
                <a:tc rowSpan="3">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15. Planificar la gestión de los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Adquirir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8. Controlar los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17"/>
                  </a:ext>
                </a:extLst>
              </a:tr>
              <a:tr h="168365">
                <a:tc vMerge="1">
                  <a:txBody>
                    <a:bodyPr/>
                    <a:lstStyle/>
                    <a:p>
                      <a:endParaRPr lang="es-ES"/>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900" dirty="0">
                          <a:effectLst/>
                          <a:latin typeface="Arial" panose="020B0604020202020204" pitchFamily="34" charset="0"/>
                          <a:ea typeface="Times New Roman" panose="02020603050405020304" pitchFamily="18" charset="0"/>
                          <a:cs typeface="Arial" panose="020B0604020202020204" pitchFamily="34" charset="0"/>
                        </a:rPr>
                        <a:t>16. Estimar los recursos de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Desarrollar el equipo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8"/>
                  </a:ext>
                </a:extLst>
              </a:tr>
              <a:tr h="168365">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6. Dirigir el equipo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9"/>
                  </a:ext>
                </a:extLst>
              </a:tr>
              <a:tr h="296118">
                <a:tc>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17. Planificar la gestión de las comunicaciones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7. Gestionar las comunicaciones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9. Supervisar las comunicaciones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0"/>
                  </a:ext>
                </a:extLst>
              </a:tr>
              <a:tr h="168365">
                <a:tc rowSpan="5">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18. Planificar la gestión de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8. Implementar la respuesta a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10. Supervisar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1"/>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19. Identificar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2"/>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20. Realizar análisis cualitativo de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3"/>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21. Realizar análisis cuantitativo de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4"/>
                  </a:ext>
                </a:extLst>
              </a:tr>
              <a:tr h="168365">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22. Planificar la respuesta a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5"/>
                  </a:ext>
                </a:extLst>
              </a:tr>
              <a:tr h="413407">
                <a:tc>
                  <a:txBody>
                    <a:bodyPr/>
                    <a:lstStyle/>
                    <a:p>
                      <a:pPr marL="52070" indent="-52070">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23. Planificar la gestión de las adquisiciones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9. Efectuar las adquisiciones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11. Controlar las adquisiciones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6"/>
                  </a:ext>
                </a:extLst>
              </a:tr>
              <a:tr h="413407">
                <a:tc>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Identificar a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24. Planificar el involucramiento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10. Gestionar la</a:t>
                      </a:r>
                      <a:r>
                        <a:rPr lang="es-ES" sz="900" baseline="0" dirty="0">
                          <a:effectLst/>
                          <a:latin typeface="Arial" panose="020B0604020202020204" pitchFamily="34" charset="0"/>
                          <a:ea typeface="Times New Roman" panose="02020603050405020304" pitchFamily="18" charset="0"/>
                          <a:cs typeface="Arial" panose="020B0604020202020204" pitchFamily="34" charset="0"/>
                        </a:rPr>
                        <a:t> participación</a:t>
                      </a:r>
                      <a:r>
                        <a:rPr lang="es-ES" sz="900" dirty="0">
                          <a:effectLst/>
                          <a:latin typeface="Arial" panose="020B0604020202020204" pitchFamily="34" charset="0"/>
                          <a:ea typeface="Times New Roman" panose="02020603050405020304" pitchFamily="18" charset="0"/>
                          <a:cs typeface="Arial" panose="020B0604020202020204" pitchFamily="34" charset="0"/>
                        </a:rPr>
                        <a:t>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12. Supervisar el compromiso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7"/>
                  </a:ext>
                </a:extLst>
              </a:tr>
            </a:tbl>
          </a:graphicData>
        </a:graphic>
      </p:graphicFrame>
    </p:spTree>
    <p:extLst>
      <p:ext uri="{BB962C8B-B14F-4D97-AF65-F5344CB8AC3E}">
        <p14:creationId xmlns:p14="http://schemas.microsoft.com/office/powerpoint/2010/main" val="200298186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96CC2A-5845-B0CC-B720-DB551F13E7F5}"/>
              </a:ext>
            </a:extLst>
          </p:cNvPr>
          <p:cNvSpPr>
            <a:spLocks noGrp="1"/>
          </p:cNvSpPr>
          <p:nvPr>
            <p:ph type="title"/>
          </p:nvPr>
        </p:nvSpPr>
        <p:spPr/>
        <p:txBody>
          <a:bodyPr>
            <a:normAutofit fontScale="90000"/>
          </a:bodyPr>
          <a:lstStyle/>
          <a:p>
            <a:r>
              <a:rPr lang="es-ES" dirty="0"/>
              <a:t>Los Planes de Gestión de un Proyecto Predictivo</a:t>
            </a:r>
          </a:p>
        </p:txBody>
      </p:sp>
      <p:sp>
        <p:nvSpPr>
          <p:cNvPr id="3" name="Marcador de pie de página 2">
            <a:extLst>
              <a:ext uri="{FF2B5EF4-FFF2-40B4-BE49-F238E27FC236}">
                <a16:creationId xmlns:a16="http://schemas.microsoft.com/office/drawing/2014/main" id="{B82AD68E-7A7F-DEAC-E2C8-13ADA3957004}"/>
              </a:ext>
            </a:extLst>
          </p:cNvPr>
          <p:cNvSpPr>
            <a:spLocks noGrp="1"/>
          </p:cNvSpPr>
          <p:nvPr>
            <p:ph type="ftr" sz="quarter" idx="10"/>
          </p:nvPr>
        </p:nvSpPr>
        <p:spPr/>
        <p:txBody>
          <a:bodyPr/>
          <a:lstStyle/>
          <a:p>
            <a:pPr>
              <a:defRPr/>
            </a:pPr>
            <a:r>
              <a:rPr lang="es-ES"/>
              <a:t>© by fjspsv, 2025 - Introducción a la Dirección de Proyectos</a:t>
            </a:r>
          </a:p>
        </p:txBody>
      </p:sp>
      <p:sp>
        <p:nvSpPr>
          <p:cNvPr id="4" name="Marcador de número de diapositiva 3">
            <a:extLst>
              <a:ext uri="{FF2B5EF4-FFF2-40B4-BE49-F238E27FC236}">
                <a16:creationId xmlns:a16="http://schemas.microsoft.com/office/drawing/2014/main" id="{F492FD9E-FFF0-D0D8-36E0-90D0C0E05DAA}"/>
              </a:ext>
            </a:extLst>
          </p:cNvPr>
          <p:cNvSpPr>
            <a:spLocks noGrp="1"/>
          </p:cNvSpPr>
          <p:nvPr>
            <p:ph type="sldNum" sz="quarter" idx="11"/>
          </p:nvPr>
        </p:nvSpPr>
        <p:spPr/>
        <p:txBody>
          <a:bodyPr/>
          <a:lstStyle/>
          <a:p>
            <a:pPr>
              <a:defRPr/>
            </a:pPr>
            <a:r>
              <a:rPr lang="es-ES"/>
              <a:t>Página: </a:t>
            </a:r>
            <a:fld id="{49B546A9-E0B7-47F2-9792-A99EEA3C1A4A}" type="slidenum">
              <a:rPr lang="es-ES" smtClean="0"/>
              <a:pPr>
                <a:defRPr/>
              </a:pPr>
              <a:t>21</a:t>
            </a:fld>
            <a:endParaRPr lang="es-ES"/>
          </a:p>
        </p:txBody>
      </p:sp>
      <p:sp>
        <p:nvSpPr>
          <p:cNvPr id="26" name="_s2066">
            <a:extLst>
              <a:ext uri="{FF2B5EF4-FFF2-40B4-BE49-F238E27FC236}">
                <a16:creationId xmlns:a16="http://schemas.microsoft.com/office/drawing/2014/main" id="{F981FCF6-BFD9-076A-6C0F-DFD20BB1EBAD}"/>
              </a:ext>
            </a:extLst>
          </p:cNvPr>
          <p:cNvSpPr>
            <a:spLocks noChangeArrowheads="1"/>
          </p:cNvSpPr>
          <p:nvPr/>
        </p:nvSpPr>
        <p:spPr bwMode="auto">
          <a:xfrm>
            <a:off x="3488873" y="659747"/>
            <a:ext cx="3521528" cy="446438"/>
          </a:xfrm>
          <a:prstGeom prst="bracketPair">
            <a:avLst>
              <a:gd name="adj" fmla="val 0"/>
            </a:avLst>
          </a:prstGeom>
          <a:solidFill>
            <a:srgbClr val="969696"/>
          </a:solidFill>
          <a:ln w="28575">
            <a:solidFill>
              <a:schemeClr val="tx1"/>
            </a:solidFill>
            <a:round/>
            <a:headEnd/>
            <a:tailEnd/>
          </a:ln>
        </p:spPr>
        <p:txBody>
          <a:bodyPr wrap="none" lIns="48356" tIns="0" rIns="0" bIns="0" anchor="ctr"/>
          <a:lstStyle/>
          <a:p>
            <a:pPr eaLnBrk="0" hangingPunct="0">
              <a:lnSpc>
                <a:spcPct val="80000"/>
              </a:lnSpc>
              <a:spcBef>
                <a:spcPct val="0"/>
              </a:spcBef>
            </a:pPr>
            <a:r>
              <a:rPr lang="es-ES" sz="1400" dirty="0">
                <a:solidFill>
                  <a:srgbClr val="000000"/>
                </a:solidFill>
                <a:latin typeface="+mn-lt"/>
              </a:rPr>
              <a:t>Plan para la Dirección del Proyecto</a:t>
            </a:r>
          </a:p>
        </p:txBody>
      </p:sp>
      <p:sp>
        <p:nvSpPr>
          <p:cNvPr id="27" name="_s2067">
            <a:extLst>
              <a:ext uri="{FF2B5EF4-FFF2-40B4-BE49-F238E27FC236}">
                <a16:creationId xmlns:a16="http://schemas.microsoft.com/office/drawing/2014/main" id="{24F94C6C-261A-D655-7BB3-08BC306D2B16}"/>
              </a:ext>
            </a:extLst>
          </p:cNvPr>
          <p:cNvSpPr>
            <a:spLocks noChangeArrowheads="1"/>
          </p:cNvSpPr>
          <p:nvPr/>
        </p:nvSpPr>
        <p:spPr bwMode="auto">
          <a:xfrm>
            <a:off x="5687810" y="1470499"/>
            <a:ext cx="612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rgbClr val="003366"/>
                </a:solidFill>
                <a:latin typeface="+mn-lt"/>
              </a:rPr>
              <a:t>Plan de Gestión y </a:t>
            </a:r>
            <a:r>
              <a:rPr lang="es-ES" sz="1400" dirty="0">
                <a:solidFill>
                  <a:srgbClr val="3333FF"/>
                </a:solidFill>
                <a:latin typeface="+mn-lt"/>
              </a:rPr>
              <a:t>Línea Base del Alcance (PSS, WBS y su diccionario)</a:t>
            </a:r>
          </a:p>
        </p:txBody>
      </p:sp>
      <p:sp>
        <p:nvSpPr>
          <p:cNvPr id="28" name="_s2068">
            <a:extLst>
              <a:ext uri="{FF2B5EF4-FFF2-40B4-BE49-F238E27FC236}">
                <a16:creationId xmlns:a16="http://schemas.microsoft.com/office/drawing/2014/main" id="{53F19FA9-E400-7B36-638A-D9842658434C}"/>
              </a:ext>
            </a:extLst>
          </p:cNvPr>
          <p:cNvSpPr>
            <a:spLocks noChangeArrowheads="1"/>
          </p:cNvSpPr>
          <p:nvPr/>
        </p:nvSpPr>
        <p:spPr bwMode="auto">
          <a:xfrm>
            <a:off x="5687810" y="2524079"/>
            <a:ext cx="612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rgbClr val="003366"/>
                </a:solidFill>
                <a:latin typeface="+mn-lt"/>
              </a:rPr>
              <a:t>Plan de Gestión y </a:t>
            </a:r>
            <a:r>
              <a:rPr lang="es-ES" sz="1400" dirty="0">
                <a:solidFill>
                  <a:srgbClr val="3333FF"/>
                </a:solidFill>
                <a:latin typeface="+mn-lt"/>
              </a:rPr>
              <a:t>Línea Base del Cronograma (hitos principales)</a:t>
            </a:r>
          </a:p>
        </p:txBody>
      </p:sp>
      <p:sp>
        <p:nvSpPr>
          <p:cNvPr id="29" name="_s2069">
            <a:extLst>
              <a:ext uri="{FF2B5EF4-FFF2-40B4-BE49-F238E27FC236}">
                <a16:creationId xmlns:a16="http://schemas.microsoft.com/office/drawing/2014/main" id="{835AD884-3A31-8C1E-CEE8-AA9DF33DB6E9}"/>
              </a:ext>
            </a:extLst>
          </p:cNvPr>
          <p:cNvSpPr>
            <a:spLocks noChangeArrowheads="1"/>
          </p:cNvSpPr>
          <p:nvPr/>
        </p:nvSpPr>
        <p:spPr bwMode="auto">
          <a:xfrm>
            <a:off x="5687810" y="2943802"/>
            <a:ext cx="612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rgbClr val="003366"/>
                </a:solidFill>
                <a:latin typeface="+mn-lt"/>
              </a:rPr>
              <a:t>Plan de Gestión y </a:t>
            </a:r>
            <a:r>
              <a:rPr lang="es-ES" sz="1400" dirty="0">
                <a:solidFill>
                  <a:srgbClr val="3333FF"/>
                </a:solidFill>
                <a:latin typeface="+mn-lt"/>
              </a:rPr>
              <a:t>Línea Base de Costes (grandes partidas)</a:t>
            </a:r>
          </a:p>
        </p:txBody>
      </p:sp>
      <p:sp>
        <p:nvSpPr>
          <p:cNvPr id="30" name="_s2070">
            <a:extLst>
              <a:ext uri="{FF2B5EF4-FFF2-40B4-BE49-F238E27FC236}">
                <a16:creationId xmlns:a16="http://schemas.microsoft.com/office/drawing/2014/main" id="{03B71870-26F2-16C3-5ABE-C7E3A6F470CD}"/>
              </a:ext>
            </a:extLst>
          </p:cNvPr>
          <p:cNvSpPr>
            <a:spLocks noChangeArrowheads="1"/>
          </p:cNvSpPr>
          <p:nvPr/>
        </p:nvSpPr>
        <p:spPr bwMode="auto">
          <a:xfrm>
            <a:off x="5687810" y="3363525"/>
            <a:ext cx="6120000" cy="360000"/>
          </a:xfrm>
          <a:prstGeom prst="bracketPair">
            <a:avLst>
              <a:gd name="adj" fmla="val 0"/>
            </a:avLst>
          </a:prstGeom>
          <a:solidFill>
            <a:srgbClr val="C0C0C0"/>
          </a:solidFill>
          <a:ln w="28575">
            <a:solidFill>
              <a:schemeClr val="tx1"/>
            </a:solidFill>
            <a:round/>
            <a:headEnd/>
            <a:tailEnd/>
          </a:ln>
        </p:spPr>
        <p:txBody>
          <a:bodyPr lIns="48356" tIns="0" rIns="0" bIns="0" anchor="ctr"/>
          <a:lstStyle/>
          <a:p>
            <a:pPr algn="l" eaLnBrk="0" hangingPunct="0">
              <a:lnSpc>
                <a:spcPct val="80000"/>
              </a:lnSpc>
              <a:spcBef>
                <a:spcPct val="0"/>
              </a:spcBef>
            </a:pPr>
            <a:r>
              <a:rPr lang="es-ES" sz="1400" dirty="0">
                <a:solidFill>
                  <a:schemeClr val="tx1"/>
                </a:solidFill>
                <a:latin typeface="+mn-lt"/>
              </a:rPr>
              <a:t>Plan de Gestión de la Calidad</a:t>
            </a:r>
          </a:p>
        </p:txBody>
      </p:sp>
      <p:sp>
        <p:nvSpPr>
          <p:cNvPr id="31" name="_s2071">
            <a:extLst>
              <a:ext uri="{FF2B5EF4-FFF2-40B4-BE49-F238E27FC236}">
                <a16:creationId xmlns:a16="http://schemas.microsoft.com/office/drawing/2014/main" id="{32DBCFE9-79DC-B7FB-6180-D037AC0EF7E4}"/>
              </a:ext>
            </a:extLst>
          </p:cNvPr>
          <p:cNvSpPr>
            <a:spLocks noChangeArrowheads="1"/>
          </p:cNvSpPr>
          <p:nvPr/>
        </p:nvSpPr>
        <p:spPr bwMode="auto">
          <a:xfrm>
            <a:off x="5687810" y="3783248"/>
            <a:ext cx="612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chemeClr val="tx1"/>
                </a:solidFill>
                <a:latin typeface="+mn-lt"/>
              </a:rPr>
              <a:t>Plan de Gestión de Recursos</a:t>
            </a:r>
          </a:p>
        </p:txBody>
      </p:sp>
      <p:sp>
        <p:nvSpPr>
          <p:cNvPr id="32" name="_s2072">
            <a:extLst>
              <a:ext uri="{FF2B5EF4-FFF2-40B4-BE49-F238E27FC236}">
                <a16:creationId xmlns:a16="http://schemas.microsoft.com/office/drawing/2014/main" id="{790AD1EC-8B96-3DE6-515A-0CF033432DD3}"/>
              </a:ext>
            </a:extLst>
          </p:cNvPr>
          <p:cNvSpPr>
            <a:spLocks noChangeArrowheads="1"/>
          </p:cNvSpPr>
          <p:nvPr/>
        </p:nvSpPr>
        <p:spPr bwMode="auto">
          <a:xfrm>
            <a:off x="5687810" y="4622694"/>
            <a:ext cx="612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chemeClr val="tx1"/>
                </a:solidFill>
                <a:latin typeface="+mn-lt"/>
              </a:rPr>
              <a:t>Plan de Gestión de Riesgos</a:t>
            </a:r>
          </a:p>
        </p:txBody>
      </p:sp>
      <p:sp>
        <p:nvSpPr>
          <p:cNvPr id="33" name="_s2073">
            <a:extLst>
              <a:ext uri="{FF2B5EF4-FFF2-40B4-BE49-F238E27FC236}">
                <a16:creationId xmlns:a16="http://schemas.microsoft.com/office/drawing/2014/main" id="{ECC920EF-A038-6FED-328D-3FE30E0EA800}"/>
              </a:ext>
            </a:extLst>
          </p:cNvPr>
          <p:cNvSpPr>
            <a:spLocks noChangeArrowheads="1"/>
          </p:cNvSpPr>
          <p:nvPr/>
        </p:nvSpPr>
        <p:spPr bwMode="auto">
          <a:xfrm>
            <a:off x="5687810" y="4202971"/>
            <a:ext cx="612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chemeClr val="tx1"/>
                </a:solidFill>
                <a:latin typeface="+mn-lt"/>
              </a:rPr>
              <a:t>Plan de Gestión de las Comunicaciones</a:t>
            </a:r>
          </a:p>
        </p:txBody>
      </p:sp>
      <p:sp>
        <p:nvSpPr>
          <p:cNvPr id="34" name="_s2074">
            <a:extLst>
              <a:ext uri="{FF2B5EF4-FFF2-40B4-BE49-F238E27FC236}">
                <a16:creationId xmlns:a16="http://schemas.microsoft.com/office/drawing/2014/main" id="{DE8EC5B2-EF7E-C1F2-00DD-89C502185927}"/>
              </a:ext>
            </a:extLst>
          </p:cNvPr>
          <p:cNvSpPr>
            <a:spLocks noChangeArrowheads="1"/>
          </p:cNvSpPr>
          <p:nvPr/>
        </p:nvSpPr>
        <p:spPr bwMode="auto">
          <a:xfrm>
            <a:off x="5687810" y="5042417"/>
            <a:ext cx="612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chemeClr val="tx1"/>
                </a:solidFill>
                <a:latin typeface="+mn-lt"/>
              </a:rPr>
              <a:t>Plan de Gestión de las Adquisiciones</a:t>
            </a:r>
          </a:p>
        </p:txBody>
      </p:sp>
      <p:sp>
        <p:nvSpPr>
          <p:cNvPr id="35" name="_s2076">
            <a:extLst>
              <a:ext uri="{FF2B5EF4-FFF2-40B4-BE49-F238E27FC236}">
                <a16:creationId xmlns:a16="http://schemas.microsoft.com/office/drawing/2014/main" id="{49419049-2A57-E651-3036-D58F026BD27C}"/>
              </a:ext>
            </a:extLst>
          </p:cNvPr>
          <p:cNvSpPr>
            <a:spLocks noChangeArrowheads="1"/>
          </p:cNvSpPr>
          <p:nvPr/>
        </p:nvSpPr>
        <p:spPr bwMode="auto">
          <a:xfrm>
            <a:off x="5687810" y="1890222"/>
            <a:ext cx="612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a:r>
              <a:rPr lang="es-ES" sz="1400" dirty="0">
                <a:solidFill>
                  <a:srgbClr val="003366"/>
                </a:solidFill>
                <a:latin typeface="+mn-lt"/>
              </a:rPr>
              <a:t>Plan de Gestión de Requisitos</a:t>
            </a:r>
          </a:p>
        </p:txBody>
      </p:sp>
      <p:sp>
        <p:nvSpPr>
          <p:cNvPr id="36" name="_s2078">
            <a:extLst>
              <a:ext uri="{FF2B5EF4-FFF2-40B4-BE49-F238E27FC236}">
                <a16:creationId xmlns:a16="http://schemas.microsoft.com/office/drawing/2014/main" id="{29378A3F-126B-A840-983B-DAC3958AE48F}"/>
              </a:ext>
            </a:extLst>
          </p:cNvPr>
          <p:cNvSpPr>
            <a:spLocks noChangeArrowheads="1"/>
          </p:cNvSpPr>
          <p:nvPr/>
        </p:nvSpPr>
        <p:spPr bwMode="auto">
          <a:xfrm>
            <a:off x="313347" y="1442777"/>
            <a:ext cx="378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rgbClr val="FF0000"/>
                </a:solidFill>
                <a:latin typeface="+mn-lt"/>
              </a:rPr>
              <a:t> Plan de Gestión  de Cambios</a:t>
            </a:r>
          </a:p>
        </p:txBody>
      </p:sp>
      <p:sp>
        <p:nvSpPr>
          <p:cNvPr id="37" name="_s2079">
            <a:extLst>
              <a:ext uri="{FF2B5EF4-FFF2-40B4-BE49-F238E27FC236}">
                <a16:creationId xmlns:a16="http://schemas.microsoft.com/office/drawing/2014/main" id="{E6CB549A-590C-3B4F-A9AD-9357C3D2F5BA}"/>
              </a:ext>
            </a:extLst>
          </p:cNvPr>
          <p:cNvSpPr>
            <a:spLocks noChangeArrowheads="1"/>
          </p:cNvSpPr>
          <p:nvPr/>
        </p:nvSpPr>
        <p:spPr bwMode="auto">
          <a:xfrm>
            <a:off x="313347" y="1859879"/>
            <a:ext cx="378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a:solidFill>
                  <a:srgbClr val="FF0000"/>
                </a:solidFill>
                <a:latin typeface="+mn-lt"/>
              </a:rPr>
              <a:t>Plan de Gestión de la Configuración</a:t>
            </a:r>
          </a:p>
        </p:txBody>
      </p:sp>
      <p:sp>
        <p:nvSpPr>
          <p:cNvPr id="38" name="_s2074">
            <a:extLst>
              <a:ext uri="{FF2B5EF4-FFF2-40B4-BE49-F238E27FC236}">
                <a16:creationId xmlns:a16="http://schemas.microsoft.com/office/drawing/2014/main" id="{76335229-5BE5-460E-3515-AE5087E08CA7}"/>
              </a:ext>
            </a:extLst>
          </p:cNvPr>
          <p:cNvSpPr>
            <a:spLocks noChangeArrowheads="1"/>
          </p:cNvSpPr>
          <p:nvPr/>
        </p:nvSpPr>
        <p:spPr bwMode="auto">
          <a:xfrm>
            <a:off x="5687810" y="5462138"/>
            <a:ext cx="612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chemeClr val="tx1"/>
                </a:solidFill>
                <a:latin typeface="+mn-lt"/>
              </a:rPr>
              <a:t>Plan de Involucramiento de Actores Interesados</a:t>
            </a:r>
          </a:p>
        </p:txBody>
      </p:sp>
      <p:cxnSp>
        <p:nvCxnSpPr>
          <p:cNvPr id="39" name="_s2058">
            <a:extLst>
              <a:ext uri="{FF2B5EF4-FFF2-40B4-BE49-F238E27FC236}">
                <a16:creationId xmlns:a16="http://schemas.microsoft.com/office/drawing/2014/main" id="{AD5A71BC-5E14-4D60-CF59-2153B11DA5DE}"/>
              </a:ext>
            </a:extLst>
          </p:cNvPr>
          <p:cNvCxnSpPr>
            <a:cxnSpLocks noChangeShapeType="1"/>
            <a:stCxn id="45" idx="1"/>
            <a:endCxn id="26" idx="2"/>
          </p:cNvCxnSpPr>
          <p:nvPr/>
        </p:nvCxnSpPr>
        <p:spPr bwMode="auto">
          <a:xfrm rot="10800000">
            <a:off x="5249637" y="1106185"/>
            <a:ext cx="285584" cy="2605592"/>
          </a:xfrm>
          <a:prstGeom prst="bentConnector2">
            <a:avLst/>
          </a:prstGeom>
          <a:noFill/>
          <a:ln w="9525">
            <a:solidFill>
              <a:schemeClr val="tx1"/>
            </a:solidFill>
            <a:miter lim="800000"/>
            <a:headEnd/>
            <a:tailEnd/>
          </a:ln>
        </p:spPr>
      </p:cxnSp>
      <p:sp>
        <p:nvSpPr>
          <p:cNvPr id="40" name="_s2074">
            <a:extLst>
              <a:ext uri="{FF2B5EF4-FFF2-40B4-BE49-F238E27FC236}">
                <a16:creationId xmlns:a16="http://schemas.microsoft.com/office/drawing/2014/main" id="{0FE14A29-B32F-BB65-D341-CD63D4AEEAAE}"/>
              </a:ext>
            </a:extLst>
          </p:cNvPr>
          <p:cNvSpPr>
            <a:spLocks noChangeArrowheads="1"/>
          </p:cNvSpPr>
          <p:nvPr/>
        </p:nvSpPr>
        <p:spPr bwMode="auto">
          <a:xfrm>
            <a:off x="313347" y="2446851"/>
            <a:ext cx="378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rgbClr val="FF0000"/>
                </a:solidFill>
                <a:latin typeface="+mn-lt"/>
              </a:rPr>
              <a:t>Línea Base del Rendimiento del Proyecto</a:t>
            </a:r>
          </a:p>
        </p:txBody>
      </p:sp>
      <p:sp>
        <p:nvSpPr>
          <p:cNvPr id="41" name="_s2074">
            <a:extLst>
              <a:ext uri="{FF2B5EF4-FFF2-40B4-BE49-F238E27FC236}">
                <a16:creationId xmlns:a16="http://schemas.microsoft.com/office/drawing/2014/main" id="{979C99F7-BC9E-CBD8-4B38-359D02491F3B}"/>
              </a:ext>
            </a:extLst>
          </p:cNvPr>
          <p:cNvSpPr>
            <a:spLocks noChangeArrowheads="1"/>
          </p:cNvSpPr>
          <p:nvPr/>
        </p:nvSpPr>
        <p:spPr bwMode="auto">
          <a:xfrm>
            <a:off x="313347" y="3281055"/>
            <a:ext cx="378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rgbClr val="FF0000"/>
                </a:solidFill>
                <a:latin typeface="+mn-lt"/>
              </a:rPr>
              <a:t>Enfoque de Desarrollo</a:t>
            </a:r>
          </a:p>
        </p:txBody>
      </p:sp>
      <p:sp>
        <p:nvSpPr>
          <p:cNvPr id="42" name="_s2074">
            <a:extLst>
              <a:ext uri="{FF2B5EF4-FFF2-40B4-BE49-F238E27FC236}">
                <a16:creationId xmlns:a16="http://schemas.microsoft.com/office/drawing/2014/main" id="{AC7C69AF-94DA-3E5F-47A3-5A6D547CBF66}"/>
              </a:ext>
            </a:extLst>
          </p:cNvPr>
          <p:cNvSpPr>
            <a:spLocks noChangeArrowheads="1"/>
          </p:cNvSpPr>
          <p:nvPr/>
        </p:nvSpPr>
        <p:spPr bwMode="auto">
          <a:xfrm>
            <a:off x="313347" y="2863953"/>
            <a:ext cx="378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rgbClr val="FF0000"/>
                </a:solidFill>
                <a:latin typeface="+mn-lt"/>
              </a:rPr>
              <a:t>Descripción del Ciclo de Vida del Proyecto</a:t>
            </a:r>
          </a:p>
        </p:txBody>
      </p:sp>
      <p:sp>
        <p:nvSpPr>
          <p:cNvPr id="43" name="_s2074">
            <a:extLst>
              <a:ext uri="{FF2B5EF4-FFF2-40B4-BE49-F238E27FC236}">
                <a16:creationId xmlns:a16="http://schemas.microsoft.com/office/drawing/2014/main" id="{FB2B8096-5732-46E2-2B88-00E20C16EA1B}"/>
              </a:ext>
            </a:extLst>
          </p:cNvPr>
          <p:cNvSpPr>
            <a:spLocks noChangeArrowheads="1"/>
          </p:cNvSpPr>
          <p:nvPr/>
        </p:nvSpPr>
        <p:spPr bwMode="auto">
          <a:xfrm>
            <a:off x="313347" y="3698158"/>
            <a:ext cx="3780000" cy="360000"/>
          </a:xfrm>
          <a:prstGeom prst="bracketPair">
            <a:avLst>
              <a:gd name="adj" fmla="val 0"/>
            </a:avLst>
          </a:prstGeom>
          <a:solidFill>
            <a:srgbClr val="C0C0C0"/>
          </a:solidFill>
          <a:ln w="28575">
            <a:solidFill>
              <a:schemeClr val="tx1"/>
            </a:solidFill>
            <a:round/>
            <a:headEnd/>
            <a:tailEnd/>
          </a:ln>
        </p:spPr>
        <p:txBody>
          <a:bodyPr wrap="none" lIns="48356" tIns="0" rIns="0" bIns="0" anchor="ctr"/>
          <a:lstStyle/>
          <a:p>
            <a:pPr algn="l" eaLnBrk="0" hangingPunct="0">
              <a:lnSpc>
                <a:spcPct val="80000"/>
              </a:lnSpc>
              <a:spcBef>
                <a:spcPct val="0"/>
              </a:spcBef>
            </a:pPr>
            <a:r>
              <a:rPr lang="es-ES" sz="1400" dirty="0">
                <a:solidFill>
                  <a:srgbClr val="FF0000"/>
                </a:solidFill>
                <a:latin typeface="+mn-lt"/>
              </a:rPr>
              <a:t>Revisiones de Gestión</a:t>
            </a:r>
          </a:p>
        </p:txBody>
      </p:sp>
      <p:cxnSp>
        <p:nvCxnSpPr>
          <p:cNvPr id="44" name="_s2058">
            <a:extLst>
              <a:ext uri="{FF2B5EF4-FFF2-40B4-BE49-F238E27FC236}">
                <a16:creationId xmlns:a16="http://schemas.microsoft.com/office/drawing/2014/main" id="{A0586187-14C0-D3A9-949F-88481BA7F863}"/>
              </a:ext>
            </a:extLst>
          </p:cNvPr>
          <p:cNvCxnSpPr>
            <a:cxnSpLocks noChangeShapeType="1"/>
            <a:stCxn id="46" idx="3"/>
            <a:endCxn id="26" idx="2"/>
          </p:cNvCxnSpPr>
          <p:nvPr/>
        </p:nvCxnSpPr>
        <p:spPr bwMode="auto">
          <a:xfrm flipV="1">
            <a:off x="4152969" y="1106185"/>
            <a:ext cx="1096668" cy="1705850"/>
          </a:xfrm>
          <a:prstGeom prst="bentConnector2">
            <a:avLst/>
          </a:prstGeom>
          <a:noFill/>
          <a:ln w="9525">
            <a:solidFill>
              <a:schemeClr val="tx1"/>
            </a:solidFill>
            <a:miter lim="800000"/>
            <a:headEnd/>
            <a:tailEnd/>
          </a:ln>
        </p:spPr>
      </p:cxnSp>
      <p:sp>
        <p:nvSpPr>
          <p:cNvPr id="45" name="Corchetes 44">
            <a:extLst>
              <a:ext uri="{FF2B5EF4-FFF2-40B4-BE49-F238E27FC236}">
                <a16:creationId xmlns:a16="http://schemas.microsoft.com/office/drawing/2014/main" id="{4101F05B-435B-C6AF-1D1A-B2BC62D741E4}"/>
              </a:ext>
            </a:extLst>
          </p:cNvPr>
          <p:cNvSpPr/>
          <p:nvPr/>
        </p:nvSpPr>
        <p:spPr bwMode="auto">
          <a:xfrm>
            <a:off x="5535221" y="1374129"/>
            <a:ext cx="6419962" cy="4675295"/>
          </a:xfrm>
          <a:prstGeom prst="bracketPair">
            <a:avLst>
              <a:gd name="adj" fmla="val 1258"/>
            </a:avLst>
          </a:prstGeom>
          <a:noFill/>
          <a:ln w="9525" cap="flat" cmpd="sng" algn="ctr">
            <a:solidFill>
              <a:srgbClr val="000000"/>
            </a:solidFill>
            <a:prstDash val="solid"/>
            <a:round/>
            <a:headEnd type="none" w="med" len="med"/>
            <a:tailEnd type="none" w="med" len="med"/>
          </a:ln>
          <a:effectLst/>
        </p:spPr>
        <p:txBody>
          <a:bodyPr vert="horz" wrap="none" lIns="95264" tIns="47632" rIns="95264" bIns="47632" numCol="1" rtlCol="0" anchor="ctr" anchorCtr="0" compatLnSpc="1">
            <a:prstTxWarp prst="textNoShape">
              <a:avLst/>
            </a:prstTxWarp>
          </a:bodyPr>
          <a:lstStyle/>
          <a:p>
            <a:pPr marL="0" marR="0" indent="0" algn="ctr" defTabSz="914400" rtl="0" eaLnBrk="1" fontAlgn="base" latinLnBrk="0" hangingPunct="1">
              <a:lnSpc>
                <a:spcPct val="100000"/>
              </a:lnSpc>
              <a:spcBef>
                <a:spcPct val="30000"/>
              </a:spcBef>
              <a:spcAft>
                <a:spcPct val="0"/>
              </a:spcAft>
              <a:buClrTx/>
              <a:buSzTx/>
              <a:buFontTx/>
              <a:buNone/>
              <a:tabLst/>
            </a:pPr>
            <a:endParaRPr kumimoji="0" lang="es-ES" sz="1400" i="0" u="none" strike="noStrike" cap="none" normalizeH="0" baseline="0">
              <a:ln>
                <a:noFill/>
              </a:ln>
              <a:solidFill>
                <a:schemeClr val="tx1"/>
              </a:solidFill>
              <a:effectLst/>
              <a:latin typeface="+mn-lt"/>
            </a:endParaRPr>
          </a:p>
        </p:txBody>
      </p:sp>
      <p:sp>
        <p:nvSpPr>
          <p:cNvPr id="46" name="Corchetes 45">
            <a:extLst>
              <a:ext uri="{FF2B5EF4-FFF2-40B4-BE49-F238E27FC236}">
                <a16:creationId xmlns:a16="http://schemas.microsoft.com/office/drawing/2014/main" id="{304EA130-272C-E73C-BA6A-01F57E9F795E}"/>
              </a:ext>
            </a:extLst>
          </p:cNvPr>
          <p:cNvSpPr/>
          <p:nvPr/>
        </p:nvSpPr>
        <p:spPr bwMode="auto">
          <a:xfrm>
            <a:off x="166255" y="1399638"/>
            <a:ext cx="3986714" cy="2824793"/>
          </a:xfrm>
          <a:prstGeom prst="bracketPair">
            <a:avLst>
              <a:gd name="adj" fmla="val 1258"/>
            </a:avLst>
          </a:prstGeom>
          <a:noFill/>
          <a:ln w="9525" cap="flat" cmpd="sng" algn="ctr">
            <a:solidFill>
              <a:srgbClr val="000000"/>
            </a:solidFill>
            <a:prstDash val="solid"/>
            <a:round/>
            <a:headEnd type="none" w="med" len="med"/>
            <a:tailEnd type="none" w="med" len="med"/>
          </a:ln>
          <a:effectLst/>
        </p:spPr>
        <p:txBody>
          <a:bodyPr vert="horz" wrap="none" lIns="95264" tIns="47632" rIns="95264" bIns="47632" numCol="1" rtlCol="0" anchor="ctr" anchorCtr="0" compatLnSpc="1">
            <a:prstTxWarp prst="textNoShape">
              <a:avLst/>
            </a:prstTxWarp>
          </a:bodyPr>
          <a:lstStyle/>
          <a:p>
            <a:pPr marL="0" marR="0" indent="0" algn="ctr" defTabSz="914400" rtl="0" eaLnBrk="1" fontAlgn="base" latinLnBrk="0" hangingPunct="1">
              <a:lnSpc>
                <a:spcPct val="100000"/>
              </a:lnSpc>
              <a:spcBef>
                <a:spcPct val="30000"/>
              </a:spcBef>
              <a:spcAft>
                <a:spcPct val="0"/>
              </a:spcAft>
              <a:buClrTx/>
              <a:buSzTx/>
              <a:buFontTx/>
              <a:buNone/>
              <a:tabLst/>
            </a:pPr>
            <a:endParaRPr kumimoji="0" lang="es-ES" sz="1400" i="0" u="none" strike="noStrike" cap="none" normalizeH="0" baseline="0">
              <a:ln>
                <a:noFill/>
              </a:ln>
              <a:solidFill>
                <a:schemeClr val="tx1"/>
              </a:solidFill>
              <a:effectLst/>
              <a:latin typeface="+mn-lt"/>
            </a:endParaRPr>
          </a:p>
        </p:txBody>
      </p:sp>
    </p:spTree>
    <p:extLst>
      <p:ext uri="{BB962C8B-B14F-4D97-AF65-F5344CB8AC3E}">
        <p14:creationId xmlns:p14="http://schemas.microsoft.com/office/powerpoint/2010/main" val="5512145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47C1B2-0B83-21F1-3200-BC723ED7DCCD}"/>
              </a:ext>
            </a:extLst>
          </p:cNvPr>
          <p:cNvSpPr>
            <a:spLocks noGrp="1"/>
          </p:cNvSpPr>
          <p:nvPr>
            <p:ph type="title"/>
          </p:nvPr>
        </p:nvSpPr>
        <p:spPr/>
        <p:txBody>
          <a:bodyPr>
            <a:normAutofit fontScale="90000"/>
          </a:bodyPr>
          <a:lstStyle/>
          <a:p>
            <a:r>
              <a:rPr lang="es-ES" dirty="0"/>
              <a:t>Los Documentos de Gestión de un Proyecto Predictivo</a:t>
            </a:r>
          </a:p>
        </p:txBody>
      </p:sp>
      <p:sp>
        <p:nvSpPr>
          <p:cNvPr id="3" name="Marcador de pie de página 2">
            <a:extLst>
              <a:ext uri="{FF2B5EF4-FFF2-40B4-BE49-F238E27FC236}">
                <a16:creationId xmlns:a16="http://schemas.microsoft.com/office/drawing/2014/main" id="{105BC4EC-2E27-7168-E272-5DDA0EC867B4}"/>
              </a:ext>
            </a:extLst>
          </p:cNvPr>
          <p:cNvSpPr>
            <a:spLocks noGrp="1"/>
          </p:cNvSpPr>
          <p:nvPr>
            <p:ph type="ftr" sz="quarter" idx="10"/>
          </p:nvPr>
        </p:nvSpPr>
        <p:spPr/>
        <p:txBody>
          <a:bodyPr/>
          <a:lstStyle/>
          <a:p>
            <a:pPr>
              <a:defRPr/>
            </a:pPr>
            <a:r>
              <a:rPr lang="es-ES"/>
              <a:t>© by fjspsv, 2025 - Introducción a la Dirección de Proyectos</a:t>
            </a:r>
          </a:p>
        </p:txBody>
      </p:sp>
      <p:sp>
        <p:nvSpPr>
          <p:cNvPr id="4" name="Marcador de número de diapositiva 3">
            <a:extLst>
              <a:ext uri="{FF2B5EF4-FFF2-40B4-BE49-F238E27FC236}">
                <a16:creationId xmlns:a16="http://schemas.microsoft.com/office/drawing/2014/main" id="{9BD6A778-3A32-E6E8-173E-463516114DDB}"/>
              </a:ext>
            </a:extLst>
          </p:cNvPr>
          <p:cNvSpPr>
            <a:spLocks noGrp="1"/>
          </p:cNvSpPr>
          <p:nvPr>
            <p:ph type="sldNum" sz="quarter" idx="11"/>
          </p:nvPr>
        </p:nvSpPr>
        <p:spPr/>
        <p:txBody>
          <a:bodyPr/>
          <a:lstStyle/>
          <a:p>
            <a:pPr>
              <a:defRPr/>
            </a:pPr>
            <a:r>
              <a:rPr lang="es-ES"/>
              <a:t>Página: </a:t>
            </a:r>
            <a:fld id="{49B546A9-E0B7-47F2-9792-A99EEA3C1A4A}" type="slidenum">
              <a:rPr lang="es-ES" smtClean="0"/>
              <a:pPr>
                <a:defRPr/>
              </a:pPr>
              <a:t>22</a:t>
            </a:fld>
            <a:endParaRPr lang="es-ES"/>
          </a:p>
        </p:txBody>
      </p:sp>
      <p:graphicFrame>
        <p:nvGraphicFramePr>
          <p:cNvPr id="5" name="Tabla 4">
            <a:extLst>
              <a:ext uri="{FF2B5EF4-FFF2-40B4-BE49-F238E27FC236}">
                <a16:creationId xmlns:a16="http://schemas.microsoft.com/office/drawing/2014/main" id="{3AEEA16B-78DA-149C-B2BD-A34601A213EF}"/>
              </a:ext>
            </a:extLst>
          </p:cNvPr>
          <p:cNvGraphicFramePr>
            <a:graphicFrameLocks noGrp="1"/>
          </p:cNvGraphicFramePr>
          <p:nvPr>
            <p:extLst>
              <p:ext uri="{D42A27DB-BD31-4B8C-83A1-F6EECF244321}">
                <p14:modId xmlns:p14="http://schemas.microsoft.com/office/powerpoint/2010/main" val="3347448910"/>
              </p:ext>
            </p:extLst>
          </p:nvPr>
        </p:nvGraphicFramePr>
        <p:xfrm>
          <a:off x="427566" y="784794"/>
          <a:ext cx="11336867" cy="5034240"/>
        </p:xfrm>
        <a:graphic>
          <a:graphicData uri="http://schemas.openxmlformats.org/drawingml/2006/table">
            <a:tbl>
              <a:tblPr firstRow="1" firstCol="1" bandRow="1" bandCol="1"/>
              <a:tblGrid>
                <a:gridCol w="5720374">
                  <a:extLst>
                    <a:ext uri="{9D8B030D-6E8A-4147-A177-3AD203B41FA5}">
                      <a16:colId xmlns:a16="http://schemas.microsoft.com/office/drawing/2014/main" val="1597357746"/>
                    </a:ext>
                  </a:extLst>
                </a:gridCol>
                <a:gridCol w="5616493">
                  <a:extLst>
                    <a:ext uri="{9D8B030D-6E8A-4147-A177-3AD203B41FA5}">
                      <a16:colId xmlns:a16="http://schemas.microsoft.com/office/drawing/2014/main" val="232150514"/>
                    </a:ext>
                  </a:extLst>
                </a:gridCol>
              </a:tblGrid>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Assumption</a:t>
                      </a:r>
                      <a:r>
                        <a:rPr lang="es-ES" sz="1200" b="0" dirty="0">
                          <a:solidFill>
                            <a:schemeClr val="tx1"/>
                          </a:solidFill>
                          <a:effectLst/>
                          <a:latin typeface="+mn-lt"/>
                          <a:ea typeface="Calibri" panose="020F0502020204030204" pitchFamily="34" charset="0"/>
                          <a:cs typeface="Times New Roman" panose="02020603050405020304" pitchFamily="18" charset="0"/>
                        </a:rPr>
                        <a:t> log – Registro de Supuestos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kern="1200" dirty="0" err="1">
                          <a:solidFill>
                            <a:schemeClr val="tx1"/>
                          </a:solidFill>
                          <a:effectLst/>
                          <a:latin typeface="+mn-lt"/>
                          <a:ea typeface="Calibri" panose="020F0502020204030204" pitchFamily="34" charset="0"/>
                          <a:cs typeface="Times New Roman" panose="02020603050405020304" pitchFamily="18" charset="0"/>
                        </a:rPr>
                        <a:t>Risk</a:t>
                      </a:r>
                      <a:r>
                        <a:rPr lang="es-ES" sz="1200" b="0" kern="1200" dirty="0">
                          <a:solidFill>
                            <a:schemeClr val="tx1"/>
                          </a:solidFill>
                          <a:effectLst/>
                          <a:latin typeface="+mn-lt"/>
                          <a:ea typeface="Calibri" panose="020F0502020204030204" pitchFamily="34" charset="0"/>
                          <a:cs typeface="Times New Roman" panose="02020603050405020304" pitchFamily="18" charset="0"/>
                        </a:rPr>
                        <a:t> </a:t>
                      </a:r>
                      <a:r>
                        <a:rPr lang="es-ES" sz="1200" b="0" kern="1200" dirty="0" err="1">
                          <a:solidFill>
                            <a:schemeClr val="tx1"/>
                          </a:solidFill>
                          <a:effectLst/>
                          <a:latin typeface="+mn-lt"/>
                          <a:ea typeface="Calibri" panose="020F0502020204030204" pitchFamily="34" charset="0"/>
                          <a:cs typeface="Times New Roman" panose="02020603050405020304" pitchFamily="18" charset="0"/>
                        </a:rPr>
                        <a:t>Register</a:t>
                      </a:r>
                      <a:r>
                        <a:rPr lang="es-ES" sz="1200" b="0" kern="1200" dirty="0">
                          <a:solidFill>
                            <a:schemeClr val="tx1"/>
                          </a:solidFill>
                          <a:effectLst/>
                          <a:latin typeface="+mn-lt"/>
                          <a:ea typeface="Calibri" panose="020F0502020204030204" pitchFamily="34" charset="0"/>
                          <a:cs typeface="Times New Roman" panose="02020603050405020304" pitchFamily="18" charset="0"/>
                        </a:rPr>
                        <a:t> - Registro de Riesgos</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97943483"/>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PT" sz="1200" b="0" dirty="0">
                          <a:solidFill>
                            <a:schemeClr val="tx1"/>
                          </a:solidFill>
                          <a:effectLst/>
                          <a:latin typeface="+mn-lt"/>
                          <a:ea typeface="Calibri" panose="020F0502020204030204" pitchFamily="34" charset="0"/>
                          <a:cs typeface="Times New Roman" panose="02020603050405020304" pitchFamily="18" charset="0"/>
                        </a:rPr>
                        <a:t>Stakeholder Register - Registro de Interesados </a:t>
                      </a:r>
                      <a:endParaRPr lang="es-ES" sz="1200" b="0" dirty="0">
                        <a:solidFill>
                          <a:schemeClr val="tx1"/>
                        </a:solidFill>
                        <a:effectLst/>
                        <a:latin typeface="+mn-lt"/>
                        <a:ea typeface="Calibri" panose="020F0502020204030204" pitchFamily="34" charset="0"/>
                        <a:cs typeface="Times New Roman" panose="02020603050405020304" pitchFamily="18" charset="0"/>
                      </a:endParaRP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Risk</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Report</a:t>
                      </a:r>
                      <a:r>
                        <a:rPr lang="es-ES" sz="1200" b="0" dirty="0">
                          <a:solidFill>
                            <a:schemeClr val="tx1"/>
                          </a:solidFill>
                          <a:effectLst/>
                          <a:latin typeface="+mn-lt"/>
                          <a:ea typeface="Calibri" panose="020F0502020204030204" pitchFamily="34" charset="0"/>
                          <a:cs typeface="Times New Roman" panose="02020603050405020304" pitchFamily="18" charset="0"/>
                        </a:rPr>
                        <a:t> -  Informe de Riesgos </a:t>
                      </a:r>
                      <a:endParaRPr lang="es-ES" sz="1200" b="0" dirty="0">
                        <a:solidFill>
                          <a:schemeClr val="tx1"/>
                        </a:solidFill>
                        <a:effectLst/>
                      </a:endParaRP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16329468"/>
                  </a:ext>
                </a:extLst>
              </a:tr>
              <a:tr h="216000">
                <a:tc>
                  <a:txBody>
                    <a:bodyPr/>
                    <a:lstStyle/>
                    <a:p>
                      <a:pPr marL="0" indent="0" algn="l">
                        <a:lnSpc>
                          <a:spcPct val="100000"/>
                        </a:lnSpc>
                        <a:spcBef>
                          <a:spcPts val="0"/>
                        </a:spcBef>
                        <a:spcAft>
                          <a:spcPts val="0"/>
                        </a:spcAft>
                      </a:pPr>
                      <a:r>
                        <a:rPr lang="es-ES" sz="1200" b="0" dirty="0" err="1">
                          <a:solidFill>
                            <a:schemeClr val="tx1"/>
                          </a:solidFill>
                          <a:effectLst/>
                          <a:latin typeface="+mn-lt"/>
                          <a:ea typeface="Calibri" panose="020F0502020204030204" pitchFamily="34" charset="0"/>
                          <a:cs typeface="Times New Roman" panose="02020603050405020304" pitchFamily="18" charset="0"/>
                        </a:rPr>
                        <a:t>Requirements</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Documentation</a:t>
                      </a:r>
                      <a:r>
                        <a:rPr lang="es-ES" sz="1200" b="0" dirty="0">
                          <a:solidFill>
                            <a:schemeClr val="tx1"/>
                          </a:solidFill>
                          <a:effectLst/>
                          <a:latin typeface="+mn-lt"/>
                          <a:ea typeface="Calibri" panose="020F0502020204030204" pitchFamily="34" charset="0"/>
                          <a:cs typeface="Times New Roman" panose="02020603050405020304" pitchFamily="18" charset="0"/>
                        </a:rPr>
                        <a:t> - Documentación de Requisitos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kern="1200" dirty="0" err="1">
                          <a:solidFill>
                            <a:schemeClr val="tx1"/>
                          </a:solidFill>
                          <a:effectLst/>
                          <a:latin typeface="+mn-lt"/>
                          <a:ea typeface="Calibri" panose="020F0502020204030204" pitchFamily="34" charset="0"/>
                          <a:cs typeface="Times New Roman" panose="02020603050405020304" pitchFamily="18" charset="0"/>
                        </a:rPr>
                        <a:t>Bid</a:t>
                      </a:r>
                      <a:r>
                        <a:rPr lang="es-ES" sz="1200" b="0" kern="1200" dirty="0">
                          <a:solidFill>
                            <a:schemeClr val="tx1"/>
                          </a:solidFill>
                          <a:effectLst/>
                          <a:latin typeface="+mn-lt"/>
                          <a:ea typeface="Calibri" panose="020F0502020204030204" pitchFamily="34" charset="0"/>
                          <a:cs typeface="Times New Roman" panose="02020603050405020304" pitchFamily="18" charset="0"/>
                        </a:rPr>
                        <a:t> </a:t>
                      </a:r>
                      <a:r>
                        <a:rPr lang="es-ES" sz="1200" b="0" kern="1200" dirty="0" err="1">
                          <a:solidFill>
                            <a:schemeClr val="tx1"/>
                          </a:solidFill>
                          <a:effectLst/>
                          <a:latin typeface="+mn-lt"/>
                          <a:ea typeface="Calibri" panose="020F0502020204030204" pitchFamily="34" charset="0"/>
                          <a:cs typeface="Times New Roman" panose="02020603050405020304" pitchFamily="18" charset="0"/>
                        </a:rPr>
                        <a:t>Documents</a:t>
                      </a:r>
                      <a:r>
                        <a:rPr lang="es-ES" sz="1200" b="0" kern="1200" baseline="0" dirty="0">
                          <a:solidFill>
                            <a:schemeClr val="tx1"/>
                          </a:solidFill>
                          <a:effectLst/>
                          <a:latin typeface="+mn-lt"/>
                          <a:ea typeface="Calibri" panose="020F0502020204030204" pitchFamily="34" charset="0"/>
                          <a:cs typeface="Times New Roman" panose="02020603050405020304" pitchFamily="18" charset="0"/>
                        </a:rPr>
                        <a:t> - </a:t>
                      </a:r>
                      <a:r>
                        <a:rPr lang="es-ES" sz="1200" b="0" kern="1200" dirty="0">
                          <a:solidFill>
                            <a:schemeClr val="tx1"/>
                          </a:solidFill>
                          <a:effectLst/>
                          <a:latin typeface="+mn-lt"/>
                          <a:ea typeface="Calibri" panose="020F0502020204030204" pitchFamily="34" charset="0"/>
                          <a:cs typeface="Times New Roman" panose="02020603050405020304" pitchFamily="18" charset="0"/>
                        </a:rPr>
                        <a:t>Documentos de</a:t>
                      </a:r>
                      <a:r>
                        <a:rPr lang="es-ES" sz="1200" b="0" kern="1200" baseline="0" dirty="0">
                          <a:solidFill>
                            <a:schemeClr val="tx1"/>
                          </a:solidFill>
                          <a:effectLst/>
                          <a:latin typeface="+mn-lt"/>
                          <a:ea typeface="Calibri" panose="020F0502020204030204" pitchFamily="34" charset="0"/>
                          <a:cs typeface="Times New Roman" panose="02020603050405020304" pitchFamily="18" charset="0"/>
                        </a:rPr>
                        <a:t> las Licitaciones</a:t>
                      </a:r>
                      <a:endParaRPr lang="es-ES" sz="1200" b="0" kern="1200" dirty="0">
                        <a:solidFill>
                          <a:schemeClr val="tx1"/>
                        </a:solidFill>
                        <a:effectLst/>
                        <a:latin typeface="+mn-lt"/>
                        <a:ea typeface="Calibri" panose="020F0502020204030204" pitchFamily="34" charset="0"/>
                        <a:cs typeface="Times New Roman" panose="02020603050405020304" pitchFamily="18" charset="0"/>
                      </a:endParaRP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378288190"/>
                  </a:ext>
                </a:extLst>
              </a:tr>
              <a:tr h="216000">
                <a:tc>
                  <a:txBody>
                    <a:bodyPr/>
                    <a:lstStyle/>
                    <a:p>
                      <a:pPr marL="0" indent="0" algn="l">
                        <a:lnSpc>
                          <a:spcPct val="100000"/>
                        </a:lnSpc>
                        <a:spcBef>
                          <a:spcPts val="0"/>
                        </a:spcBef>
                        <a:spcAft>
                          <a:spcPts val="0"/>
                        </a:spcAft>
                      </a:pPr>
                      <a:r>
                        <a:rPr lang="es-ES" sz="1200" b="0" dirty="0" err="1">
                          <a:solidFill>
                            <a:schemeClr val="tx1"/>
                          </a:solidFill>
                          <a:effectLst/>
                          <a:latin typeface="+mn-lt"/>
                          <a:ea typeface="Calibri" panose="020F0502020204030204" pitchFamily="34" charset="0"/>
                          <a:cs typeface="Times New Roman" panose="02020603050405020304" pitchFamily="18" charset="0"/>
                        </a:rPr>
                        <a:t>Requirements</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Traceability</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Matrix</a:t>
                      </a:r>
                      <a:r>
                        <a:rPr lang="es-ES" sz="1200" b="0" dirty="0">
                          <a:solidFill>
                            <a:schemeClr val="tx1"/>
                          </a:solidFill>
                          <a:effectLst/>
                          <a:latin typeface="+mn-lt"/>
                          <a:ea typeface="Calibri" panose="020F0502020204030204" pitchFamily="34" charset="0"/>
                          <a:cs typeface="Times New Roman" panose="02020603050405020304" pitchFamily="18" charset="0"/>
                        </a:rPr>
                        <a:t> - Matriz de Trazabilidad de Requisitos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kern="1200" dirty="0" err="1">
                          <a:solidFill>
                            <a:schemeClr val="tx1"/>
                          </a:solidFill>
                          <a:effectLst/>
                          <a:latin typeface="+mn-lt"/>
                          <a:ea typeface="Calibri" panose="020F0502020204030204" pitchFamily="34" charset="0"/>
                          <a:cs typeface="Times New Roman" panose="02020603050405020304" pitchFamily="18" charset="0"/>
                        </a:rPr>
                        <a:t>Lessons</a:t>
                      </a:r>
                      <a:r>
                        <a:rPr lang="es-ES" sz="1200" b="0" kern="1200" dirty="0">
                          <a:solidFill>
                            <a:schemeClr val="tx1"/>
                          </a:solidFill>
                          <a:effectLst/>
                          <a:latin typeface="+mn-lt"/>
                          <a:ea typeface="Calibri" panose="020F0502020204030204" pitchFamily="34" charset="0"/>
                          <a:cs typeface="Times New Roman" panose="02020603050405020304" pitchFamily="18" charset="0"/>
                        </a:rPr>
                        <a:t> </a:t>
                      </a:r>
                      <a:r>
                        <a:rPr lang="es-ES" sz="1200" b="0" kern="1200" dirty="0" err="1">
                          <a:solidFill>
                            <a:schemeClr val="tx1"/>
                          </a:solidFill>
                          <a:effectLst/>
                          <a:latin typeface="+mn-lt"/>
                          <a:ea typeface="Calibri" panose="020F0502020204030204" pitchFamily="34" charset="0"/>
                          <a:cs typeface="Times New Roman" panose="02020603050405020304" pitchFamily="18" charset="0"/>
                        </a:rPr>
                        <a:t>Learned</a:t>
                      </a:r>
                      <a:r>
                        <a:rPr lang="es-ES" sz="1200" b="0" kern="1200" dirty="0">
                          <a:solidFill>
                            <a:schemeClr val="tx1"/>
                          </a:solidFill>
                          <a:effectLst/>
                          <a:latin typeface="+mn-lt"/>
                          <a:ea typeface="Calibri" panose="020F0502020204030204" pitchFamily="34" charset="0"/>
                          <a:cs typeface="Times New Roman" panose="02020603050405020304" pitchFamily="18" charset="0"/>
                        </a:rPr>
                        <a:t> </a:t>
                      </a:r>
                      <a:r>
                        <a:rPr lang="es-ES" sz="1200" b="0" kern="1200" dirty="0" err="1">
                          <a:solidFill>
                            <a:schemeClr val="tx1"/>
                          </a:solidFill>
                          <a:effectLst/>
                          <a:latin typeface="+mn-lt"/>
                          <a:ea typeface="Calibri" panose="020F0502020204030204" pitchFamily="34" charset="0"/>
                          <a:cs typeface="Times New Roman" panose="02020603050405020304" pitchFamily="18" charset="0"/>
                        </a:rPr>
                        <a:t>register</a:t>
                      </a:r>
                      <a:r>
                        <a:rPr lang="es-ES" sz="1200" b="0" kern="1200" dirty="0">
                          <a:solidFill>
                            <a:schemeClr val="tx1"/>
                          </a:solidFill>
                          <a:effectLst/>
                          <a:latin typeface="+mn-lt"/>
                          <a:ea typeface="Calibri" panose="020F0502020204030204" pitchFamily="34" charset="0"/>
                          <a:cs typeface="Times New Roman" panose="02020603050405020304" pitchFamily="18" charset="0"/>
                        </a:rPr>
                        <a:t> – Registro de Lecciones Aprendidas</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576519499"/>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Activity</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List</a:t>
                      </a:r>
                      <a:r>
                        <a:rPr lang="es-ES" sz="1200" b="0" dirty="0">
                          <a:solidFill>
                            <a:schemeClr val="tx1"/>
                          </a:solidFill>
                          <a:effectLst/>
                          <a:latin typeface="+mn-lt"/>
                          <a:ea typeface="Calibri" panose="020F0502020204030204" pitchFamily="34" charset="0"/>
                          <a:cs typeface="Times New Roman" panose="02020603050405020304" pitchFamily="18" charset="0"/>
                        </a:rPr>
                        <a:t> - Lista de Actividades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kern="1200" dirty="0" err="1">
                          <a:solidFill>
                            <a:schemeClr val="tx1"/>
                          </a:solidFill>
                          <a:effectLst/>
                          <a:latin typeface="+mn-lt"/>
                          <a:ea typeface="Calibri" panose="020F0502020204030204" pitchFamily="34" charset="0"/>
                          <a:cs typeface="Times New Roman" panose="02020603050405020304" pitchFamily="18" charset="0"/>
                        </a:rPr>
                        <a:t>Issue</a:t>
                      </a:r>
                      <a:r>
                        <a:rPr lang="es-ES" sz="1200" b="0" kern="1200" dirty="0">
                          <a:solidFill>
                            <a:schemeClr val="tx1"/>
                          </a:solidFill>
                          <a:effectLst/>
                          <a:latin typeface="+mn-lt"/>
                          <a:ea typeface="Calibri" panose="020F0502020204030204" pitchFamily="34" charset="0"/>
                          <a:cs typeface="Times New Roman" panose="02020603050405020304" pitchFamily="18" charset="0"/>
                        </a:rPr>
                        <a:t> Log - Registro de Cuestiones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612502617"/>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kern="1200" dirty="0" err="1">
                          <a:solidFill>
                            <a:schemeClr val="tx1"/>
                          </a:solidFill>
                          <a:effectLst/>
                          <a:latin typeface="+mn-lt"/>
                          <a:ea typeface="Calibri" panose="020F0502020204030204" pitchFamily="34" charset="0"/>
                          <a:cs typeface="Times New Roman" panose="02020603050405020304" pitchFamily="18" charset="0"/>
                        </a:rPr>
                        <a:t>Activity</a:t>
                      </a:r>
                      <a:r>
                        <a:rPr lang="es-ES" sz="1200" b="0" kern="1200" dirty="0">
                          <a:solidFill>
                            <a:schemeClr val="tx1"/>
                          </a:solidFill>
                          <a:effectLst/>
                          <a:latin typeface="+mn-lt"/>
                          <a:ea typeface="Calibri" panose="020F0502020204030204" pitchFamily="34" charset="0"/>
                          <a:cs typeface="Times New Roman" panose="02020603050405020304" pitchFamily="18" charset="0"/>
                        </a:rPr>
                        <a:t> </a:t>
                      </a:r>
                      <a:r>
                        <a:rPr lang="es-ES" sz="1200" b="0" kern="1200" dirty="0" err="1">
                          <a:solidFill>
                            <a:schemeClr val="tx1"/>
                          </a:solidFill>
                          <a:effectLst/>
                          <a:latin typeface="+mn-lt"/>
                          <a:ea typeface="Calibri" panose="020F0502020204030204" pitchFamily="34" charset="0"/>
                          <a:cs typeface="Times New Roman" panose="02020603050405020304" pitchFamily="18" charset="0"/>
                        </a:rPr>
                        <a:t>Attributes</a:t>
                      </a:r>
                      <a:r>
                        <a:rPr lang="es-ES" sz="1200" b="0" kern="1200" dirty="0">
                          <a:solidFill>
                            <a:schemeClr val="tx1"/>
                          </a:solidFill>
                          <a:effectLst/>
                          <a:latin typeface="+mn-lt"/>
                          <a:ea typeface="Calibri" panose="020F0502020204030204" pitchFamily="34" charset="0"/>
                          <a:cs typeface="Times New Roman" panose="02020603050405020304" pitchFamily="18" charset="0"/>
                        </a:rPr>
                        <a:t> - Atributos de la Actividad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kern="1200" dirty="0" err="1">
                          <a:solidFill>
                            <a:schemeClr val="tx1"/>
                          </a:solidFill>
                          <a:effectLst/>
                          <a:latin typeface="+mn-lt"/>
                          <a:ea typeface="Calibri" panose="020F0502020204030204" pitchFamily="34" charset="0"/>
                          <a:cs typeface="Times New Roman" panose="02020603050405020304" pitchFamily="18" charset="0"/>
                        </a:rPr>
                        <a:t>Changes</a:t>
                      </a:r>
                      <a:r>
                        <a:rPr lang="es-ES" sz="1200" b="0" kern="1200" dirty="0">
                          <a:solidFill>
                            <a:schemeClr val="tx1"/>
                          </a:solidFill>
                          <a:effectLst/>
                          <a:latin typeface="+mn-lt"/>
                          <a:ea typeface="Calibri" panose="020F0502020204030204" pitchFamily="34" charset="0"/>
                          <a:cs typeface="Times New Roman" panose="02020603050405020304" pitchFamily="18" charset="0"/>
                        </a:rPr>
                        <a:t> Log - Registro de Cambios</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409388075"/>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Milestone</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List</a:t>
                      </a:r>
                      <a:r>
                        <a:rPr lang="es-ES" sz="1200" b="0" dirty="0">
                          <a:solidFill>
                            <a:schemeClr val="tx1"/>
                          </a:solidFill>
                          <a:effectLst/>
                          <a:latin typeface="+mn-lt"/>
                          <a:ea typeface="Calibri" panose="020F0502020204030204" pitchFamily="34" charset="0"/>
                          <a:cs typeface="Times New Roman" panose="02020603050405020304" pitchFamily="18" charset="0"/>
                        </a:rPr>
                        <a:t> - Lista de Hitos</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normalizeH="0" baseline="0" dirty="0">
                          <a:ln>
                            <a:noFill/>
                          </a:ln>
                          <a:solidFill>
                            <a:schemeClr val="tx1"/>
                          </a:solidFill>
                          <a:effectLst/>
                          <a:latin typeface="+mn-lt"/>
                          <a:cs typeface="Arial" charset="0"/>
                        </a:rPr>
                        <a:t>Elemento Configurable y Registro de Elementos Configurables</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16414647"/>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a:solidFill>
                            <a:schemeClr val="tx1"/>
                          </a:solidFill>
                          <a:effectLst/>
                          <a:latin typeface="+mn-lt"/>
                          <a:ea typeface="Calibri" panose="020F0502020204030204" pitchFamily="34" charset="0"/>
                          <a:cs typeface="Times New Roman" panose="02020603050405020304" pitchFamily="18" charset="0"/>
                        </a:rPr>
                        <a:t>Project Schedule </a:t>
                      </a:r>
                      <a:r>
                        <a:rPr lang="es-ES" sz="1200" b="0" dirty="0" err="1">
                          <a:solidFill>
                            <a:schemeClr val="tx1"/>
                          </a:solidFill>
                          <a:effectLst/>
                          <a:latin typeface="+mn-lt"/>
                          <a:ea typeface="Calibri" panose="020F0502020204030204" pitchFamily="34" charset="0"/>
                          <a:cs typeface="Times New Roman" panose="02020603050405020304" pitchFamily="18" charset="0"/>
                        </a:rPr>
                        <a:t>Netwok</a:t>
                      </a:r>
                      <a:r>
                        <a:rPr lang="es-ES" sz="1200" b="0" dirty="0">
                          <a:solidFill>
                            <a:schemeClr val="tx1"/>
                          </a:solidFill>
                          <a:effectLst/>
                          <a:latin typeface="+mn-lt"/>
                          <a:ea typeface="Calibri" panose="020F0502020204030204" pitchFamily="34" charset="0"/>
                          <a:cs typeface="Times New Roman" panose="02020603050405020304" pitchFamily="18" charset="0"/>
                        </a:rPr>
                        <a:t> - Red del Cronograma del Proyecto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normalizeH="0" baseline="0" dirty="0">
                          <a:ln>
                            <a:noFill/>
                          </a:ln>
                          <a:solidFill>
                            <a:schemeClr val="tx1"/>
                          </a:solidFill>
                          <a:effectLst/>
                          <a:latin typeface="+mn-lt"/>
                          <a:ea typeface="+mn-ea"/>
                          <a:cs typeface="Arial" charset="0"/>
                        </a:rPr>
                        <a:t>Orden de Trabajo y Registro de Ordenes</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536038677"/>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Resource</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Requirements</a:t>
                      </a:r>
                      <a:r>
                        <a:rPr lang="es-ES" sz="1200" b="0" dirty="0">
                          <a:solidFill>
                            <a:schemeClr val="tx1"/>
                          </a:solidFill>
                          <a:effectLst/>
                          <a:latin typeface="+mn-lt"/>
                          <a:ea typeface="Calibri" panose="020F0502020204030204" pitchFamily="34" charset="0"/>
                          <a:cs typeface="Times New Roman" panose="02020603050405020304" pitchFamily="18" charset="0"/>
                        </a:rPr>
                        <a:t> – Requisitos de Recursos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a:solidFill>
                            <a:schemeClr val="tx1"/>
                          </a:solidFill>
                          <a:effectLst/>
                          <a:latin typeface="+mn-lt"/>
                          <a:ea typeface="Calibri" panose="020F0502020204030204" pitchFamily="34" charset="0"/>
                          <a:cs typeface="Times New Roman" panose="02020603050405020304" pitchFamily="18" charset="0"/>
                        </a:rPr>
                        <a:t>Registro Diario y de Decisiones</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73729601"/>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Resource</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Breakdown</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Structure</a:t>
                      </a:r>
                      <a:r>
                        <a:rPr lang="es-ES" sz="1200" b="0" dirty="0">
                          <a:solidFill>
                            <a:schemeClr val="tx1"/>
                          </a:solidFill>
                          <a:effectLst/>
                          <a:latin typeface="+mn-lt"/>
                          <a:ea typeface="Calibri" panose="020F0502020204030204" pitchFamily="34" charset="0"/>
                          <a:cs typeface="Times New Roman" panose="02020603050405020304" pitchFamily="18" charset="0"/>
                        </a:rPr>
                        <a:t> - Estructura de Desglose de Recursos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dirty="0">
                          <a:solidFill>
                            <a:schemeClr val="tx1"/>
                          </a:solidFill>
                          <a:effectLst/>
                        </a:rPr>
                        <a:t>Convocatorias y Actas de Reuniones</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788428799"/>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Physical</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Resource</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Assignements</a:t>
                      </a:r>
                      <a:r>
                        <a:rPr lang="es-ES" sz="1200" b="0" dirty="0">
                          <a:solidFill>
                            <a:schemeClr val="tx1"/>
                          </a:solidFill>
                          <a:effectLst/>
                          <a:latin typeface="+mn-lt"/>
                          <a:ea typeface="Calibri" panose="020F0502020204030204" pitchFamily="34" charset="0"/>
                          <a:cs typeface="Times New Roman" panose="02020603050405020304" pitchFamily="18" charset="0"/>
                        </a:rPr>
                        <a:t> – Asignaciones de Recursos Físicos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dirty="0">
                          <a:solidFill>
                            <a:schemeClr val="tx1"/>
                          </a:solidFill>
                          <a:effectLst/>
                        </a:rPr>
                        <a:t>Valoraciones del Rendimiento del Equipo</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298593809"/>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a:solidFill>
                            <a:schemeClr val="tx1"/>
                          </a:solidFill>
                          <a:effectLst/>
                          <a:latin typeface="+mn-lt"/>
                          <a:ea typeface="Calibri" panose="020F0502020204030204" pitchFamily="34" charset="0"/>
                          <a:cs typeface="Times New Roman" panose="02020603050405020304" pitchFamily="18" charset="0"/>
                        </a:rPr>
                        <a:t>Project </a:t>
                      </a:r>
                      <a:r>
                        <a:rPr lang="es-ES" sz="1200" b="0" dirty="0" err="1">
                          <a:solidFill>
                            <a:schemeClr val="tx1"/>
                          </a:solidFill>
                          <a:effectLst/>
                          <a:latin typeface="+mn-lt"/>
                          <a:ea typeface="Calibri" panose="020F0502020204030204" pitchFamily="34" charset="0"/>
                          <a:cs typeface="Times New Roman" panose="02020603050405020304" pitchFamily="18" charset="0"/>
                        </a:rPr>
                        <a:t>Team</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Assignments</a:t>
                      </a:r>
                      <a:r>
                        <a:rPr lang="es-ES" sz="1200" b="0" dirty="0">
                          <a:solidFill>
                            <a:schemeClr val="tx1"/>
                          </a:solidFill>
                          <a:effectLst/>
                          <a:latin typeface="+mn-lt"/>
                          <a:ea typeface="Calibri" panose="020F0502020204030204" pitchFamily="34" charset="0"/>
                          <a:cs typeface="Times New Roman" panose="02020603050405020304" pitchFamily="18" charset="0"/>
                        </a:rPr>
                        <a:t> – Asignaciones del Equipo de Proyecto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a:solidFill>
                            <a:schemeClr val="tx1"/>
                          </a:solidFill>
                          <a:effectLst/>
                          <a:latin typeface="+mn-lt"/>
                          <a:ea typeface="Calibri" panose="020F0502020204030204" pitchFamily="34" charset="0"/>
                          <a:cs typeface="Times New Roman" panose="02020603050405020304" pitchFamily="18" charset="0"/>
                        </a:rPr>
                        <a:t>Project </a:t>
                      </a:r>
                      <a:r>
                        <a:rPr lang="es-ES" sz="1200" b="0" dirty="0" err="1">
                          <a:solidFill>
                            <a:schemeClr val="tx1"/>
                          </a:solidFill>
                          <a:effectLst/>
                          <a:latin typeface="+mn-lt"/>
                          <a:ea typeface="Calibri" panose="020F0502020204030204" pitchFamily="34" charset="0"/>
                          <a:cs typeface="Times New Roman" panose="02020603050405020304" pitchFamily="18" charset="0"/>
                        </a:rPr>
                        <a:t>Communications</a:t>
                      </a:r>
                      <a:r>
                        <a:rPr lang="es-ES" sz="1200" b="0" dirty="0">
                          <a:solidFill>
                            <a:schemeClr val="tx1"/>
                          </a:solidFill>
                          <a:effectLst/>
                          <a:latin typeface="+mn-lt"/>
                          <a:ea typeface="Calibri" panose="020F0502020204030204" pitchFamily="34" charset="0"/>
                          <a:cs typeface="Times New Roman" panose="02020603050405020304" pitchFamily="18" charset="0"/>
                        </a:rPr>
                        <a:t> – Comunicaciones del Proyecto </a:t>
                      </a:r>
                      <a:endParaRPr lang="es-ES" sz="1200" b="0" dirty="0">
                        <a:solidFill>
                          <a:schemeClr val="tx1"/>
                        </a:solidFill>
                        <a:effectLst/>
                        <a:latin typeface="+mn-lt"/>
                      </a:endParaRP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566534892"/>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Duration</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Estimates</a:t>
                      </a:r>
                      <a:r>
                        <a:rPr lang="es-ES" sz="1200" b="0" dirty="0">
                          <a:solidFill>
                            <a:schemeClr val="tx1"/>
                          </a:solidFill>
                          <a:effectLst/>
                          <a:latin typeface="+mn-lt"/>
                          <a:ea typeface="Calibri" panose="020F0502020204030204" pitchFamily="34" charset="0"/>
                          <a:cs typeface="Times New Roman" panose="02020603050405020304" pitchFamily="18" charset="0"/>
                        </a:rPr>
                        <a:t> – Estimaciones de Duración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kern="1200" dirty="0" err="1">
                          <a:solidFill>
                            <a:schemeClr val="tx1"/>
                          </a:solidFill>
                          <a:effectLst/>
                          <a:latin typeface="+mn-lt"/>
                          <a:ea typeface="Calibri" panose="020F0502020204030204" pitchFamily="34" charset="0"/>
                          <a:cs typeface="Times New Roman" panose="02020603050405020304" pitchFamily="18" charset="0"/>
                        </a:rPr>
                        <a:t>Adquisitions</a:t>
                      </a:r>
                      <a:r>
                        <a:rPr lang="es-ES" sz="1200" b="0" kern="1200" dirty="0">
                          <a:solidFill>
                            <a:schemeClr val="tx1"/>
                          </a:solidFill>
                          <a:effectLst/>
                          <a:latin typeface="+mn-lt"/>
                          <a:ea typeface="Calibri" panose="020F0502020204030204" pitchFamily="34" charset="0"/>
                          <a:cs typeface="Times New Roman" panose="02020603050405020304" pitchFamily="18" charset="0"/>
                        </a:rPr>
                        <a:t> </a:t>
                      </a:r>
                      <a:r>
                        <a:rPr lang="es-ES" sz="1200" b="0" kern="1200" dirty="0" err="1">
                          <a:solidFill>
                            <a:schemeClr val="tx1"/>
                          </a:solidFill>
                          <a:effectLst/>
                          <a:latin typeface="+mn-lt"/>
                          <a:ea typeface="Calibri" panose="020F0502020204030204" pitchFamily="34" charset="0"/>
                          <a:cs typeface="Times New Roman" panose="02020603050405020304" pitchFamily="18" charset="0"/>
                        </a:rPr>
                        <a:t>Documents</a:t>
                      </a:r>
                      <a:r>
                        <a:rPr lang="es-ES" sz="1200" b="0" kern="1200" baseline="0" dirty="0">
                          <a:solidFill>
                            <a:schemeClr val="tx1"/>
                          </a:solidFill>
                          <a:effectLst/>
                          <a:latin typeface="+mn-lt"/>
                          <a:ea typeface="Calibri" panose="020F0502020204030204" pitchFamily="34" charset="0"/>
                          <a:cs typeface="Times New Roman" panose="02020603050405020304" pitchFamily="18" charset="0"/>
                        </a:rPr>
                        <a:t> - </a:t>
                      </a:r>
                      <a:r>
                        <a:rPr lang="es-ES" sz="1200" b="0" kern="1200" dirty="0">
                          <a:solidFill>
                            <a:schemeClr val="tx1"/>
                          </a:solidFill>
                          <a:effectLst/>
                          <a:latin typeface="+mn-lt"/>
                          <a:ea typeface="Calibri" panose="020F0502020204030204" pitchFamily="34" charset="0"/>
                          <a:cs typeface="Times New Roman" panose="02020603050405020304" pitchFamily="18" charset="0"/>
                        </a:rPr>
                        <a:t>Documentos de las Adquisiciones</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644644510"/>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b="0" dirty="0">
                          <a:solidFill>
                            <a:schemeClr val="tx1"/>
                          </a:solidFill>
                          <a:effectLst/>
                          <a:latin typeface="+mn-lt"/>
                          <a:ea typeface="Calibri" panose="020F0502020204030204" pitchFamily="34" charset="0"/>
                          <a:cs typeface="Times New Roman" panose="02020603050405020304" pitchFamily="18" charset="0"/>
                        </a:rPr>
                        <a:t>Schedule Data – Datos del Cronograma </a:t>
                      </a:r>
                      <a:endParaRPr lang="es-ES" sz="1200" b="0" dirty="0">
                        <a:solidFill>
                          <a:schemeClr val="tx1"/>
                        </a:solidFill>
                        <a:effectLst/>
                        <a:latin typeface="+mn-lt"/>
                        <a:ea typeface="Calibri" panose="020F0502020204030204" pitchFamily="34" charset="0"/>
                        <a:cs typeface="Times New Roman" panose="02020603050405020304" pitchFamily="18" charset="0"/>
                      </a:endParaRP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Quality</a:t>
                      </a:r>
                      <a:r>
                        <a:rPr lang="es-ES" sz="1200" b="0" dirty="0">
                          <a:solidFill>
                            <a:schemeClr val="tx1"/>
                          </a:solidFill>
                          <a:effectLst/>
                          <a:latin typeface="+mn-lt"/>
                          <a:ea typeface="Calibri" panose="020F0502020204030204" pitchFamily="34" charset="0"/>
                          <a:cs typeface="Times New Roman" panose="02020603050405020304" pitchFamily="18" charset="0"/>
                        </a:rPr>
                        <a:t> Control </a:t>
                      </a:r>
                      <a:r>
                        <a:rPr lang="es-ES" sz="1200" b="0" dirty="0" err="1">
                          <a:solidFill>
                            <a:schemeClr val="tx1"/>
                          </a:solidFill>
                          <a:effectLst/>
                          <a:latin typeface="+mn-lt"/>
                          <a:ea typeface="Calibri" panose="020F0502020204030204" pitchFamily="34" charset="0"/>
                          <a:cs typeface="Times New Roman" panose="02020603050405020304" pitchFamily="18" charset="0"/>
                        </a:rPr>
                        <a:t>Measurements</a:t>
                      </a:r>
                      <a:r>
                        <a:rPr lang="es-ES" sz="1200" b="0" dirty="0">
                          <a:solidFill>
                            <a:schemeClr val="tx1"/>
                          </a:solidFill>
                          <a:effectLst/>
                          <a:latin typeface="+mn-lt"/>
                          <a:ea typeface="Calibri" panose="020F0502020204030204" pitchFamily="34" charset="0"/>
                          <a:cs typeface="Times New Roman" panose="02020603050405020304" pitchFamily="18" charset="0"/>
                        </a:rPr>
                        <a:t> - Mediciones del Control de Calidad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629568593"/>
                  </a:ext>
                </a:extLst>
              </a:tr>
              <a:tr h="216000">
                <a:tc>
                  <a:txBody>
                    <a:bodyPr/>
                    <a:lstStyle/>
                    <a:p>
                      <a:pPr marL="0" indent="0" algn="l">
                        <a:lnSpc>
                          <a:spcPct val="100000"/>
                        </a:lnSpc>
                        <a:spcBef>
                          <a:spcPts val="0"/>
                        </a:spcBef>
                        <a:spcAft>
                          <a:spcPts val="0"/>
                        </a:spcAft>
                      </a:pPr>
                      <a:r>
                        <a:rPr lang="en-US" sz="1200" b="0" dirty="0">
                          <a:solidFill>
                            <a:schemeClr val="tx1"/>
                          </a:solidFill>
                          <a:effectLst/>
                          <a:latin typeface="+mn-lt"/>
                          <a:ea typeface="Calibri" panose="020F0502020204030204" pitchFamily="34" charset="0"/>
                          <a:cs typeface="Times New Roman" panose="02020603050405020304" pitchFamily="18" charset="0"/>
                        </a:rPr>
                        <a:t>Project Schedule – </a:t>
                      </a:r>
                      <a:r>
                        <a:rPr lang="en-US" sz="1200" b="0" dirty="0" err="1">
                          <a:solidFill>
                            <a:schemeClr val="tx1"/>
                          </a:solidFill>
                          <a:effectLst/>
                          <a:latin typeface="+mn-lt"/>
                          <a:ea typeface="Calibri" panose="020F0502020204030204" pitchFamily="34" charset="0"/>
                          <a:cs typeface="Times New Roman" panose="02020603050405020304" pitchFamily="18" charset="0"/>
                        </a:rPr>
                        <a:t>Cronograma</a:t>
                      </a:r>
                      <a:r>
                        <a:rPr lang="en-US" sz="1200" b="0" dirty="0">
                          <a:solidFill>
                            <a:schemeClr val="tx1"/>
                          </a:solidFill>
                          <a:effectLst/>
                          <a:latin typeface="+mn-lt"/>
                          <a:ea typeface="Calibri" panose="020F0502020204030204" pitchFamily="34" charset="0"/>
                          <a:cs typeface="Times New Roman" panose="02020603050405020304" pitchFamily="18" charset="0"/>
                        </a:rPr>
                        <a:t> del Proyecto </a:t>
                      </a:r>
                      <a:endParaRPr lang="es-ES" sz="1200" b="0" dirty="0">
                        <a:solidFill>
                          <a:schemeClr val="tx1"/>
                        </a:solidFill>
                        <a:effectLst/>
                        <a:latin typeface="+mn-lt"/>
                        <a:ea typeface="Calibri" panose="020F0502020204030204" pitchFamily="34" charset="0"/>
                        <a:cs typeface="Times New Roman" panose="02020603050405020304" pitchFamily="18" charset="0"/>
                      </a:endParaRP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a:solidFill>
                            <a:schemeClr val="tx1"/>
                          </a:solidFill>
                          <a:effectLst/>
                          <a:latin typeface="+mn-lt"/>
                          <a:ea typeface="Calibri" panose="020F0502020204030204" pitchFamily="34" charset="0"/>
                          <a:cs typeface="Times New Roman" panose="02020603050405020304" pitchFamily="18" charset="0"/>
                        </a:rPr>
                        <a:t>Test and </a:t>
                      </a:r>
                      <a:r>
                        <a:rPr lang="es-ES" sz="1200" b="0" dirty="0" err="1">
                          <a:solidFill>
                            <a:schemeClr val="tx1"/>
                          </a:solidFill>
                          <a:effectLst/>
                          <a:latin typeface="+mn-lt"/>
                          <a:ea typeface="Calibri" panose="020F0502020204030204" pitchFamily="34" charset="0"/>
                          <a:cs typeface="Times New Roman" panose="02020603050405020304" pitchFamily="18" charset="0"/>
                        </a:rPr>
                        <a:t>evaluation</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documents</a:t>
                      </a:r>
                      <a:r>
                        <a:rPr lang="es-ES" sz="1200" b="0" dirty="0">
                          <a:solidFill>
                            <a:schemeClr val="tx1"/>
                          </a:solidFill>
                          <a:effectLst/>
                          <a:latin typeface="+mn-lt"/>
                          <a:ea typeface="Calibri" panose="020F0502020204030204" pitchFamily="34" charset="0"/>
                          <a:cs typeface="Times New Roman" panose="02020603050405020304" pitchFamily="18" charset="0"/>
                        </a:rPr>
                        <a:t> – Documentos de Prueba y Evaluación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0259662"/>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a:solidFill>
                            <a:schemeClr val="tx1"/>
                          </a:solidFill>
                          <a:effectLst/>
                          <a:latin typeface="+mn-lt"/>
                          <a:ea typeface="Calibri" panose="020F0502020204030204" pitchFamily="34" charset="0"/>
                          <a:cs typeface="Times New Roman" panose="02020603050405020304" pitchFamily="18" charset="0"/>
                        </a:rPr>
                        <a:t>Project </a:t>
                      </a:r>
                      <a:r>
                        <a:rPr lang="es-ES" sz="1200" b="0" dirty="0" err="1">
                          <a:solidFill>
                            <a:schemeClr val="tx1"/>
                          </a:solidFill>
                          <a:effectLst/>
                          <a:latin typeface="+mn-lt"/>
                          <a:ea typeface="Calibri" panose="020F0502020204030204" pitchFamily="34" charset="0"/>
                          <a:cs typeface="Times New Roman" panose="02020603050405020304" pitchFamily="18" charset="0"/>
                        </a:rPr>
                        <a:t>Calendars</a:t>
                      </a:r>
                      <a:r>
                        <a:rPr lang="es-ES" sz="1200" b="0" dirty="0">
                          <a:solidFill>
                            <a:schemeClr val="tx1"/>
                          </a:solidFill>
                          <a:effectLst/>
                          <a:latin typeface="+mn-lt"/>
                          <a:ea typeface="Calibri" panose="020F0502020204030204" pitchFamily="34" charset="0"/>
                          <a:cs typeface="Times New Roman" panose="02020603050405020304" pitchFamily="18" charset="0"/>
                        </a:rPr>
                        <a:t> - Calendarios del Proyecto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Quality</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Report</a:t>
                      </a:r>
                      <a:r>
                        <a:rPr lang="es-ES" sz="1200" b="0" dirty="0">
                          <a:solidFill>
                            <a:schemeClr val="tx1"/>
                          </a:solidFill>
                          <a:effectLst/>
                          <a:latin typeface="+mn-lt"/>
                          <a:ea typeface="Calibri" panose="020F0502020204030204" pitchFamily="34" charset="0"/>
                          <a:cs typeface="Times New Roman" panose="02020603050405020304" pitchFamily="18" charset="0"/>
                        </a:rPr>
                        <a:t> – Informe de Calidad</a:t>
                      </a:r>
                      <a:endParaRPr lang="es-ES" sz="1200" b="0" dirty="0">
                        <a:solidFill>
                          <a:schemeClr val="tx1"/>
                        </a:solidFill>
                        <a:effectLst/>
                      </a:endParaRP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624448322"/>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Resource</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Calendars</a:t>
                      </a:r>
                      <a:r>
                        <a:rPr lang="es-ES" sz="1200" b="0" dirty="0">
                          <a:solidFill>
                            <a:schemeClr val="tx1"/>
                          </a:solidFill>
                          <a:effectLst/>
                          <a:latin typeface="+mn-lt"/>
                          <a:ea typeface="Calibri" panose="020F0502020204030204" pitchFamily="34" charset="0"/>
                          <a:cs typeface="Times New Roman" panose="02020603050405020304" pitchFamily="18" charset="0"/>
                        </a:rPr>
                        <a:t> - Calendarios de Recursos</a:t>
                      </a:r>
                      <a:endParaRPr lang="es-ES" sz="1200" b="0" dirty="0">
                        <a:solidFill>
                          <a:schemeClr val="tx1"/>
                        </a:solidFill>
                        <a:effectLst/>
                        <a:latin typeface="+mn-lt"/>
                      </a:endParaRP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Forecasts</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Cost</a:t>
                      </a:r>
                      <a:r>
                        <a:rPr lang="es-ES" sz="1200" b="0" dirty="0">
                          <a:solidFill>
                            <a:schemeClr val="tx1"/>
                          </a:solidFill>
                          <a:effectLst/>
                          <a:latin typeface="+mn-lt"/>
                          <a:ea typeface="Calibri" panose="020F0502020204030204" pitchFamily="34" charset="0"/>
                          <a:cs typeface="Times New Roman" panose="02020603050405020304" pitchFamily="18" charset="0"/>
                        </a:rPr>
                        <a:t> – Pronósticos de Coste</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541025276"/>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Cost</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Estimates</a:t>
                      </a:r>
                      <a:r>
                        <a:rPr lang="es-ES" sz="1200" b="0" dirty="0">
                          <a:solidFill>
                            <a:schemeClr val="tx1"/>
                          </a:solidFill>
                          <a:effectLst/>
                          <a:latin typeface="+mn-lt"/>
                          <a:ea typeface="Calibri" panose="020F0502020204030204" pitchFamily="34" charset="0"/>
                          <a:cs typeface="Times New Roman" panose="02020603050405020304" pitchFamily="18" charset="0"/>
                        </a:rPr>
                        <a:t> – Estimaciones de Coste</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tx1"/>
                          </a:solidFill>
                          <a:effectLst/>
                          <a:latin typeface="+mn-lt"/>
                          <a:ea typeface="Calibri" panose="020F0502020204030204" pitchFamily="34" charset="0"/>
                          <a:cs typeface="Times New Roman" panose="02020603050405020304" pitchFamily="18" charset="0"/>
                        </a:rPr>
                        <a:t>Schedule Forecasts – </a:t>
                      </a:r>
                      <a:r>
                        <a:rPr lang="en-US" sz="1200" b="0" dirty="0" err="1">
                          <a:solidFill>
                            <a:schemeClr val="tx1"/>
                          </a:solidFill>
                          <a:effectLst/>
                          <a:latin typeface="+mn-lt"/>
                          <a:ea typeface="Calibri" panose="020F0502020204030204" pitchFamily="34" charset="0"/>
                          <a:cs typeface="Times New Roman" panose="02020603050405020304" pitchFamily="18" charset="0"/>
                        </a:rPr>
                        <a:t>Pronósticos</a:t>
                      </a:r>
                      <a:r>
                        <a:rPr lang="en-US" sz="1200" b="0" dirty="0">
                          <a:solidFill>
                            <a:schemeClr val="tx1"/>
                          </a:solidFill>
                          <a:effectLst/>
                          <a:latin typeface="+mn-lt"/>
                          <a:ea typeface="Calibri" panose="020F0502020204030204" pitchFamily="34" charset="0"/>
                          <a:cs typeface="Times New Roman" panose="02020603050405020304" pitchFamily="18" charset="0"/>
                        </a:rPr>
                        <a:t> del </a:t>
                      </a:r>
                      <a:r>
                        <a:rPr lang="en-US" sz="1200" b="0" dirty="0" err="1">
                          <a:solidFill>
                            <a:schemeClr val="tx1"/>
                          </a:solidFill>
                          <a:effectLst/>
                          <a:latin typeface="+mn-lt"/>
                          <a:ea typeface="Calibri" panose="020F0502020204030204" pitchFamily="34" charset="0"/>
                          <a:cs typeface="Times New Roman" panose="02020603050405020304" pitchFamily="18" charset="0"/>
                        </a:rPr>
                        <a:t>Cronograma</a:t>
                      </a:r>
                      <a:endParaRPr lang="es-ES" sz="1200" b="0" dirty="0">
                        <a:solidFill>
                          <a:schemeClr val="tx1"/>
                        </a:solidFill>
                        <a:effectLst/>
                        <a:latin typeface="+mn-lt"/>
                        <a:ea typeface="Calibri" panose="020F0502020204030204" pitchFamily="34" charset="0"/>
                        <a:cs typeface="Times New Roman" panose="02020603050405020304" pitchFamily="18" charset="0"/>
                      </a:endParaRP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97378627"/>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Basis</a:t>
                      </a:r>
                      <a:r>
                        <a:rPr lang="es-ES" sz="1200" b="0" dirty="0">
                          <a:solidFill>
                            <a:schemeClr val="tx1"/>
                          </a:solidFill>
                          <a:effectLst/>
                          <a:latin typeface="+mn-lt"/>
                          <a:ea typeface="Calibri" panose="020F0502020204030204" pitchFamily="34" charset="0"/>
                          <a:cs typeface="Times New Roman" panose="02020603050405020304" pitchFamily="18" charset="0"/>
                        </a:rPr>
                        <a:t> of </a:t>
                      </a:r>
                      <a:r>
                        <a:rPr lang="es-ES" sz="1200" b="0" dirty="0" err="1">
                          <a:solidFill>
                            <a:schemeClr val="tx1"/>
                          </a:solidFill>
                          <a:effectLst/>
                          <a:latin typeface="+mn-lt"/>
                          <a:ea typeface="Calibri" panose="020F0502020204030204" pitchFamily="34" charset="0"/>
                          <a:cs typeface="Times New Roman" panose="02020603050405020304" pitchFamily="18" charset="0"/>
                        </a:rPr>
                        <a:t>estimates</a:t>
                      </a:r>
                      <a:r>
                        <a:rPr lang="es-ES" sz="1200" b="0" dirty="0">
                          <a:solidFill>
                            <a:schemeClr val="tx1"/>
                          </a:solidFill>
                          <a:effectLst/>
                          <a:latin typeface="+mn-lt"/>
                          <a:ea typeface="Calibri" panose="020F0502020204030204" pitchFamily="34" charset="0"/>
                          <a:cs typeface="Times New Roman" panose="02020603050405020304" pitchFamily="18" charset="0"/>
                        </a:rPr>
                        <a:t> - Bases de las Estimaciones </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kern="1200" dirty="0">
                          <a:solidFill>
                            <a:schemeClr val="tx1"/>
                          </a:solidFill>
                          <a:effectLst/>
                          <a:latin typeface="+mn-lt"/>
                          <a:ea typeface="Calibri" panose="020F0502020204030204" pitchFamily="34" charset="0"/>
                          <a:cs typeface="Times New Roman" panose="02020603050405020304" pitchFamily="18" charset="0"/>
                        </a:rPr>
                        <a:t>Datos, Información e Informes de Rendimiento de los Trabajos</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726366503"/>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Financial</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Requirements</a:t>
                      </a:r>
                      <a:r>
                        <a:rPr lang="es-ES" sz="1200" b="0" dirty="0">
                          <a:solidFill>
                            <a:schemeClr val="tx1"/>
                          </a:solidFill>
                          <a:effectLst/>
                          <a:latin typeface="+mn-lt"/>
                          <a:ea typeface="Calibri" panose="020F0502020204030204" pitchFamily="34" charset="0"/>
                          <a:cs typeface="Times New Roman" panose="02020603050405020304" pitchFamily="18" charset="0"/>
                        </a:rPr>
                        <a:t> - Requisitos de Financiación</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normalizeH="0" baseline="0" dirty="0">
                          <a:ln>
                            <a:noFill/>
                          </a:ln>
                          <a:solidFill>
                            <a:schemeClr val="tx1"/>
                          </a:solidFill>
                          <a:effectLst/>
                          <a:latin typeface="+mn-lt"/>
                          <a:ea typeface="Times New Roman" pitchFamily="18" charset="0"/>
                          <a:cs typeface="Arial" charset="0"/>
                        </a:rPr>
                        <a:t>Acta de Auditoría (de calidad, riesgos o adquisiciones)</a:t>
                      </a:r>
                    </a:p>
                  </a:txBody>
                  <a:tcPr marL="36000" marR="36000" marT="18000" marB="180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482297103"/>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kern="1200" dirty="0" err="1">
                          <a:solidFill>
                            <a:schemeClr val="tx1"/>
                          </a:solidFill>
                          <a:effectLst/>
                          <a:latin typeface="+mn-lt"/>
                          <a:ea typeface="+mn-ea"/>
                          <a:cs typeface="+mn-cs"/>
                        </a:rPr>
                        <a:t>Quality</a:t>
                      </a:r>
                      <a:r>
                        <a:rPr lang="es-ES" sz="1200" b="0" kern="1200" dirty="0">
                          <a:solidFill>
                            <a:schemeClr val="tx1"/>
                          </a:solidFill>
                          <a:effectLst/>
                          <a:latin typeface="+mn-lt"/>
                          <a:ea typeface="+mn-ea"/>
                          <a:cs typeface="+mn-cs"/>
                        </a:rPr>
                        <a:t> </a:t>
                      </a:r>
                      <a:r>
                        <a:rPr lang="es-ES" sz="1200" b="0" kern="1200" dirty="0" err="1">
                          <a:solidFill>
                            <a:schemeClr val="tx1"/>
                          </a:solidFill>
                          <a:effectLst/>
                          <a:latin typeface="+mn-lt"/>
                          <a:ea typeface="+mn-ea"/>
                          <a:cs typeface="+mn-cs"/>
                        </a:rPr>
                        <a:t>Metrics</a:t>
                      </a:r>
                      <a:r>
                        <a:rPr lang="es-ES" sz="1200" b="0" kern="1200" dirty="0">
                          <a:solidFill>
                            <a:schemeClr val="tx1"/>
                          </a:solidFill>
                          <a:effectLst/>
                          <a:latin typeface="+mn-lt"/>
                          <a:ea typeface="+mn-ea"/>
                          <a:cs typeface="+mn-cs"/>
                        </a:rPr>
                        <a:t> - Métricas de Calidad </a:t>
                      </a:r>
                      <a:endParaRPr lang="es-ES" sz="1200" b="0" dirty="0">
                        <a:solidFill>
                          <a:schemeClr val="tx1"/>
                        </a:solidFill>
                        <a:effectLst/>
                      </a:endParaRP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l" defTabSz="371475" rtl="0" eaLnBrk="1" fontAlgn="auto" latinLnBrk="0" hangingPunct="1">
                        <a:lnSpc>
                          <a:spcPct val="100000"/>
                        </a:lnSpc>
                        <a:spcBef>
                          <a:spcPts val="0"/>
                        </a:spcBef>
                        <a:spcAft>
                          <a:spcPts val="0"/>
                        </a:spcAft>
                        <a:buClrTx/>
                        <a:buSzTx/>
                        <a:buFontTx/>
                        <a:buNone/>
                        <a:tabLst/>
                        <a:defRPr/>
                      </a:pPr>
                      <a:r>
                        <a:rPr kumimoji="0" lang="es-ES" sz="1200" b="0" i="0" u="none" strike="noStrike" kern="1200" cap="none" normalizeH="0" baseline="0" dirty="0">
                          <a:ln>
                            <a:noFill/>
                          </a:ln>
                          <a:solidFill>
                            <a:schemeClr val="tx1"/>
                          </a:solidFill>
                          <a:effectLst/>
                          <a:latin typeface="+mn-lt"/>
                          <a:ea typeface="Times New Roman" pitchFamily="18" charset="0"/>
                          <a:cs typeface="Arial" charset="0"/>
                        </a:rPr>
                        <a:t>Acta de Inspección (de verificación o validación)</a:t>
                      </a:r>
                    </a:p>
                  </a:txBody>
                  <a:tcPr marL="36000" marR="36000" marT="18000" marB="180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622170646"/>
                  </a:ext>
                </a:extLst>
              </a:tr>
              <a:tr h="216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1200" b="0" dirty="0" err="1">
                          <a:solidFill>
                            <a:schemeClr val="tx1"/>
                          </a:solidFill>
                          <a:effectLst/>
                        </a:rPr>
                        <a:t>Resource</a:t>
                      </a:r>
                      <a:r>
                        <a:rPr lang="es-ES" sz="1200" b="0" dirty="0">
                          <a:solidFill>
                            <a:schemeClr val="tx1"/>
                          </a:solidFill>
                          <a:effectLst/>
                        </a:rPr>
                        <a:t> </a:t>
                      </a:r>
                      <a:r>
                        <a:rPr lang="es-ES" sz="1200" b="0" dirty="0" err="1">
                          <a:solidFill>
                            <a:schemeClr val="tx1"/>
                          </a:solidFill>
                          <a:effectLst/>
                        </a:rPr>
                        <a:t>requirements</a:t>
                      </a:r>
                      <a:r>
                        <a:rPr lang="es-ES" sz="1200" b="0" dirty="0">
                          <a:solidFill>
                            <a:schemeClr val="tx1"/>
                          </a:solidFill>
                          <a:effectLst/>
                        </a:rPr>
                        <a:t> -</a:t>
                      </a:r>
                      <a:r>
                        <a:rPr lang="es-ES" sz="1200" b="0" baseline="0" dirty="0">
                          <a:solidFill>
                            <a:schemeClr val="tx1"/>
                          </a:solidFill>
                          <a:effectLst/>
                        </a:rPr>
                        <a:t> </a:t>
                      </a:r>
                      <a:r>
                        <a:rPr lang="es-ES" sz="1200" b="0" dirty="0">
                          <a:solidFill>
                            <a:schemeClr val="tx1"/>
                          </a:solidFill>
                          <a:effectLst/>
                        </a:rPr>
                        <a:t>Requisitos de Recursos</a:t>
                      </a: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0" i="0" u="none" strike="noStrike" kern="1200" cap="none" normalizeH="0" baseline="0" dirty="0">
                          <a:ln>
                            <a:noFill/>
                          </a:ln>
                          <a:solidFill>
                            <a:schemeClr val="tx1"/>
                          </a:solidFill>
                          <a:effectLst/>
                          <a:latin typeface="+mn-lt"/>
                          <a:ea typeface="Times New Roman" pitchFamily="18" charset="0"/>
                          <a:cs typeface="Arial" charset="0"/>
                        </a:rPr>
                        <a:t>Acta de Recepción de Producto Final (Contrato, Fase o Proyecto)</a:t>
                      </a:r>
                    </a:p>
                  </a:txBody>
                  <a:tcPr marL="36000" marR="36000" marT="18000" marB="180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36122236"/>
                  </a:ext>
                </a:extLst>
              </a:tr>
              <a:tr h="216000">
                <a:tc>
                  <a:txBody>
                    <a:bodyPr/>
                    <a:lstStyle/>
                    <a:p>
                      <a:pPr marL="0" marR="0" indent="0" algn="l" defTabSz="914400" rtl="0" eaLnBrk="1" fontAlgn="auto" latinLnBrk="0" hangingPunct="1">
                        <a:lnSpc>
                          <a:spcPct val="100000"/>
                        </a:lnSpc>
                        <a:spcBef>
                          <a:spcPts val="1200"/>
                        </a:spcBef>
                        <a:spcAft>
                          <a:spcPts val="1200"/>
                        </a:spcAft>
                        <a:buClrTx/>
                        <a:buSzTx/>
                        <a:buFontTx/>
                        <a:buNone/>
                        <a:tabLst/>
                        <a:defRPr/>
                      </a:pPr>
                      <a:r>
                        <a:rPr lang="es-ES" sz="1200" b="0" dirty="0" err="1">
                          <a:solidFill>
                            <a:schemeClr val="tx1"/>
                          </a:solidFill>
                          <a:effectLst/>
                          <a:latin typeface="+mn-lt"/>
                          <a:ea typeface="Calibri" panose="020F0502020204030204" pitchFamily="34" charset="0"/>
                          <a:cs typeface="Times New Roman" panose="02020603050405020304" pitchFamily="18" charset="0"/>
                        </a:rPr>
                        <a:t>Team</a:t>
                      </a:r>
                      <a:r>
                        <a:rPr lang="es-ES" sz="1200" b="0" dirty="0">
                          <a:solidFill>
                            <a:schemeClr val="tx1"/>
                          </a:solidFill>
                          <a:effectLst/>
                          <a:latin typeface="+mn-lt"/>
                          <a:ea typeface="Calibri" panose="020F0502020204030204" pitchFamily="34" charset="0"/>
                          <a:cs typeface="Times New Roman" panose="02020603050405020304" pitchFamily="18" charset="0"/>
                        </a:rPr>
                        <a:t> </a:t>
                      </a:r>
                      <a:r>
                        <a:rPr lang="es-ES" sz="1200" b="0" dirty="0" err="1">
                          <a:solidFill>
                            <a:schemeClr val="tx1"/>
                          </a:solidFill>
                          <a:effectLst/>
                          <a:latin typeface="+mn-lt"/>
                          <a:ea typeface="Calibri" panose="020F0502020204030204" pitchFamily="34" charset="0"/>
                          <a:cs typeface="Times New Roman" panose="02020603050405020304" pitchFamily="18" charset="0"/>
                        </a:rPr>
                        <a:t>Charter</a:t>
                      </a:r>
                      <a:r>
                        <a:rPr lang="es-ES" sz="1200" b="0" dirty="0">
                          <a:solidFill>
                            <a:schemeClr val="tx1"/>
                          </a:solidFill>
                          <a:effectLst/>
                          <a:latin typeface="+mn-lt"/>
                          <a:ea typeface="Calibri" panose="020F0502020204030204" pitchFamily="34" charset="0"/>
                          <a:cs typeface="Times New Roman" panose="02020603050405020304" pitchFamily="18" charset="0"/>
                        </a:rPr>
                        <a:t> – Acta de Constitución de Equipo</a:t>
                      </a:r>
                      <a:endParaRPr lang="es-ES" sz="1200" b="0" dirty="0">
                        <a:solidFill>
                          <a:schemeClr val="tx1"/>
                        </a:solidFill>
                        <a:effectLst/>
                        <a:latin typeface="+mn-lt"/>
                      </a:endParaRPr>
                    </a:p>
                  </a:txBody>
                  <a:tcPr marL="36000" marR="36000"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l" defTabSz="371475" rtl="0" eaLnBrk="1" fontAlgn="auto" latinLnBrk="0" hangingPunct="1">
                        <a:lnSpc>
                          <a:spcPct val="100000"/>
                        </a:lnSpc>
                        <a:spcBef>
                          <a:spcPts val="1200"/>
                        </a:spcBef>
                        <a:spcAft>
                          <a:spcPts val="1200"/>
                        </a:spcAft>
                        <a:buClrTx/>
                        <a:buSzTx/>
                        <a:buFontTx/>
                        <a:buNone/>
                        <a:tabLst/>
                        <a:defRPr/>
                      </a:pPr>
                      <a:r>
                        <a:rPr kumimoji="0" lang="es-ES" sz="1200" b="0" i="0" u="none" strike="noStrike" kern="1200" cap="none" normalizeH="0" baseline="0" dirty="0">
                          <a:ln>
                            <a:noFill/>
                          </a:ln>
                          <a:solidFill>
                            <a:schemeClr val="tx1"/>
                          </a:solidFill>
                          <a:effectLst/>
                          <a:latin typeface="+mn-lt"/>
                          <a:ea typeface="Times New Roman" pitchFamily="18" charset="0"/>
                          <a:cs typeface="Arial" charset="0"/>
                        </a:rPr>
                        <a:t>Informe Final (de Contrato, Fase o Proyecto)</a:t>
                      </a:r>
                    </a:p>
                  </a:txBody>
                  <a:tcPr marL="36000" marR="36000" marT="18000" marB="1800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306123576"/>
                  </a:ext>
                </a:extLst>
              </a:tr>
            </a:tbl>
          </a:graphicData>
        </a:graphic>
      </p:graphicFrame>
    </p:spTree>
    <p:extLst>
      <p:ext uri="{BB962C8B-B14F-4D97-AF65-F5344CB8AC3E}">
        <p14:creationId xmlns:p14="http://schemas.microsoft.com/office/powerpoint/2010/main" val="29258196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A04850-41CF-48D7-853F-19E7F8CABB6E}"/>
              </a:ext>
            </a:extLst>
          </p:cNvPr>
          <p:cNvSpPr>
            <a:spLocks noGrp="1"/>
          </p:cNvSpPr>
          <p:nvPr>
            <p:ph type="title"/>
          </p:nvPr>
        </p:nvSpPr>
        <p:spPr/>
        <p:txBody>
          <a:bodyPr>
            <a:normAutofit fontScale="90000"/>
          </a:bodyPr>
          <a:lstStyle/>
          <a:p>
            <a:r>
              <a:rPr lang="es-ES" dirty="0"/>
              <a:t>El Patrón de la Dirección de Proyectos Predictivos con Métodos Estructurados</a:t>
            </a:r>
          </a:p>
        </p:txBody>
      </p:sp>
      <p:sp>
        <p:nvSpPr>
          <p:cNvPr id="4" name="Marcador de pie de página 3">
            <a:extLst>
              <a:ext uri="{FF2B5EF4-FFF2-40B4-BE49-F238E27FC236}">
                <a16:creationId xmlns:a16="http://schemas.microsoft.com/office/drawing/2014/main" id="{5B25509D-A729-48E8-B6F4-14748C40E4CE}"/>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E1EC611A-BB64-485A-AA9C-5E4BE2E6A75B}"/>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23</a:t>
            </a:fld>
            <a:endParaRPr lang="es-ES"/>
          </a:p>
        </p:txBody>
      </p:sp>
      <p:graphicFrame>
        <p:nvGraphicFramePr>
          <p:cNvPr id="6" name="Group 41">
            <a:extLst>
              <a:ext uri="{FF2B5EF4-FFF2-40B4-BE49-F238E27FC236}">
                <a16:creationId xmlns:a16="http://schemas.microsoft.com/office/drawing/2014/main" id="{8E7B8ABB-0365-4087-AC14-48E6C9F3F266}"/>
              </a:ext>
            </a:extLst>
          </p:cNvPr>
          <p:cNvGraphicFramePr>
            <a:graphicFrameLocks noGrp="1"/>
          </p:cNvGraphicFramePr>
          <p:nvPr/>
        </p:nvGraphicFramePr>
        <p:xfrm>
          <a:off x="8683626" y="996950"/>
          <a:ext cx="1748403" cy="523168"/>
        </p:xfrm>
        <a:graphic>
          <a:graphicData uri="http://schemas.openxmlformats.org/drawingml/2006/table">
            <a:tbl>
              <a:tblPr/>
              <a:tblGrid>
                <a:gridCol w="610526">
                  <a:extLst>
                    <a:ext uri="{9D8B030D-6E8A-4147-A177-3AD203B41FA5}">
                      <a16:colId xmlns:a16="http://schemas.microsoft.com/office/drawing/2014/main" val="20000"/>
                    </a:ext>
                  </a:extLst>
                </a:gridCol>
                <a:gridCol w="1137877">
                  <a:extLst>
                    <a:ext uri="{9D8B030D-6E8A-4147-A177-3AD203B41FA5}">
                      <a16:colId xmlns:a16="http://schemas.microsoft.com/office/drawing/2014/main" val="20001"/>
                    </a:ext>
                  </a:extLst>
                </a:gridCol>
              </a:tblGrid>
              <a:tr h="0">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200" b="0" i="0" u="none" strike="noStrike" cap="none" normalizeH="0" baseline="0" dirty="0">
                        <a:ln>
                          <a:noFill/>
                        </a:ln>
                        <a:solidFill>
                          <a:schemeClr val="tx1"/>
                        </a:solidFill>
                        <a:effectLst/>
                        <a:latin typeface="Arial" charset="0"/>
                      </a:endParaRPr>
                    </a:p>
                  </a:txBody>
                  <a:tcPr marL="78000" marR="78000"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200" b="0" i="0" u="none" strike="noStrike" cap="none" normalizeH="0" baseline="0" dirty="0">
                          <a:ln>
                            <a:noFill/>
                          </a:ln>
                          <a:solidFill>
                            <a:schemeClr val="tx1"/>
                          </a:solidFill>
                          <a:effectLst/>
                          <a:latin typeface="Arial" charset="0"/>
                        </a:rPr>
                        <a:t>sistemática</a:t>
                      </a:r>
                    </a:p>
                  </a:txBody>
                  <a:tcPr marL="78000" marR="78000"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68288">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200" b="0" i="0" u="none" strike="noStrike" cap="none" normalizeH="0" baseline="0" dirty="0">
                        <a:ln>
                          <a:noFill/>
                        </a:ln>
                        <a:solidFill>
                          <a:schemeClr val="tx1"/>
                        </a:solidFill>
                        <a:effectLst/>
                        <a:latin typeface="Arial" charset="0"/>
                      </a:endParaRPr>
                    </a:p>
                  </a:txBody>
                  <a:tcPr marL="78000" marR="78000"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200" b="0" i="0" u="none" strike="noStrike" cap="none" normalizeH="0" baseline="0" dirty="0">
                          <a:ln>
                            <a:noFill/>
                          </a:ln>
                          <a:solidFill>
                            <a:schemeClr val="tx1"/>
                          </a:solidFill>
                          <a:effectLst/>
                          <a:latin typeface="Arial" charset="0"/>
                        </a:rPr>
                        <a:t>eventual</a:t>
                      </a:r>
                    </a:p>
                  </a:txBody>
                  <a:tcPr marL="78000" marR="78000"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cxnSp>
        <p:nvCxnSpPr>
          <p:cNvPr id="7" name="23 Conector recto">
            <a:extLst>
              <a:ext uri="{FF2B5EF4-FFF2-40B4-BE49-F238E27FC236}">
                <a16:creationId xmlns:a16="http://schemas.microsoft.com/office/drawing/2014/main" id="{D7DCFC8D-8292-4E70-8964-CF4E692A75BA}"/>
              </a:ext>
            </a:extLst>
          </p:cNvPr>
          <p:cNvCxnSpPr>
            <a:cxnSpLocks noChangeShapeType="1"/>
          </p:cNvCxnSpPr>
          <p:nvPr/>
        </p:nvCxnSpPr>
        <p:spPr bwMode="auto">
          <a:xfrm>
            <a:off x="8823325" y="1120775"/>
            <a:ext cx="285750" cy="0"/>
          </a:xfrm>
          <a:prstGeom prst="line">
            <a:avLst/>
          </a:prstGeom>
          <a:noFill/>
          <a:ln w="9525" algn="ctr">
            <a:solidFill>
              <a:srgbClr val="000000"/>
            </a:solidFill>
            <a:round/>
            <a:headEnd/>
            <a:tailEnd/>
          </a:ln>
        </p:spPr>
      </p:cxnSp>
      <p:sp>
        <p:nvSpPr>
          <p:cNvPr id="8" name="5 Elipse">
            <a:extLst>
              <a:ext uri="{FF2B5EF4-FFF2-40B4-BE49-F238E27FC236}">
                <a16:creationId xmlns:a16="http://schemas.microsoft.com/office/drawing/2014/main" id="{522C7313-FC37-4754-B9B1-7F8A41D5881F}"/>
              </a:ext>
            </a:extLst>
          </p:cNvPr>
          <p:cNvSpPr>
            <a:spLocks noChangeArrowheads="1"/>
          </p:cNvSpPr>
          <p:nvPr/>
        </p:nvSpPr>
        <p:spPr bwMode="auto">
          <a:xfrm>
            <a:off x="1755776" y="1664495"/>
            <a:ext cx="1406525" cy="1296987"/>
          </a:xfrm>
          <a:prstGeom prst="ellipse">
            <a:avLst/>
          </a:prstGeom>
          <a:solidFill>
            <a:schemeClr val="tx2">
              <a:lumMod val="60000"/>
              <a:lumOff val="40000"/>
            </a:schemeClr>
          </a:solidFill>
          <a:ln w="12700" algn="ctr">
            <a:solidFill>
              <a:schemeClr val="tx2">
                <a:lumMod val="75000"/>
              </a:schemeClr>
            </a:solidFill>
            <a:round/>
            <a:headEnd/>
            <a:tailEnd/>
          </a:ln>
        </p:spPr>
        <p:txBody>
          <a:bodyPr wrap="none" lIns="95264" tIns="47632" rIns="95264" bIns="47632" anchor="ctr"/>
          <a:lstStyle/>
          <a:p>
            <a:r>
              <a:rPr lang="es-ES" sz="1400" dirty="0"/>
              <a:t>Iniciar</a:t>
            </a:r>
          </a:p>
        </p:txBody>
      </p:sp>
      <p:sp>
        <p:nvSpPr>
          <p:cNvPr id="9" name="6 Elipse">
            <a:extLst>
              <a:ext uri="{FF2B5EF4-FFF2-40B4-BE49-F238E27FC236}">
                <a16:creationId xmlns:a16="http://schemas.microsoft.com/office/drawing/2014/main" id="{89A2E4CE-058A-4A9B-8F04-CEBAF8D414DE}"/>
              </a:ext>
            </a:extLst>
          </p:cNvPr>
          <p:cNvSpPr>
            <a:spLocks noChangeArrowheads="1"/>
          </p:cNvSpPr>
          <p:nvPr/>
        </p:nvSpPr>
        <p:spPr bwMode="auto">
          <a:xfrm>
            <a:off x="9096376" y="3863181"/>
            <a:ext cx="1406525" cy="1295400"/>
          </a:xfrm>
          <a:prstGeom prst="ellipse">
            <a:avLst/>
          </a:prstGeom>
          <a:solidFill>
            <a:schemeClr val="bg1">
              <a:lumMod val="75000"/>
            </a:schemeClr>
          </a:solidFill>
          <a:ln w="12700" algn="ctr">
            <a:solidFill>
              <a:srgbClr val="000000"/>
            </a:solidFill>
            <a:round/>
            <a:headEnd/>
            <a:tailEnd/>
          </a:ln>
        </p:spPr>
        <p:txBody>
          <a:bodyPr wrap="none" lIns="95264" tIns="47632" rIns="95264" bIns="47632" anchor="ctr"/>
          <a:lstStyle/>
          <a:p>
            <a:r>
              <a:rPr lang="es-ES" sz="1400" dirty="0"/>
              <a:t>Cerrar</a:t>
            </a:r>
          </a:p>
        </p:txBody>
      </p:sp>
      <p:sp>
        <p:nvSpPr>
          <p:cNvPr id="10" name="7 Elipse">
            <a:extLst>
              <a:ext uri="{FF2B5EF4-FFF2-40B4-BE49-F238E27FC236}">
                <a16:creationId xmlns:a16="http://schemas.microsoft.com/office/drawing/2014/main" id="{EAAD47C7-BAC8-4213-9625-C6D815B96B6B}"/>
              </a:ext>
            </a:extLst>
          </p:cNvPr>
          <p:cNvSpPr>
            <a:spLocks noChangeArrowheads="1"/>
          </p:cNvSpPr>
          <p:nvPr/>
        </p:nvSpPr>
        <p:spPr bwMode="auto">
          <a:xfrm>
            <a:off x="6511925" y="1664495"/>
            <a:ext cx="1403350" cy="1296987"/>
          </a:xfrm>
          <a:prstGeom prst="ellipse">
            <a:avLst/>
          </a:prstGeom>
          <a:solidFill>
            <a:schemeClr val="bg1">
              <a:lumMod val="75000"/>
            </a:schemeClr>
          </a:solidFill>
          <a:ln w="12700" algn="ctr">
            <a:solidFill>
              <a:srgbClr val="000000"/>
            </a:solidFill>
            <a:round/>
            <a:headEnd/>
            <a:tailEnd/>
          </a:ln>
        </p:spPr>
        <p:txBody>
          <a:bodyPr wrap="none" lIns="95264" tIns="47632" rIns="95264" bIns="47632" anchor="ctr"/>
          <a:lstStyle/>
          <a:p>
            <a:r>
              <a:rPr lang="es-ES" sz="1400" dirty="0"/>
              <a:t>Ejecutar</a:t>
            </a:r>
          </a:p>
        </p:txBody>
      </p:sp>
      <p:sp>
        <p:nvSpPr>
          <p:cNvPr id="11" name="8 Elipse">
            <a:extLst>
              <a:ext uri="{FF2B5EF4-FFF2-40B4-BE49-F238E27FC236}">
                <a16:creationId xmlns:a16="http://schemas.microsoft.com/office/drawing/2014/main" id="{C4369B97-5CFD-437E-9D49-0788A02F6CFD}"/>
              </a:ext>
            </a:extLst>
          </p:cNvPr>
          <p:cNvSpPr>
            <a:spLocks noChangeArrowheads="1"/>
          </p:cNvSpPr>
          <p:nvPr/>
        </p:nvSpPr>
        <p:spPr bwMode="auto">
          <a:xfrm>
            <a:off x="4025900" y="1664493"/>
            <a:ext cx="1403350" cy="1296988"/>
          </a:xfrm>
          <a:prstGeom prst="ellipse">
            <a:avLst/>
          </a:prstGeom>
          <a:solidFill>
            <a:schemeClr val="tx2">
              <a:lumMod val="60000"/>
              <a:lumOff val="40000"/>
            </a:schemeClr>
          </a:solidFill>
          <a:ln w="12700" algn="ctr">
            <a:solidFill>
              <a:schemeClr val="tx2">
                <a:lumMod val="75000"/>
              </a:schemeClr>
            </a:solidFill>
            <a:round/>
            <a:headEnd/>
            <a:tailEnd/>
          </a:ln>
        </p:spPr>
        <p:txBody>
          <a:bodyPr wrap="none" lIns="95264" tIns="47632" rIns="95264" bIns="47632" anchor="ctr"/>
          <a:lstStyle/>
          <a:p>
            <a:r>
              <a:rPr lang="es-ES" sz="1400" dirty="0"/>
              <a:t>Planificar</a:t>
            </a:r>
          </a:p>
        </p:txBody>
      </p:sp>
      <p:sp>
        <p:nvSpPr>
          <p:cNvPr id="12" name="9 Elipse">
            <a:extLst>
              <a:ext uri="{FF2B5EF4-FFF2-40B4-BE49-F238E27FC236}">
                <a16:creationId xmlns:a16="http://schemas.microsoft.com/office/drawing/2014/main" id="{0F7CF6DC-1C91-4FD5-B634-57F09147B8D1}"/>
              </a:ext>
            </a:extLst>
          </p:cNvPr>
          <p:cNvSpPr>
            <a:spLocks noChangeArrowheads="1"/>
          </p:cNvSpPr>
          <p:nvPr/>
        </p:nvSpPr>
        <p:spPr bwMode="auto">
          <a:xfrm>
            <a:off x="6524625" y="3862389"/>
            <a:ext cx="1403350" cy="1296987"/>
          </a:xfrm>
          <a:prstGeom prst="ellipse">
            <a:avLst/>
          </a:prstGeom>
          <a:solidFill>
            <a:schemeClr val="bg1">
              <a:lumMod val="75000"/>
            </a:schemeClr>
          </a:solidFill>
          <a:ln w="12700" algn="ctr">
            <a:solidFill>
              <a:srgbClr val="FF3300"/>
            </a:solidFill>
            <a:round/>
            <a:headEnd/>
            <a:tailEnd/>
          </a:ln>
        </p:spPr>
        <p:txBody>
          <a:bodyPr wrap="none" lIns="72000" tIns="216000" rIns="72000" bIns="108000" anchor="ctr"/>
          <a:lstStyle/>
          <a:p>
            <a:r>
              <a:rPr lang="es-ES" sz="1400" dirty="0">
                <a:solidFill>
                  <a:srgbClr val="FF0000"/>
                </a:solidFill>
              </a:rPr>
              <a:t>Supervisar</a:t>
            </a:r>
            <a:br>
              <a:rPr lang="es-ES" sz="1400" dirty="0">
                <a:solidFill>
                  <a:srgbClr val="FF0000"/>
                </a:solidFill>
              </a:rPr>
            </a:br>
            <a:r>
              <a:rPr lang="es-ES" sz="1400" dirty="0">
                <a:solidFill>
                  <a:srgbClr val="FF0000"/>
                </a:solidFill>
              </a:rPr>
              <a:t>y</a:t>
            </a:r>
            <a:br>
              <a:rPr lang="es-ES" sz="1400" dirty="0">
                <a:solidFill>
                  <a:srgbClr val="FF0000"/>
                </a:solidFill>
              </a:rPr>
            </a:br>
            <a:r>
              <a:rPr lang="es-ES" sz="1400" dirty="0">
                <a:solidFill>
                  <a:srgbClr val="FF0000"/>
                </a:solidFill>
              </a:rPr>
              <a:t>Controlar</a:t>
            </a:r>
          </a:p>
        </p:txBody>
      </p:sp>
      <p:cxnSp>
        <p:nvCxnSpPr>
          <p:cNvPr id="13" name="10 Conector angular">
            <a:extLst>
              <a:ext uri="{FF2B5EF4-FFF2-40B4-BE49-F238E27FC236}">
                <a16:creationId xmlns:a16="http://schemas.microsoft.com/office/drawing/2014/main" id="{1796681E-CD35-48FB-9E3E-98808D333C2A}"/>
              </a:ext>
            </a:extLst>
          </p:cNvPr>
          <p:cNvCxnSpPr>
            <a:cxnSpLocks noChangeShapeType="1"/>
          </p:cNvCxnSpPr>
          <p:nvPr/>
        </p:nvCxnSpPr>
        <p:spPr bwMode="auto">
          <a:xfrm flipV="1">
            <a:off x="3162300" y="2312988"/>
            <a:ext cx="863600" cy="1"/>
          </a:xfrm>
          <a:prstGeom prst="bentConnector3">
            <a:avLst>
              <a:gd name="adj1" fmla="val 50000"/>
            </a:avLst>
          </a:prstGeom>
          <a:noFill/>
          <a:ln w="9525" algn="ctr">
            <a:solidFill>
              <a:srgbClr val="FF0000"/>
            </a:solidFill>
            <a:round/>
            <a:headEnd/>
            <a:tailEnd type="arrow" w="med" len="med"/>
          </a:ln>
        </p:spPr>
      </p:cxnSp>
      <p:cxnSp>
        <p:nvCxnSpPr>
          <p:cNvPr id="14" name="13 Forma">
            <a:extLst>
              <a:ext uri="{FF2B5EF4-FFF2-40B4-BE49-F238E27FC236}">
                <a16:creationId xmlns:a16="http://schemas.microsoft.com/office/drawing/2014/main" id="{2ED2AA54-A9BC-4974-A461-BBD7219132B0}"/>
              </a:ext>
            </a:extLst>
          </p:cNvPr>
          <p:cNvCxnSpPr>
            <a:cxnSpLocks noChangeShapeType="1"/>
          </p:cNvCxnSpPr>
          <p:nvPr/>
        </p:nvCxnSpPr>
        <p:spPr bwMode="auto">
          <a:xfrm>
            <a:off x="5429251" y="2312988"/>
            <a:ext cx="1082675" cy="1"/>
          </a:xfrm>
          <a:prstGeom prst="bentConnector3">
            <a:avLst>
              <a:gd name="adj1" fmla="val 50000"/>
            </a:avLst>
          </a:prstGeom>
          <a:noFill/>
          <a:ln w="9525" algn="ctr">
            <a:solidFill>
              <a:srgbClr val="FF0000"/>
            </a:solidFill>
            <a:round/>
            <a:headEnd/>
            <a:tailEnd type="arrow" w="med" len="med"/>
          </a:ln>
        </p:spPr>
      </p:cxnSp>
      <p:cxnSp>
        <p:nvCxnSpPr>
          <p:cNvPr id="15" name="18 Conector angular">
            <a:extLst>
              <a:ext uri="{FF2B5EF4-FFF2-40B4-BE49-F238E27FC236}">
                <a16:creationId xmlns:a16="http://schemas.microsoft.com/office/drawing/2014/main" id="{4F07CCF2-9019-495E-9D3B-786DF52E23C5}"/>
              </a:ext>
            </a:extLst>
          </p:cNvPr>
          <p:cNvCxnSpPr>
            <a:cxnSpLocks noChangeShapeType="1"/>
            <a:stCxn id="12" idx="6"/>
            <a:endCxn id="9" idx="2"/>
          </p:cNvCxnSpPr>
          <p:nvPr/>
        </p:nvCxnSpPr>
        <p:spPr bwMode="auto">
          <a:xfrm flipV="1">
            <a:off x="7927975" y="4510882"/>
            <a:ext cx="1168400" cy="1"/>
          </a:xfrm>
          <a:prstGeom prst="bentConnector3">
            <a:avLst>
              <a:gd name="adj1" fmla="val 50000"/>
            </a:avLst>
          </a:prstGeom>
          <a:noFill/>
          <a:ln w="9525" algn="ctr">
            <a:solidFill>
              <a:srgbClr val="FF0000"/>
            </a:solidFill>
            <a:round/>
            <a:headEnd/>
            <a:tailEnd type="arrow" w="med" len="med"/>
          </a:ln>
        </p:spPr>
      </p:cxnSp>
      <p:cxnSp>
        <p:nvCxnSpPr>
          <p:cNvPr id="16" name="14 Conector angular">
            <a:extLst>
              <a:ext uri="{FF2B5EF4-FFF2-40B4-BE49-F238E27FC236}">
                <a16:creationId xmlns:a16="http://schemas.microsoft.com/office/drawing/2014/main" id="{303425F4-C40A-4FC2-87D4-6AC703800279}"/>
              </a:ext>
            </a:extLst>
          </p:cNvPr>
          <p:cNvCxnSpPr>
            <a:cxnSpLocks noChangeShapeType="1"/>
            <a:stCxn id="12" idx="2"/>
            <a:endCxn id="11" idx="4"/>
          </p:cNvCxnSpPr>
          <p:nvPr/>
        </p:nvCxnSpPr>
        <p:spPr bwMode="auto">
          <a:xfrm rot="10800000">
            <a:off x="4727575" y="2961483"/>
            <a:ext cx="1797050" cy="1549401"/>
          </a:xfrm>
          <a:prstGeom prst="bentConnector2">
            <a:avLst/>
          </a:prstGeom>
          <a:noFill/>
          <a:ln w="9525" algn="ctr">
            <a:solidFill>
              <a:srgbClr val="FF3300"/>
            </a:solidFill>
            <a:round/>
            <a:headEnd/>
            <a:tailEnd type="arrow" w="med" len="med"/>
          </a:ln>
        </p:spPr>
      </p:cxnSp>
      <p:cxnSp>
        <p:nvCxnSpPr>
          <p:cNvPr id="17" name="22 Conector angular">
            <a:extLst>
              <a:ext uri="{FF2B5EF4-FFF2-40B4-BE49-F238E27FC236}">
                <a16:creationId xmlns:a16="http://schemas.microsoft.com/office/drawing/2014/main" id="{D7FBC615-1EC0-4AC0-8D2C-D403B15D6F65}"/>
              </a:ext>
            </a:extLst>
          </p:cNvPr>
          <p:cNvCxnSpPr>
            <a:cxnSpLocks noChangeShapeType="1"/>
            <a:stCxn id="11" idx="0"/>
            <a:endCxn id="8" idx="0"/>
          </p:cNvCxnSpPr>
          <p:nvPr/>
        </p:nvCxnSpPr>
        <p:spPr bwMode="auto">
          <a:xfrm rot="16200000" flipH="1" flipV="1">
            <a:off x="3593307" y="530225"/>
            <a:ext cx="1" cy="2268537"/>
          </a:xfrm>
          <a:prstGeom prst="bentConnector3">
            <a:avLst>
              <a:gd name="adj1" fmla="val -22860000000"/>
            </a:avLst>
          </a:prstGeom>
          <a:noFill/>
          <a:ln w="9525" algn="ctr">
            <a:solidFill>
              <a:srgbClr val="FF3300"/>
            </a:solidFill>
            <a:prstDash val="dash"/>
            <a:round/>
            <a:headEnd/>
            <a:tailEnd type="arrow" w="med" len="med"/>
          </a:ln>
        </p:spPr>
      </p:cxnSp>
      <p:sp>
        <p:nvSpPr>
          <p:cNvPr id="18" name="16 CuadroTexto">
            <a:extLst>
              <a:ext uri="{FF2B5EF4-FFF2-40B4-BE49-F238E27FC236}">
                <a16:creationId xmlns:a16="http://schemas.microsoft.com/office/drawing/2014/main" id="{D3A30062-5F59-425F-A973-DEB5DBB45F1A}"/>
              </a:ext>
            </a:extLst>
          </p:cNvPr>
          <p:cNvSpPr txBox="1">
            <a:spLocks noChangeArrowheads="1"/>
          </p:cNvSpPr>
          <p:nvPr/>
        </p:nvSpPr>
        <p:spPr bwMode="auto">
          <a:xfrm>
            <a:off x="3352801" y="1890714"/>
            <a:ext cx="390525" cy="307777"/>
          </a:xfrm>
          <a:prstGeom prst="rect">
            <a:avLst/>
          </a:prstGeom>
          <a:noFill/>
          <a:ln w="9525">
            <a:noFill/>
            <a:miter lim="800000"/>
            <a:headEnd/>
            <a:tailEnd/>
          </a:ln>
        </p:spPr>
        <p:txBody>
          <a:bodyPr>
            <a:spAutoFit/>
          </a:bodyPr>
          <a:lstStyle/>
          <a:p>
            <a:r>
              <a:rPr lang="es-ES" sz="1400" dirty="0"/>
              <a:t>1</a:t>
            </a:r>
          </a:p>
        </p:txBody>
      </p:sp>
      <p:sp>
        <p:nvSpPr>
          <p:cNvPr id="19" name="17 CuadroTexto">
            <a:extLst>
              <a:ext uri="{FF2B5EF4-FFF2-40B4-BE49-F238E27FC236}">
                <a16:creationId xmlns:a16="http://schemas.microsoft.com/office/drawing/2014/main" id="{8BF3CD53-1670-4C2F-94F3-A4E27D341EFC}"/>
              </a:ext>
            </a:extLst>
          </p:cNvPr>
          <p:cNvSpPr txBox="1">
            <a:spLocks noChangeArrowheads="1"/>
          </p:cNvSpPr>
          <p:nvPr/>
        </p:nvSpPr>
        <p:spPr bwMode="auto">
          <a:xfrm flipH="1">
            <a:off x="5788026" y="1916114"/>
            <a:ext cx="390525" cy="307777"/>
          </a:xfrm>
          <a:prstGeom prst="rect">
            <a:avLst/>
          </a:prstGeom>
          <a:noFill/>
          <a:ln w="9525">
            <a:noFill/>
            <a:miter lim="800000"/>
            <a:headEnd/>
            <a:tailEnd/>
          </a:ln>
        </p:spPr>
        <p:txBody>
          <a:bodyPr>
            <a:spAutoFit/>
          </a:bodyPr>
          <a:lstStyle/>
          <a:p>
            <a:r>
              <a:rPr lang="es-ES" sz="1400" dirty="0"/>
              <a:t>2</a:t>
            </a:r>
          </a:p>
        </p:txBody>
      </p:sp>
      <p:sp>
        <p:nvSpPr>
          <p:cNvPr id="20" name="18 CuadroTexto">
            <a:extLst>
              <a:ext uri="{FF2B5EF4-FFF2-40B4-BE49-F238E27FC236}">
                <a16:creationId xmlns:a16="http://schemas.microsoft.com/office/drawing/2014/main" id="{0D1D66C3-4A6F-4120-88E8-BB542B640F11}"/>
              </a:ext>
            </a:extLst>
          </p:cNvPr>
          <p:cNvSpPr txBox="1">
            <a:spLocks noChangeArrowheads="1"/>
          </p:cNvSpPr>
          <p:nvPr/>
        </p:nvSpPr>
        <p:spPr bwMode="auto">
          <a:xfrm flipH="1">
            <a:off x="7307263" y="3244851"/>
            <a:ext cx="387350" cy="307777"/>
          </a:xfrm>
          <a:prstGeom prst="rect">
            <a:avLst/>
          </a:prstGeom>
          <a:noFill/>
          <a:ln w="9525">
            <a:noFill/>
            <a:miter lim="800000"/>
            <a:headEnd/>
            <a:tailEnd/>
          </a:ln>
        </p:spPr>
        <p:txBody>
          <a:bodyPr>
            <a:spAutoFit/>
          </a:bodyPr>
          <a:lstStyle/>
          <a:p>
            <a:r>
              <a:rPr lang="es-ES" sz="1400" dirty="0"/>
              <a:t>3</a:t>
            </a:r>
          </a:p>
        </p:txBody>
      </p:sp>
      <p:sp>
        <p:nvSpPr>
          <p:cNvPr id="21" name="19 CuadroTexto">
            <a:extLst>
              <a:ext uri="{FF2B5EF4-FFF2-40B4-BE49-F238E27FC236}">
                <a16:creationId xmlns:a16="http://schemas.microsoft.com/office/drawing/2014/main" id="{394B397C-91F4-49BB-8C44-50FABDF39C18}"/>
              </a:ext>
            </a:extLst>
          </p:cNvPr>
          <p:cNvSpPr txBox="1">
            <a:spLocks noChangeArrowheads="1"/>
          </p:cNvSpPr>
          <p:nvPr/>
        </p:nvSpPr>
        <p:spPr bwMode="auto">
          <a:xfrm flipH="1">
            <a:off x="4797426" y="4143376"/>
            <a:ext cx="390525" cy="307777"/>
          </a:xfrm>
          <a:prstGeom prst="rect">
            <a:avLst/>
          </a:prstGeom>
          <a:noFill/>
          <a:ln w="9525">
            <a:noFill/>
            <a:miter lim="800000"/>
            <a:headEnd/>
            <a:tailEnd/>
          </a:ln>
        </p:spPr>
        <p:txBody>
          <a:bodyPr>
            <a:spAutoFit/>
          </a:bodyPr>
          <a:lstStyle/>
          <a:p>
            <a:r>
              <a:rPr lang="es-ES" sz="1400" dirty="0"/>
              <a:t>4</a:t>
            </a:r>
          </a:p>
        </p:txBody>
      </p:sp>
      <p:sp>
        <p:nvSpPr>
          <p:cNvPr id="22" name="20 CuadroTexto">
            <a:extLst>
              <a:ext uri="{FF2B5EF4-FFF2-40B4-BE49-F238E27FC236}">
                <a16:creationId xmlns:a16="http://schemas.microsoft.com/office/drawing/2014/main" id="{867A1C71-B4EF-4F15-9BCE-A63C310451F9}"/>
              </a:ext>
            </a:extLst>
          </p:cNvPr>
          <p:cNvSpPr txBox="1">
            <a:spLocks noChangeArrowheads="1"/>
          </p:cNvSpPr>
          <p:nvPr/>
        </p:nvSpPr>
        <p:spPr bwMode="auto">
          <a:xfrm flipH="1">
            <a:off x="3400426" y="1050926"/>
            <a:ext cx="390525" cy="307777"/>
          </a:xfrm>
          <a:prstGeom prst="rect">
            <a:avLst/>
          </a:prstGeom>
          <a:noFill/>
          <a:ln w="9525">
            <a:noFill/>
            <a:miter lim="800000"/>
            <a:headEnd/>
            <a:tailEnd/>
          </a:ln>
        </p:spPr>
        <p:txBody>
          <a:bodyPr>
            <a:spAutoFit/>
          </a:bodyPr>
          <a:lstStyle/>
          <a:p>
            <a:r>
              <a:rPr lang="es-ES" sz="1400" dirty="0"/>
              <a:t>5</a:t>
            </a:r>
          </a:p>
        </p:txBody>
      </p:sp>
      <p:sp>
        <p:nvSpPr>
          <p:cNvPr id="23" name="21 CuadroTexto">
            <a:extLst>
              <a:ext uri="{FF2B5EF4-FFF2-40B4-BE49-F238E27FC236}">
                <a16:creationId xmlns:a16="http://schemas.microsoft.com/office/drawing/2014/main" id="{4831E3DB-76E0-45A8-8838-8976C11138CB}"/>
              </a:ext>
            </a:extLst>
          </p:cNvPr>
          <p:cNvSpPr txBox="1">
            <a:spLocks noChangeArrowheads="1"/>
          </p:cNvSpPr>
          <p:nvPr/>
        </p:nvSpPr>
        <p:spPr bwMode="auto">
          <a:xfrm flipH="1">
            <a:off x="8277226" y="4159251"/>
            <a:ext cx="390525" cy="307777"/>
          </a:xfrm>
          <a:prstGeom prst="rect">
            <a:avLst/>
          </a:prstGeom>
          <a:noFill/>
          <a:ln w="9525">
            <a:noFill/>
            <a:miter lim="800000"/>
            <a:headEnd/>
            <a:tailEnd/>
          </a:ln>
        </p:spPr>
        <p:txBody>
          <a:bodyPr>
            <a:spAutoFit/>
          </a:bodyPr>
          <a:lstStyle/>
          <a:p>
            <a:r>
              <a:rPr lang="es-ES" sz="1400" dirty="0"/>
              <a:t>6</a:t>
            </a:r>
          </a:p>
        </p:txBody>
      </p:sp>
      <p:cxnSp>
        <p:nvCxnSpPr>
          <p:cNvPr id="24" name="24 Conector recto">
            <a:extLst>
              <a:ext uri="{FF2B5EF4-FFF2-40B4-BE49-F238E27FC236}">
                <a16:creationId xmlns:a16="http://schemas.microsoft.com/office/drawing/2014/main" id="{80593B55-36F9-43B1-931A-41F213DC64EE}"/>
              </a:ext>
            </a:extLst>
          </p:cNvPr>
          <p:cNvCxnSpPr>
            <a:cxnSpLocks noChangeShapeType="1"/>
          </p:cNvCxnSpPr>
          <p:nvPr/>
        </p:nvCxnSpPr>
        <p:spPr bwMode="auto">
          <a:xfrm>
            <a:off x="8823325" y="1373188"/>
            <a:ext cx="285750" cy="0"/>
          </a:xfrm>
          <a:prstGeom prst="line">
            <a:avLst/>
          </a:prstGeom>
          <a:noFill/>
          <a:ln w="9525" algn="ctr">
            <a:solidFill>
              <a:srgbClr val="000000"/>
            </a:solidFill>
            <a:prstDash val="dash"/>
            <a:round/>
            <a:headEnd/>
            <a:tailEnd/>
          </a:ln>
        </p:spPr>
      </p:cxnSp>
      <p:cxnSp>
        <p:nvCxnSpPr>
          <p:cNvPr id="25" name="131 Conector recto de flecha">
            <a:extLst>
              <a:ext uri="{FF2B5EF4-FFF2-40B4-BE49-F238E27FC236}">
                <a16:creationId xmlns:a16="http://schemas.microsoft.com/office/drawing/2014/main" id="{9FF2BE45-048B-446D-A8A0-62866ED67029}"/>
              </a:ext>
            </a:extLst>
          </p:cNvPr>
          <p:cNvCxnSpPr>
            <a:stCxn id="10" idx="4"/>
            <a:endCxn id="12" idx="0"/>
          </p:cNvCxnSpPr>
          <p:nvPr/>
        </p:nvCxnSpPr>
        <p:spPr bwMode="auto">
          <a:xfrm>
            <a:off x="7213600" y="2961482"/>
            <a:ext cx="12700" cy="900907"/>
          </a:xfrm>
          <a:prstGeom prst="straightConnector1">
            <a:avLst/>
          </a:prstGeom>
          <a:noFill/>
          <a:ln w="9525" cap="flat" cmpd="sng" algn="ctr">
            <a:solidFill>
              <a:srgbClr val="FF3300"/>
            </a:solidFill>
            <a:prstDash val="solid"/>
            <a:round/>
            <a:headEnd type="arrow" w="med" len="med"/>
            <a:tailEnd type="arrow"/>
          </a:ln>
          <a:effectLst/>
        </p:spPr>
      </p:cxnSp>
      <p:sp>
        <p:nvSpPr>
          <p:cNvPr id="26" name="Llaves 25">
            <a:extLst>
              <a:ext uri="{FF2B5EF4-FFF2-40B4-BE49-F238E27FC236}">
                <a16:creationId xmlns:a16="http://schemas.microsoft.com/office/drawing/2014/main" id="{AD9D5801-E8FD-4393-9073-F00C31E032BD}"/>
              </a:ext>
            </a:extLst>
          </p:cNvPr>
          <p:cNvSpPr/>
          <p:nvPr/>
        </p:nvSpPr>
        <p:spPr bwMode="auto">
          <a:xfrm>
            <a:off x="757644" y="4406695"/>
            <a:ext cx="3455581" cy="1573619"/>
          </a:xfrm>
          <a:prstGeom prst="bracePair">
            <a:avLst/>
          </a:prstGeom>
          <a:noFill/>
          <a:ln w="9525" cap="flat" cmpd="sng" algn="ctr">
            <a:solidFill>
              <a:schemeClr val="tx1"/>
            </a:solidFill>
            <a:prstDash val="solid"/>
            <a:round/>
            <a:headEnd type="none" w="med" len="med"/>
            <a:tailEnd type="none" w="med" len="med"/>
          </a:ln>
          <a:effectLst/>
        </p:spPr>
        <p:txBody>
          <a:bodyPr vert="horz" wrap="square" lIns="72000" tIns="36000" rIns="72000" bIns="36000" numCol="1" rtlCol="0" anchor="t" anchorCtr="0" compatLnSpc="1">
            <a:prstTxWarp prst="textNoShape">
              <a:avLst/>
            </a:prstTxWarp>
            <a:normAutofit/>
          </a:bodyPr>
          <a:lstStyle/>
          <a:p>
            <a:pPr marL="0" marR="0" indent="0" algn="ctr" defTabSz="914400" rtl="0" eaLnBrk="0" fontAlgn="base" latinLnBrk="0" hangingPunct="0">
              <a:lnSpc>
                <a:spcPct val="80000"/>
              </a:lnSpc>
              <a:spcBef>
                <a:spcPct val="0"/>
              </a:spcBef>
              <a:spcAft>
                <a:spcPct val="0"/>
              </a:spcAft>
              <a:buClrTx/>
              <a:buSzTx/>
              <a:buFontTx/>
              <a:buNone/>
              <a:tabLst/>
            </a:pPr>
            <a:r>
              <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t>Métodos Estructurados</a:t>
            </a:r>
          </a:p>
          <a:p>
            <a:pPr marL="0" marR="0" indent="0" algn="ctr" defTabSz="914400" rtl="0" eaLnBrk="0" fontAlgn="base" latinLnBrk="0" hangingPunct="0">
              <a:lnSpc>
                <a:spcPct val="80000"/>
              </a:lnSpc>
              <a:spcBef>
                <a:spcPct val="0"/>
              </a:spcBef>
              <a:spcAft>
                <a:spcPct val="0"/>
              </a:spcAft>
              <a:buClrTx/>
              <a:buSzTx/>
              <a:buFontTx/>
              <a:buNone/>
              <a:tabLst/>
            </a:pPr>
            <a:endParaRPr lang="es-ES" dirty="0">
              <a:solidFill>
                <a:srgbClr val="FF3300"/>
              </a:solidFill>
              <a:effectLst>
                <a:outerShdw blurRad="38100" dist="38100" dir="2700000" algn="tl">
                  <a:srgbClr val="000000">
                    <a:alpha val="43137"/>
                  </a:srgbClr>
                </a:outerShdw>
              </a:effectLst>
            </a:endParaRPr>
          </a:p>
          <a:p>
            <a:pPr marL="0" marR="0" indent="0" algn="ctr" defTabSz="914400" rtl="0" eaLnBrk="0" fontAlgn="base" latinLnBrk="0" hangingPunct="0">
              <a:lnSpc>
                <a:spcPct val="80000"/>
              </a:lnSpc>
              <a:spcBef>
                <a:spcPct val="0"/>
              </a:spcBef>
              <a:spcAft>
                <a:spcPct val="0"/>
              </a:spcAft>
              <a:buClrTx/>
              <a:buSzTx/>
              <a:buFontTx/>
              <a:buNone/>
              <a:tabLst/>
            </a:pPr>
            <a:r>
              <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t>para </a:t>
            </a:r>
          </a:p>
          <a:p>
            <a:pPr marL="0" marR="0" indent="0" algn="ctr" defTabSz="914400" rtl="0" eaLnBrk="0" fontAlgn="base" latinLnBrk="0" hangingPunct="0">
              <a:lnSpc>
                <a:spcPct val="80000"/>
              </a:lnSpc>
              <a:spcBef>
                <a:spcPct val="0"/>
              </a:spcBef>
              <a:spcAft>
                <a:spcPct val="0"/>
              </a:spcAft>
              <a:buClrTx/>
              <a:buSzTx/>
              <a:buFontTx/>
              <a:buNone/>
              <a:tabLst/>
            </a:pPr>
            <a:endParaRPr lang="es-ES" dirty="0">
              <a:solidFill>
                <a:srgbClr val="FF3300"/>
              </a:solidFill>
              <a:effectLst>
                <a:outerShdw blurRad="38100" dist="38100" dir="2700000" algn="tl">
                  <a:srgbClr val="000000">
                    <a:alpha val="43137"/>
                  </a:srgbClr>
                </a:outerShdw>
              </a:effectLst>
            </a:endParaRPr>
          </a:p>
          <a:p>
            <a:pPr marL="0" marR="0" indent="0" algn="ctr" defTabSz="914400" rtl="0" eaLnBrk="0" fontAlgn="base" latinLnBrk="0" hangingPunct="0">
              <a:lnSpc>
                <a:spcPct val="80000"/>
              </a:lnSpc>
              <a:spcBef>
                <a:spcPct val="0"/>
              </a:spcBef>
              <a:spcAft>
                <a:spcPct val="0"/>
              </a:spcAft>
              <a:buClrTx/>
              <a:buSzTx/>
              <a:buFontTx/>
              <a:buNone/>
              <a:tabLst/>
            </a:pPr>
            <a:r>
              <a:rPr kumimoji="0" lang="es-ES" sz="18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t>Proyectos Predictivos</a:t>
            </a:r>
          </a:p>
        </p:txBody>
      </p:sp>
    </p:spTree>
    <p:extLst>
      <p:ext uri="{BB962C8B-B14F-4D97-AF65-F5344CB8AC3E}">
        <p14:creationId xmlns:p14="http://schemas.microsoft.com/office/powerpoint/2010/main" val="129629613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CEEDE9-7B40-48F3-9855-87DCDD56E86C}"/>
              </a:ext>
            </a:extLst>
          </p:cNvPr>
          <p:cNvSpPr>
            <a:spLocks noGrp="1"/>
          </p:cNvSpPr>
          <p:nvPr>
            <p:ph type="title"/>
          </p:nvPr>
        </p:nvSpPr>
        <p:spPr/>
        <p:txBody>
          <a:bodyPr>
            <a:normAutofit fontScale="90000"/>
          </a:bodyPr>
          <a:lstStyle/>
          <a:p>
            <a:r>
              <a:rPr lang="es-ES" dirty="0"/>
              <a:t>Proyectos Predictivos: Ciclo, Fases e Hitos</a:t>
            </a:r>
          </a:p>
        </p:txBody>
      </p:sp>
      <p:sp>
        <p:nvSpPr>
          <p:cNvPr id="4" name="Marcador de pie de página 3">
            <a:extLst>
              <a:ext uri="{FF2B5EF4-FFF2-40B4-BE49-F238E27FC236}">
                <a16:creationId xmlns:a16="http://schemas.microsoft.com/office/drawing/2014/main" id="{80FCC2B1-DB7C-4D13-8D91-EB3544F6C661}"/>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D80C1F13-A3F9-40CA-A98E-D674B5F967E1}"/>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24</a:t>
            </a:fld>
            <a:endParaRPr lang="es-ES"/>
          </a:p>
        </p:txBody>
      </p:sp>
      <p:sp>
        <p:nvSpPr>
          <p:cNvPr id="215" name="Text Box 23">
            <a:extLst>
              <a:ext uri="{FF2B5EF4-FFF2-40B4-BE49-F238E27FC236}">
                <a16:creationId xmlns:a16="http://schemas.microsoft.com/office/drawing/2014/main" id="{95333A20-8197-4D9E-B68C-F92F203307D1}"/>
              </a:ext>
            </a:extLst>
          </p:cNvPr>
          <p:cNvSpPr txBox="1">
            <a:spLocks noChangeArrowheads="1"/>
          </p:cNvSpPr>
          <p:nvPr/>
        </p:nvSpPr>
        <p:spPr bwMode="auto">
          <a:xfrm>
            <a:off x="4464437" y="5788123"/>
            <a:ext cx="7219925" cy="221599"/>
          </a:xfrm>
          <a:prstGeom prst="rect">
            <a:avLst/>
          </a:prstGeom>
          <a:noFill/>
          <a:ln w="9525" algn="ctr">
            <a:noFill/>
            <a:miter lim="800000"/>
            <a:headEnd/>
            <a:tailEnd/>
          </a:ln>
        </p:spPr>
        <p:txBody>
          <a:bodyPr wrap="none" lIns="0" tIns="0" rIns="0" bIns="0">
            <a:spAutoFit/>
          </a:bodyPr>
          <a:lstStyle/>
          <a:p>
            <a:r>
              <a:rPr lang="es-ES" sz="1800" b="1" i="0" u="none" dirty="0">
                <a:solidFill>
                  <a:srgbClr val="FF0000"/>
                </a:solidFill>
              </a:rPr>
              <a:t>! ninguna fase con el nombre de un grupo de procesos !</a:t>
            </a:r>
          </a:p>
        </p:txBody>
      </p:sp>
      <p:grpSp>
        <p:nvGrpSpPr>
          <p:cNvPr id="131" name="Grupo 130">
            <a:extLst>
              <a:ext uri="{FF2B5EF4-FFF2-40B4-BE49-F238E27FC236}">
                <a16:creationId xmlns:a16="http://schemas.microsoft.com/office/drawing/2014/main" id="{AA50F4CC-82E1-2126-C614-78DED2F229D5}"/>
              </a:ext>
            </a:extLst>
          </p:cNvPr>
          <p:cNvGrpSpPr/>
          <p:nvPr/>
        </p:nvGrpSpPr>
        <p:grpSpPr>
          <a:xfrm>
            <a:off x="399629" y="4578599"/>
            <a:ext cx="1216061" cy="1704952"/>
            <a:chOff x="3451808" y="1516500"/>
            <a:chExt cx="1064053" cy="1536555"/>
          </a:xfrm>
        </p:grpSpPr>
        <p:sp>
          <p:nvSpPr>
            <p:cNvPr id="132" name="TextBox 49">
              <a:extLst>
                <a:ext uri="{FF2B5EF4-FFF2-40B4-BE49-F238E27FC236}">
                  <a16:creationId xmlns:a16="http://schemas.microsoft.com/office/drawing/2014/main" id="{62BC45B9-AC9A-EF72-EA2D-201D174690CE}"/>
                </a:ext>
              </a:extLst>
            </p:cNvPr>
            <p:cNvSpPr txBox="1"/>
            <p:nvPr/>
          </p:nvSpPr>
          <p:spPr>
            <a:xfrm>
              <a:off x="3451808" y="2693055"/>
              <a:ext cx="1008000" cy="360000"/>
            </a:xfrm>
            <a:prstGeom prst="rect">
              <a:avLst/>
            </a:prstGeom>
            <a:noFill/>
          </p:spPr>
          <p:txBody>
            <a:bodyPr wrap="none" rtlCol="0">
              <a:spAutoFit/>
            </a:bodyPr>
            <a:lstStyle/>
            <a:p>
              <a:r>
                <a:rPr lang="es-ES" dirty="0">
                  <a:solidFill>
                    <a:srgbClr val="FF0000"/>
                  </a:solidFill>
                </a:rPr>
                <a:t>Predictivo</a:t>
              </a:r>
            </a:p>
          </p:txBody>
        </p:sp>
        <p:grpSp>
          <p:nvGrpSpPr>
            <p:cNvPr id="133" name="Grupo 132">
              <a:extLst>
                <a:ext uri="{FF2B5EF4-FFF2-40B4-BE49-F238E27FC236}">
                  <a16:creationId xmlns:a16="http://schemas.microsoft.com/office/drawing/2014/main" id="{26C93710-BF8D-2E16-14CA-6DBDF170BD56}"/>
                </a:ext>
              </a:extLst>
            </p:cNvPr>
            <p:cNvGrpSpPr/>
            <p:nvPr/>
          </p:nvGrpSpPr>
          <p:grpSpPr>
            <a:xfrm>
              <a:off x="3507861" y="1516500"/>
              <a:ext cx="1008000" cy="1009266"/>
              <a:chOff x="3509489" y="1491350"/>
              <a:chExt cx="1039478" cy="1009266"/>
            </a:xfrm>
          </p:grpSpPr>
          <p:sp>
            <p:nvSpPr>
              <p:cNvPr id="134" name="Freeform: Shape 57">
                <a:extLst>
                  <a:ext uri="{FF2B5EF4-FFF2-40B4-BE49-F238E27FC236}">
                    <a16:creationId xmlns:a16="http://schemas.microsoft.com/office/drawing/2014/main" id="{99A418C3-8B06-B02A-3F57-117306144527}"/>
                  </a:ext>
                </a:extLst>
              </p:cNvPr>
              <p:cNvSpPr/>
              <p:nvPr/>
            </p:nvSpPr>
            <p:spPr>
              <a:xfrm>
                <a:off x="4376609" y="2320758"/>
                <a:ext cx="172358" cy="172219"/>
              </a:xfrm>
              <a:custGeom>
                <a:avLst/>
                <a:gdLst>
                  <a:gd name="connsiteX0" fmla="*/ 190500 w 190500"/>
                  <a:gd name="connsiteY0" fmla="*/ 95250 h 190500"/>
                  <a:gd name="connsiteX1" fmla="*/ 95250 w 190500"/>
                  <a:gd name="connsiteY1" fmla="*/ 190500 h 190500"/>
                  <a:gd name="connsiteX2" fmla="*/ 0 w 190500"/>
                  <a:gd name="connsiteY2" fmla="*/ 95250 h 190500"/>
                  <a:gd name="connsiteX3" fmla="*/ 95250 w 190500"/>
                  <a:gd name="connsiteY3" fmla="*/ 0 h 190500"/>
                  <a:gd name="connsiteX4" fmla="*/ 190500 w 190500"/>
                  <a:gd name="connsiteY4" fmla="*/ 9525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90500" y="95250"/>
                    </a:moveTo>
                    <a:cubicBezTo>
                      <a:pt x="190500" y="147855"/>
                      <a:pt x="147855" y="190500"/>
                      <a:pt x="95250" y="190500"/>
                    </a:cubicBezTo>
                    <a:cubicBezTo>
                      <a:pt x="42645" y="190500"/>
                      <a:pt x="0" y="147855"/>
                      <a:pt x="0" y="95250"/>
                    </a:cubicBezTo>
                    <a:cubicBezTo>
                      <a:pt x="0" y="42645"/>
                      <a:pt x="42645" y="0"/>
                      <a:pt x="95250" y="0"/>
                    </a:cubicBezTo>
                    <a:cubicBezTo>
                      <a:pt x="147855" y="0"/>
                      <a:pt x="190500" y="42645"/>
                      <a:pt x="190500" y="95250"/>
                    </a:cubicBezTo>
                    <a:close/>
                  </a:path>
                </a:pathLst>
              </a:custGeom>
              <a:solidFill>
                <a:srgbClr val="000000"/>
              </a:solidFill>
              <a:ln w="9525" cap="flat">
                <a:noFill/>
                <a:prstDash val="solid"/>
                <a:miter/>
              </a:ln>
            </p:spPr>
            <p:txBody>
              <a:bodyPr rtlCol="0" anchor="ctr"/>
              <a:lstStyle/>
              <a:p>
                <a:endParaRPr lang="es-ES"/>
              </a:p>
            </p:txBody>
          </p:sp>
          <p:sp>
            <p:nvSpPr>
              <p:cNvPr id="135" name="Freeform: Shape 58">
                <a:extLst>
                  <a:ext uri="{FF2B5EF4-FFF2-40B4-BE49-F238E27FC236}">
                    <a16:creationId xmlns:a16="http://schemas.microsoft.com/office/drawing/2014/main" id="{45C2A2A1-24E9-9434-6E88-3C085A6A51B6}"/>
                  </a:ext>
                </a:extLst>
              </p:cNvPr>
              <p:cNvSpPr/>
              <p:nvPr/>
            </p:nvSpPr>
            <p:spPr>
              <a:xfrm>
                <a:off x="3938127" y="1910669"/>
                <a:ext cx="189422" cy="186168"/>
              </a:xfrm>
              <a:custGeom>
                <a:avLst/>
                <a:gdLst>
                  <a:gd name="connsiteX0" fmla="*/ 0 w 209359"/>
                  <a:gd name="connsiteY0" fmla="*/ 101251 h 205930"/>
                  <a:gd name="connsiteX1" fmla="*/ 104680 w 209359"/>
                  <a:gd name="connsiteY1" fmla="*/ 0 h 205930"/>
                  <a:gd name="connsiteX2" fmla="*/ 209360 w 209359"/>
                  <a:gd name="connsiteY2" fmla="*/ 101251 h 205930"/>
                  <a:gd name="connsiteX3" fmla="*/ 104680 w 209359"/>
                  <a:gd name="connsiteY3" fmla="*/ 205931 h 205930"/>
                  <a:gd name="connsiteX4" fmla="*/ 0 w 209359"/>
                  <a:gd name="connsiteY4" fmla="*/ 101251 h 205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59" h="205930">
                    <a:moveTo>
                      <a:pt x="0" y="101251"/>
                    </a:moveTo>
                    <a:lnTo>
                      <a:pt x="104680" y="0"/>
                    </a:lnTo>
                    <a:lnTo>
                      <a:pt x="209360" y="101251"/>
                    </a:lnTo>
                    <a:lnTo>
                      <a:pt x="104680" y="205931"/>
                    </a:lnTo>
                    <a:lnTo>
                      <a:pt x="0" y="101251"/>
                    </a:lnTo>
                    <a:close/>
                  </a:path>
                </a:pathLst>
              </a:custGeom>
              <a:solidFill>
                <a:srgbClr val="000000"/>
              </a:solidFill>
              <a:ln w="9525" cap="flat">
                <a:noFill/>
                <a:prstDash val="solid"/>
                <a:miter/>
              </a:ln>
            </p:spPr>
            <p:txBody>
              <a:bodyPr rtlCol="0" anchor="ctr"/>
              <a:lstStyle/>
              <a:p>
                <a:endParaRPr lang="es-ES"/>
              </a:p>
            </p:txBody>
          </p:sp>
          <p:sp>
            <p:nvSpPr>
              <p:cNvPr id="136" name="Freeform: Shape 59">
                <a:extLst>
                  <a:ext uri="{FF2B5EF4-FFF2-40B4-BE49-F238E27FC236}">
                    <a16:creationId xmlns:a16="http://schemas.microsoft.com/office/drawing/2014/main" id="{134A3F07-AD1A-B14A-6205-9985F7EEA310}"/>
                  </a:ext>
                </a:extLst>
              </p:cNvPr>
              <p:cNvSpPr/>
              <p:nvPr/>
            </p:nvSpPr>
            <p:spPr>
              <a:xfrm>
                <a:off x="3509491" y="1903228"/>
                <a:ext cx="172358" cy="172219"/>
              </a:xfrm>
              <a:custGeom>
                <a:avLst/>
                <a:gdLst>
                  <a:gd name="connsiteX0" fmla="*/ 0 w 190500"/>
                  <a:gd name="connsiteY0" fmla="*/ 0 h 190500"/>
                  <a:gd name="connsiteX1" fmla="*/ 190500 w 190500"/>
                  <a:gd name="connsiteY1" fmla="*/ 0 h 190500"/>
                  <a:gd name="connsiteX2" fmla="*/ 190500 w 190500"/>
                  <a:gd name="connsiteY2" fmla="*/ 190500 h 190500"/>
                  <a:gd name="connsiteX3" fmla="*/ 0 w 190500"/>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90500" h="190500">
                    <a:moveTo>
                      <a:pt x="0" y="0"/>
                    </a:moveTo>
                    <a:lnTo>
                      <a:pt x="190500" y="0"/>
                    </a:lnTo>
                    <a:lnTo>
                      <a:pt x="190500" y="190500"/>
                    </a:lnTo>
                    <a:lnTo>
                      <a:pt x="0" y="190500"/>
                    </a:lnTo>
                    <a:close/>
                  </a:path>
                </a:pathLst>
              </a:custGeom>
              <a:solidFill>
                <a:srgbClr val="000000"/>
              </a:solidFill>
              <a:ln w="9525" cap="flat">
                <a:noFill/>
                <a:prstDash val="solid"/>
                <a:miter/>
              </a:ln>
            </p:spPr>
            <p:txBody>
              <a:bodyPr rtlCol="0" anchor="ctr"/>
              <a:lstStyle/>
              <a:p>
                <a:endParaRPr lang="es-ES"/>
              </a:p>
            </p:txBody>
          </p:sp>
          <p:sp>
            <p:nvSpPr>
              <p:cNvPr id="137" name="Freeform: Shape 60">
                <a:extLst>
                  <a:ext uri="{FF2B5EF4-FFF2-40B4-BE49-F238E27FC236}">
                    <a16:creationId xmlns:a16="http://schemas.microsoft.com/office/drawing/2014/main" id="{D74363A5-CEA4-8E80-9911-4AEF578AE61C}"/>
                  </a:ext>
                </a:extLst>
              </p:cNvPr>
              <p:cNvSpPr/>
              <p:nvPr/>
            </p:nvSpPr>
            <p:spPr>
              <a:xfrm>
                <a:off x="3971424" y="2112729"/>
                <a:ext cx="119474" cy="190482"/>
              </a:xfrm>
              <a:custGeom>
                <a:avLst/>
                <a:gdLst>
                  <a:gd name="connsiteX0" fmla="*/ 4915 w 132049"/>
                  <a:gd name="connsiteY0" fmla="*/ 132112 h 210702"/>
                  <a:gd name="connsiteX1" fmla="*/ 4905 w 132049"/>
                  <a:gd name="connsiteY1" fmla="*/ 155819 h 210702"/>
                  <a:gd name="connsiteX2" fmla="*/ 4915 w 132049"/>
                  <a:gd name="connsiteY2" fmla="*/ 155829 h 210702"/>
                  <a:gd name="connsiteX3" fmla="*/ 54921 w 132049"/>
                  <a:gd name="connsiteY3" fmla="*/ 205835 h 210702"/>
                  <a:gd name="connsiteX4" fmla="*/ 78543 w 132049"/>
                  <a:gd name="connsiteY4" fmla="*/ 205835 h 210702"/>
                  <a:gd name="connsiteX5" fmla="*/ 128454 w 132049"/>
                  <a:gd name="connsiteY5" fmla="*/ 155829 h 210702"/>
                  <a:gd name="connsiteX6" fmla="*/ 125720 w 132049"/>
                  <a:gd name="connsiteY6" fmla="*/ 132415 h 210702"/>
                  <a:gd name="connsiteX7" fmla="*/ 105308 w 132049"/>
                  <a:gd name="connsiteY7" fmla="*/ 132207 h 210702"/>
                  <a:gd name="connsiteX8" fmla="*/ 86258 w 132049"/>
                  <a:gd name="connsiteY8" fmla="*/ 151257 h 210702"/>
                  <a:gd name="connsiteX9" fmla="*/ 86258 w 132049"/>
                  <a:gd name="connsiteY9" fmla="*/ 0 h 210702"/>
                  <a:gd name="connsiteX10" fmla="*/ 48158 w 132049"/>
                  <a:gd name="connsiteY10" fmla="*/ 0 h 210702"/>
                  <a:gd name="connsiteX11" fmla="*/ 48158 w 132049"/>
                  <a:gd name="connsiteY11" fmla="*/ 151067 h 210702"/>
                  <a:gd name="connsiteX12" fmla="*/ 29108 w 132049"/>
                  <a:gd name="connsiteY12" fmla="*/ 132017 h 210702"/>
                  <a:gd name="connsiteX13" fmla="*/ 5486 w 132049"/>
                  <a:gd name="connsiteY13" fmla="*/ 132017 h 21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2049" h="210702">
                    <a:moveTo>
                      <a:pt x="4915" y="132112"/>
                    </a:moveTo>
                    <a:cubicBezTo>
                      <a:pt x="-1635" y="138655"/>
                      <a:pt x="-1639" y="149270"/>
                      <a:pt x="4905" y="155819"/>
                    </a:cubicBezTo>
                    <a:cubicBezTo>
                      <a:pt x="4908" y="155822"/>
                      <a:pt x="4912" y="155826"/>
                      <a:pt x="4915" y="155829"/>
                    </a:cubicBezTo>
                    <a:lnTo>
                      <a:pt x="54921" y="205835"/>
                    </a:lnTo>
                    <a:cubicBezTo>
                      <a:pt x="61458" y="212325"/>
                      <a:pt x="72006" y="212325"/>
                      <a:pt x="78543" y="205835"/>
                    </a:cubicBezTo>
                    <a:lnTo>
                      <a:pt x="128454" y="155829"/>
                    </a:lnTo>
                    <a:cubicBezTo>
                      <a:pt x="134165" y="148608"/>
                      <a:pt x="132941" y="138126"/>
                      <a:pt x="125720" y="132415"/>
                    </a:cubicBezTo>
                    <a:cubicBezTo>
                      <a:pt x="119760" y="127701"/>
                      <a:pt x="111364" y="127615"/>
                      <a:pt x="105308" y="132207"/>
                    </a:cubicBezTo>
                    <a:lnTo>
                      <a:pt x="86258" y="151257"/>
                    </a:lnTo>
                    <a:lnTo>
                      <a:pt x="86258" y="0"/>
                    </a:lnTo>
                    <a:lnTo>
                      <a:pt x="48158" y="0"/>
                    </a:lnTo>
                    <a:lnTo>
                      <a:pt x="48158" y="151067"/>
                    </a:lnTo>
                    <a:lnTo>
                      <a:pt x="29108" y="132017"/>
                    </a:lnTo>
                    <a:cubicBezTo>
                      <a:pt x="22571" y="125527"/>
                      <a:pt x="12023" y="125527"/>
                      <a:pt x="5486" y="132017"/>
                    </a:cubicBezTo>
                    <a:close/>
                  </a:path>
                </a:pathLst>
              </a:custGeom>
              <a:solidFill>
                <a:srgbClr val="000000"/>
              </a:solidFill>
              <a:ln w="9525" cap="flat">
                <a:noFill/>
                <a:prstDash val="solid"/>
                <a:miter/>
              </a:ln>
            </p:spPr>
            <p:txBody>
              <a:bodyPr rtlCol="0" anchor="ctr"/>
              <a:lstStyle/>
              <a:p>
                <a:endParaRPr lang="es-ES"/>
              </a:p>
            </p:txBody>
          </p:sp>
          <p:sp>
            <p:nvSpPr>
              <p:cNvPr id="138" name="Freeform: Shape 61">
                <a:extLst>
                  <a:ext uri="{FF2B5EF4-FFF2-40B4-BE49-F238E27FC236}">
                    <a16:creationId xmlns:a16="http://schemas.microsoft.com/office/drawing/2014/main" id="{E55F28B5-30CF-4EB7-A194-45DAA7622324}"/>
                  </a:ext>
                </a:extLst>
              </p:cNvPr>
              <p:cNvSpPr/>
              <p:nvPr/>
            </p:nvSpPr>
            <p:spPr>
              <a:xfrm>
                <a:off x="4150127" y="2356783"/>
                <a:ext cx="182010" cy="120020"/>
              </a:xfrm>
              <a:custGeom>
                <a:avLst/>
                <a:gdLst>
                  <a:gd name="connsiteX0" fmla="*/ 0 w 201168"/>
                  <a:gd name="connsiteY0" fmla="*/ 85759 h 132760"/>
                  <a:gd name="connsiteX1" fmla="*/ 141732 w 201168"/>
                  <a:gd name="connsiteY1" fmla="*/ 85759 h 132760"/>
                  <a:gd name="connsiteX2" fmla="*/ 122682 w 201168"/>
                  <a:gd name="connsiteY2" fmla="*/ 104809 h 132760"/>
                  <a:gd name="connsiteX3" fmla="*/ 122682 w 201168"/>
                  <a:gd name="connsiteY3" fmla="*/ 104809 h 132760"/>
                  <a:gd name="connsiteX4" fmla="*/ 123979 w 201168"/>
                  <a:gd name="connsiteY4" fmla="*/ 128482 h 132760"/>
                  <a:gd name="connsiteX5" fmla="*/ 146304 w 201168"/>
                  <a:gd name="connsiteY5" fmla="*/ 128526 h 132760"/>
                  <a:gd name="connsiteX6" fmla="*/ 196310 w 201168"/>
                  <a:gd name="connsiteY6" fmla="*/ 78520 h 132760"/>
                  <a:gd name="connsiteX7" fmla="*/ 201168 w 201168"/>
                  <a:gd name="connsiteY7" fmla="*/ 66709 h 132760"/>
                  <a:gd name="connsiteX8" fmla="*/ 196310 w 201168"/>
                  <a:gd name="connsiteY8" fmla="*/ 54898 h 132760"/>
                  <a:gd name="connsiteX9" fmla="*/ 146304 w 201168"/>
                  <a:gd name="connsiteY9" fmla="*/ 4892 h 132760"/>
                  <a:gd name="connsiteX10" fmla="*/ 122682 w 201168"/>
                  <a:gd name="connsiteY10" fmla="*/ 4892 h 132760"/>
                  <a:gd name="connsiteX11" fmla="*/ 122682 w 201168"/>
                  <a:gd name="connsiteY11" fmla="*/ 28514 h 132760"/>
                  <a:gd name="connsiteX12" fmla="*/ 141732 w 201168"/>
                  <a:gd name="connsiteY12" fmla="*/ 47564 h 132760"/>
                  <a:gd name="connsiteX13" fmla="*/ 0 w 201168"/>
                  <a:gd name="connsiteY13" fmla="*/ 47564 h 13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168" h="132760">
                    <a:moveTo>
                      <a:pt x="0" y="85759"/>
                    </a:moveTo>
                    <a:lnTo>
                      <a:pt x="141732" y="85759"/>
                    </a:lnTo>
                    <a:lnTo>
                      <a:pt x="122682" y="104809"/>
                    </a:lnTo>
                    <a:lnTo>
                      <a:pt x="122682" y="104809"/>
                    </a:lnTo>
                    <a:cubicBezTo>
                      <a:pt x="116503" y="111704"/>
                      <a:pt x="117084" y="122303"/>
                      <a:pt x="123979" y="128482"/>
                    </a:cubicBezTo>
                    <a:cubicBezTo>
                      <a:pt x="130328" y="134170"/>
                      <a:pt x="139934" y="134189"/>
                      <a:pt x="146304" y="128526"/>
                    </a:cubicBezTo>
                    <a:lnTo>
                      <a:pt x="196310" y="78520"/>
                    </a:lnTo>
                    <a:cubicBezTo>
                      <a:pt x="199424" y="75378"/>
                      <a:pt x="201171" y="71133"/>
                      <a:pt x="201168" y="66709"/>
                    </a:cubicBezTo>
                    <a:cubicBezTo>
                      <a:pt x="201130" y="62293"/>
                      <a:pt x="199390" y="58062"/>
                      <a:pt x="196310" y="54898"/>
                    </a:cubicBezTo>
                    <a:lnTo>
                      <a:pt x="146304" y="4892"/>
                    </a:lnTo>
                    <a:cubicBezTo>
                      <a:pt x="139781" y="-1631"/>
                      <a:pt x="129205" y="-1631"/>
                      <a:pt x="122682" y="4892"/>
                    </a:cubicBezTo>
                    <a:cubicBezTo>
                      <a:pt x="116159" y="11415"/>
                      <a:pt x="116159" y="21991"/>
                      <a:pt x="122682" y="28514"/>
                    </a:cubicBezTo>
                    <a:lnTo>
                      <a:pt x="141732" y="47564"/>
                    </a:lnTo>
                    <a:lnTo>
                      <a:pt x="0" y="47564"/>
                    </a:lnTo>
                    <a:close/>
                  </a:path>
                </a:pathLst>
              </a:custGeom>
              <a:solidFill>
                <a:srgbClr val="000000"/>
              </a:solidFill>
              <a:ln w="9525" cap="flat">
                <a:noFill/>
                <a:prstDash val="solid"/>
                <a:miter/>
              </a:ln>
            </p:spPr>
            <p:txBody>
              <a:bodyPr rtlCol="0" anchor="ctr"/>
              <a:lstStyle/>
              <a:p>
                <a:endParaRPr lang="es-ES"/>
              </a:p>
            </p:txBody>
          </p:sp>
          <p:sp>
            <p:nvSpPr>
              <p:cNvPr id="139" name="Freeform: Shape 62">
                <a:extLst>
                  <a:ext uri="{FF2B5EF4-FFF2-40B4-BE49-F238E27FC236}">
                    <a16:creationId xmlns:a16="http://schemas.microsoft.com/office/drawing/2014/main" id="{85D09D7A-A1F8-19C9-E647-69FE8DBCC9A5}"/>
                  </a:ext>
                </a:extLst>
              </p:cNvPr>
              <p:cNvSpPr/>
              <p:nvPr/>
            </p:nvSpPr>
            <p:spPr>
              <a:xfrm>
                <a:off x="3733191" y="1935859"/>
                <a:ext cx="182010" cy="120020"/>
              </a:xfrm>
              <a:custGeom>
                <a:avLst/>
                <a:gdLst>
                  <a:gd name="connsiteX0" fmla="*/ 0 w 201168"/>
                  <a:gd name="connsiteY0" fmla="*/ 85759 h 132760"/>
                  <a:gd name="connsiteX1" fmla="*/ 141732 w 201168"/>
                  <a:gd name="connsiteY1" fmla="*/ 85759 h 132760"/>
                  <a:gd name="connsiteX2" fmla="*/ 122682 w 201168"/>
                  <a:gd name="connsiteY2" fmla="*/ 104809 h 132760"/>
                  <a:gd name="connsiteX3" fmla="*/ 122682 w 201168"/>
                  <a:gd name="connsiteY3" fmla="*/ 104809 h 132760"/>
                  <a:gd name="connsiteX4" fmla="*/ 123979 w 201168"/>
                  <a:gd name="connsiteY4" fmla="*/ 128482 h 132760"/>
                  <a:gd name="connsiteX5" fmla="*/ 146304 w 201168"/>
                  <a:gd name="connsiteY5" fmla="*/ 128526 h 132760"/>
                  <a:gd name="connsiteX6" fmla="*/ 196310 w 201168"/>
                  <a:gd name="connsiteY6" fmla="*/ 78520 h 132760"/>
                  <a:gd name="connsiteX7" fmla="*/ 201168 w 201168"/>
                  <a:gd name="connsiteY7" fmla="*/ 66709 h 132760"/>
                  <a:gd name="connsiteX8" fmla="*/ 196310 w 201168"/>
                  <a:gd name="connsiteY8" fmla="*/ 54898 h 132760"/>
                  <a:gd name="connsiteX9" fmla="*/ 146304 w 201168"/>
                  <a:gd name="connsiteY9" fmla="*/ 4892 h 132760"/>
                  <a:gd name="connsiteX10" fmla="*/ 122682 w 201168"/>
                  <a:gd name="connsiteY10" fmla="*/ 4892 h 132760"/>
                  <a:gd name="connsiteX11" fmla="*/ 122682 w 201168"/>
                  <a:gd name="connsiteY11" fmla="*/ 28514 h 132760"/>
                  <a:gd name="connsiteX12" fmla="*/ 141732 w 201168"/>
                  <a:gd name="connsiteY12" fmla="*/ 47564 h 132760"/>
                  <a:gd name="connsiteX13" fmla="*/ 0 w 201168"/>
                  <a:gd name="connsiteY13" fmla="*/ 47564 h 13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1168" h="132760">
                    <a:moveTo>
                      <a:pt x="0" y="85759"/>
                    </a:moveTo>
                    <a:lnTo>
                      <a:pt x="141732" y="85759"/>
                    </a:lnTo>
                    <a:lnTo>
                      <a:pt x="122682" y="104809"/>
                    </a:lnTo>
                    <a:lnTo>
                      <a:pt x="122682" y="104809"/>
                    </a:lnTo>
                    <a:cubicBezTo>
                      <a:pt x="116503" y="111704"/>
                      <a:pt x="117084" y="122303"/>
                      <a:pt x="123979" y="128482"/>
                    </a:cubicBezTo>
                    <a:cubicBezTo>
                      <a:pt x="130328" y="134170"/>
                      <a:pt x="139934" y="134189"/>
                      <a:pt x="146304" y="128526"/>
                    </a:cubicBezTo>
                    <a:lnTo>
                      <a:pt x="196310" y="78520"/>
                    </a:lnTo>
                    <a:cubicBezTo>
                      <a:pt x="199424" y="75378"/>
                      <a:pt x="201171" y="71133"/>
                      <a:pt x="201168" y="66709"/>
                    </a:cubicBezTo>
                    <a:cubicBezTo>
                      <a:pt x="201130" y="62293"/>
                      <a:pt x="199390" y="58062"/>
                      <a:pt x="196310" y="54898"/>
                    </a:cubicBezTo>
                    <a:lnTo>
                      <a:pt x="146304" y="4892"/>
                    </a:lnTo>
                    <a:cubicBezTo>
                      <a:pt x="139781" y="-1631"/>
                      <a:pt x="129205" y="-1631"/>
                      <a:pt x="122682" y="4892"/>
                    </a:cubicBezTo>
                    <a:cubicBezTo>
                      <a:pt x="116159" y="11415"/>
                      <a:pt x="116159" y="21991"/>
                      <a:pt x="122682" y="28514"/>
                    </a:cubicBezTo>
                    <a:lnTo>
                      <a:pt x="141732" y="47564"/>
                    </a:lnTo>
                    <a:lnTo>
                      <a:pt x="0" y="47564"/>
                    </a:lnTo>
                    <a:close/>
                  </a:path>
                </a:pathLst>
              </a:custGeom>
              <a:solidFill>
                <a:srgbClr val="000000"/>
              </a:solidFill>
              <a:ln w="9525" cap="flat">
                <a:noFill/>
                <a:prstDash val="solid"/>
                <a:miter/>
              </a:ln>
            </p:spPr>
            <p:txBody>
              <a:bodyPr rtlCol="0" anchor="ctr"/>
              <a:lstStyle/>
              <a:p>
                <a:endParaRPr lang="es-ES"/>
              </a:p>
            </p:txBody>
          </p:sp>
          <p:sp>
            <p:nvSpPr>
              <p:cNvPr id="140" name="Freeform: Shape 67">
                <a:extLst>
                  <a:ext uri="{FF2B5EF4-FFF2-40B4-BE49-F238E27FC236}">
                    <a16:creationId xmlns:a16="http://schemas.microsoft.com/office/drawing/2014/main" id="{A06C8B72-C354-F985-5BE2-2EAC68CEB2FE}"/>
                  </a:ext>
                </a:extLst>
              </p:cNvPr>
              <p:cNvSpPr/>
              <p:nvPr/>
            </p:nvSpPr>
            <p:spPr>
              <a:xfrm>
                <a:off x="3509489" y="1491350"/>
                <a:ext cx="172358" cy="172219"/>
              </a:xfrm>
              <a:custGeom>
                <a:avLst/>
                <a:gdLst>
                  <a:gd name="connsiteX0" fmla="*/ 190500 w 190500"/>
                  <a:gd name="connsiteY0" fmla="*/ 95250 h 190500"/>
                  <a:gd name="connsiteX1" fmla="*/ 95250 w 190500"/>
                  <a:gd name="connsiteY1" fmla="*/ 190500 h 190500"/>
                  <a:gd name="connsiteX2" fmla="*/ 0 w 190500"/>
                  <a:gd name="connsiteY2" fmla="*/ 95250 h 190500"/>
                  <a:gd name="connsiteX3" fmla="*/ 95250 w 190500"/>
                  <a:gd name="connsiteY3" fmla="*/ 0 h 190500"/>
                  <a:gd name="connsiteX4" fmla="*/ 190500 w 190500"/>
                  <a:gd name="connsiteY4" fmla="*/ 9525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90500" y="95250"/>
                    </a:moveTo>
                    <a:cubicBezTo>
                      <a:pt x="190500" y="147855"/>
                      <a:pt x="147855" y="190500"/>
                      <a:pt x="95250" y="190500"/>
                    </a:cubicBezTo>
                    <a:cubicBezTo>
                      <a:pt x="42645" y="190500"/>
                      <a:pt x="0" y="147855"/>
                      <a:pt x="0" y="95250"/>
                    </a:cubicBezTo>
                    <a:cubicBezTo>
                      <a:pt x="0" y="42645"/>
                      <a:pt x="42645" y="0"/>
                      <a:pt x="95250" y="0"/>
                    </a:cubicBezTo>
                    <a:cubicBezTo>
                      <a:pt x="147855" y="0"/>
                      <a:pt x="190500" y="42645"/>
                      <a:pt x="190500" y="95250"/>
                    </a:cubicBezTo>
                    <a:close/>
                  </a:path>
                </a:pathLst>
              </a:custGeom>
              <a:noFill/>
              <a:ln w="38100" cap="flat">
                <a:solidFill>
                  <a:srgbClr val="000000"/>
                </a:solidFill>
                <a:prstDash val="solid"/>
                <a:miter/>
              </a:ln>
            </p:spPr>
            <p:txBody>
              <a:bodyPr rtlCol="0" anchor="ctr"/>
              <a:lstStyle/>
              <a:p>
                <a:endParaRPr lang="es-ES"/>
              </a:p>
            </p:txBody>
          </p:sp>
          <p:sp>
            <p:nvSpPr>
              <p:cNvPr id="141" name="Freeform: Shape 76">
                <a:extLst>
                  <a:ext uri="{FF2B5EF4-FFF2-40B4-BE49-F238E27FC236}">
                    <a16:creationId xmlns:a16="http://schemas.microsoft.com/office/drawing/2014/main" id="{5BD83B88-0FD9-E73B-73DE-03D833847987}"/>
                  </a:ext>
                </a:extLst>
              </p:cNvPr>
              <p:cNvSpPr/>
              <p:nvPr/>
            </p:nvSpPr>
            <p:spPr>
              <a:xfrm>
                <a:off x="3535931" y="1700994"/>
                <a:ext cx="119474" cy="190482"/>
              </a:xfrm>
              <a:custGeom>
                <a:avLst/>
                <a:gdLst>
                  <a:gd name="connsiteX0" fmla="*/ 4915 w 132049"/>
                  <a:gd name="connsiteY0" fmla="*/ 132112 h 210702"/>
                  <a:gd name="connsiteX1" fmla="*/ 4905 w 132049"/>
                  <a:gd name="connsiteY1" fmla="*/ 155819 h 210702"/>
                  <a:gd name="connsiteX2" fmla="*/ 4915 w 132049"/>
                  <a:gd name="connsiteY2" fmla="*/ 155829 h 210702"/>
                  <a:gd name="connsiteX3" fmla="*/ 54921 w 132049"/>
                  <a:gd name="connsiteY3" fmla="*/ 205835 h 210702"/>
                  <a:gd name="connsiteX4" fmla="*/ 78543 w 132049"/>
                  <a:gd name="connsiteY4" fmla="*/ 205835 h 210702"/>
                  <a:gd name="connsiteX5" fmla="*/ 128454 w 132049"/>
                  <a:gd name="connsiteY5" fmla="*/ 155829 h 210702"/>
                  <a:gd name="connsiteX6" fmla="*/ 125720 w 132049"/>
                  <a:gd name="connsiteY6" fmla="*/ 132415 h 210702"/>
                  <a:gd name="connsiteX7" fmla="*/ 105308 w 132049"/>
                  <a:gd name="connsiteY7" fmla="*/ 132207 h 210702"/>
                  <a:gd name="connsiteX8" fmla="*/ 86258 w 132049"/>
                  <a:gd name="connsiteY8" fmla="*/ 151257 h 210702"/>
                  <a:gd name="connsiteX9" fmla="*/ 86258 w 132049"/>
                  <a:gd name="connsiteY9" fmla="*/ 0 h 210702"/>
                  <a:gd name="connsiteX10" fmla="*/ 48158 w 132049"/>
                  <a:gd name="connsiteY10" fmla="*/ 0 h 210702"/>
                  <a:gd name="connsiteX11" fmla="*/ 48158 w 132049"/>
                  <a:gd name="connsiteY11" fmla="*/ 151067 h 210702"/>
                  <a:gd name="connsiteX12" fmla="*/ 29108 w 132049"/>
                  <a:gd name="connsiteY12" fmla="*/ 132017 h 210702"/>
                  <a:gd name="connsiteX13" fmla="*/ 5486 w 132049"/>
                  <a:gd name="connsiteY13" fmla="*/ 132017 h 21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2049" h="210702">
                    <a:moveTo>
                      <a:pt x="4915" y="132112"/>
                    </a:moveTo>
                    <a:cubicBezTo>
                      <a:pt x="-1635" y="138655"/>
                      <a:pt x="-1639" y="149270"/>
                      <a:pt x="4905" y="155819"/>
                    </a:cubicBezTo>
                    <a:cubicBezTo>
                      <a:pt x="4908" y="155822"/>
                      <a:pt x="4912" y="155826"/>
                      <a:pt x="4915" y="155829"/>
                    </a:cubicBezTo>
                    <a:lnTo>
                      <a:pt x="54921" y="205835"/>
                    </a:lnTo>
                    <a:cubicBezTo>
                      <a:pt x="61458" y="212325"/>
                      <a:pt x="72006" y="212325"/>
                      <a:pt x="78543" y="205835"/>
                    </a:cubicBezTo>
                    <a:lnTo>
                      <a:pt x="128454" y="155829"/>
                    </a:lnTo>
                    <a:cubicBezTo>
                      <a:pt x="134165" y="148608"/>
                      <a:pt x="132941" y="138126"/>
                      <a:pt x="125720" y="132415"/>
                    </a:cubicBezTo>
                    <a:cubicBezTo>
                      <a:pt x="119760" y="127701"/>
                      <a:pt x="111364" y="127615"/>
                      <a:pt x="105308" y="132207"/>
                    </a:cubicBezTo>
                    <a:lnTo>
                      <a:pt x="86258" y="151257"/>
                    </a:lnTo>
                    <a:lnTo>
                      <a:pt x="86258" y="0"/>
                    </a:lnTo>
                    <a:lnTo>
                      <a:pt x="48158" y="0"/>
                    </a:lnTo>
                    <a:lnTo>
                      <a:pt x="48158" y="151067"/>
                    </a:lnTo>
                    <a:lnTo>
                      <a:pt x="29108" y="132017"/>
                    </a:lnTo>
                    <a:cubicBezTo>
                      <a:pt x="22571" y="125527"/>
                      <a:pt x="12023" y="125527"/>
                      <a:pt x="5486" y="132017"/>
                    </a:cubicBezTo>
                    <a:close/>
                  </a:path>
                </a:pathLst>
              </a:custGeom>
              <a:solidFill>
                <a:srgbClr val="000000"/>
              </a:solidFill>
              <a:ln w="9525" cap="flat">
                <a:noFill/>
                <a:prstDash val="solid"/>
                <a:miter/>
              </a:ln>
            </p:spPr>
            <p:txBody>
              <a:bodyPr rtlCol="0" anchor="ctr"/>
              <a:lstStyle/>
              <a:p>
                <a:endParaRPr lang="es-ES"/>
              </a:p>
            </p:txBody>
          </p:sp>
          <p:sp>
            <p:nvSpPr>
              <p:cNvPr id="142" name="Freeform: Shape 59">
                <a:extLst>
                  <a:ext uri="{FF2B5EF4-FFF2-40B4-BE49-F238E27FC236}">
                    <a16:creationId xmlns:a16="http://schemas.microsoft.com/office/drawing/2014/main" id="{A889D89E-4676-E219-5A14-9F3112BB6F8E}"/>
                  </a:ext>
                </a:extLst>
              </p:cNvPr>
              <p:cNvSpPr/>
              <p:nvPr/>
            </p:nvSpPr>
            <p:spPr>
              <a:xfrm>
                <a:off x="3947026" y="2328397"/>
                <a:ext cx="172358" cy="172219"/>
              </a:xfrm>
              <a:prstGeom prst="flowChartPreparation">
                <a:avLst/>
              </a:prstGeom>
              <a:solidFill>
                <a:srgbClr val="000000"/>
              </a:solidFill>
              <a:ln w="9525" cap="flat">
                <a:noFill/>
                <a:prstDash val="solid"/>
                <a:miter/>
              </a:ln>
            </p:spPr>
            <p:txBody>
              <a:bodyPr rtlCol="0" anchor="ctr"/>
              <a:lstStyle/>
              <a:p>
                <a:endParaRPr lang="es-ES"/>
              </a:p>
            </p:txBody>
          </p:sp>
        </p:grpSp>
      </p:grpSp>
      <p:grpSp>
        <p:nvGrpSpPr>
          <p:cNvPr id="243" name="Grupo 242">
            <a:extLst>
              <a:ext uri="{FF2B5EF4-FFF2-40B4-BE49-F238E27FC236}">
                <a16:creationId xmlns:a16="http://schemas.microsoft.com/office/drawing/2014/main" id="{7723A3A6-A014-2656-D424-7CEA51271E80}"/>
              </a:ext>
            </a:extLst>
          </p:cNvPr>
          <p:cNvGrpSpPr/>
          <p:nvPr/>
        </p:nvGrpSpPr>
        <p:grpSpPr>
          <a:xfrm>
            <a:off x="1887720" y="620732"/>
            <a:ext cx="9479770" cy="4990343"/>
            <a:chOff x="1545701" y="617395"/>
            <a:chExt cx="9479770" cy="4990343"/>
          </a:xfrm>
        </p:grpSpPr>
        <p:sp>
          <p:nvSpPr>
            <p:cNvPr id="61" name="Text Box 23">
              <a:extLst>
                <a:ext uri="{FF2B5EF4-FFF2-40B4-BE49-F238E27FC236}">
                  <a16:creationId xmlns:a16="http://schemas.microsoft.com/office/drawing/2014/main" id="{B4445B75-BE9C-7B54-78F3-36DB2A524107}"/>
                </a:ext>
              </a:extLst>
            </p:cNvPr>
            <p:cNvSpPr txBox="1">
              <a:spLocks noChangeArrowheads="1"/>
            </p:cNvSpPr>
            <p:nvPr/>
          </p:nvSpPr>
          <p:spPr bwMode="auto">
            <a:xfrm>
              <a:off x="3204690" y="617395"/>
              <a:ext cx="6201303" cy="553998"/>
            </a:xfrm>
            <a:prstGeom prst="rect">
              <a:avLst/>
            </a:prstGeom>
            <a:noFill/>
            <a:ln w="9525" algn="ctr">
              <a:noFill/>
              <a:miter lim="800000"/>
              <a:headEnd/>
              <a:tailEnd/>
            </a:ln>
          </p:spPr>
          <p:txBody>
            <a:bodyPr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800" b="1" dirty="0">
                  <a:solidFill>
                    <a:srgbClr val="00B050"/>
                  </a:solidFill>
                </a:rPr>
                <a:t>Fases Conceptuales:</a:t>
              </a:r>
              <a:br>
                <a:rPr lang="es-ES" sz="1800" b="1" dirty="0"/>
              </a:br>
              <a:r>
                <a:rPr lang="es-ES" sz="1800" b="1" dirty="0"/>
                <a:t>Definición del Producto, Servicio </a:t>
              </a:r>
              <a:r>
                <a:rPr lang="es-ES" sz="1800" b="1" dirty="0" err="1"/>
                <a:t>ó</a:t>
              </a:r>
              <a:r>
                <a:rPr lang="es-ES" sz="1800" b="1" dirty="0"/>
                <a:t> Resultado</a:t>
              </a:r>
            </a:p>
          </p:txBody>
        </p:sp>
        <p:sp>
          <p:nvSpPr>
            <p:cNvPr id="62" name="Text Box 66">
              <a:extLst>
                <a:ext uri="{FF2B5EF4-FFF2-40B4-BE49-F238E27FC236}">
                  <a16:creationId xmlns:a16="http://schemas.microsoft.com/office/drawing/2014/main" id="{F256F18B-B453-814F-8136-85F049E098DA}"/>
                </a:ext>
              </a:extLst>
            </p:cNvPr>
            <p:cNvSpPr txBox="1">
              <a:spLocks noChangeArrowheads="1"/>
            </p:cNvSpPr>
            <p:nvPr/>
          </p:nvSpPr>
          <p:spPr bwMode="auto">
            <a:xfrm>
              <a:off x="4960500" y="4764066"/>
              <a:ext cx="2061205"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Instalaciones, Aislamiento</a:t>
              </a:r>
              <a:br>
                <a:rPr lang="es-ES" sz="1400" dirty="0"/>
              </a:br>
              <a:r>
                <a:rPr lang="es-ES" sz="1400" dirty="0"/>
                <a:t> e Impermeabilización</a:t>
              </a:r>
            </a:p>
          </p:txBody>
        </p:sp>
        <p:sp>
          <p:nvSpPr>
            <p:cNvPr id="63" name="Text Box 67">
              <a:extLst>
                <a:ext uri="{FF2B5EF4-FFF2-40B4-BE49-F238E27FC236}">
                  <a16:creationId xmlns:a16="http://schemas.microsoft.com/office/drawing/2014/main" id="{582D1091-02DE-5B60-1C44-C0B25CA713BD}"/>
                </a:ext>
              </a:extLst>
            </p:cNvPr>
            <p:cNvSpPr txBox="1">
              <a:spLocks noChangeArrowheads="1"/>
            </p:cNvSpPr>
            <p:nvPr/>
          </p:nvSpPr>
          <p:spPr bwMode="auto">
            <a:xfrm>
              <a:off x="2064367" y="4730557"/>
              <a:ext cx="2050241"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Contratación, Cimientos y</a:t>
              </a:r>
              <a:br>
                <a:rPr lang="es-ES" sz="1400" dirty="0"/>
              </a:br>
              <a:r>
                <a:rPr lang="es-ES" sz="1400" dirty="0"/>
                <a:t> Construcción</a:t>
              </a:r>
            </a:p>
          </p:txBody>
        </p:sp>
        <p:sp>
          <p:nvSpPr>
            <p:cNvPr id="64" name="Text Box 78">
              <a:extLst>
                <a:ext uri="{FF2B5EF4-FFF2-40B4-BE49-F238E27FC236}">
                  <a16:creationId xmlns:a16="http://schemas.microsoft.com/office/drawing/2014/main" id="{5367061F-04AA-7095-B987-748B227584CE}"/>
                </a:ext>
              </a:extLst>
            </p:cNvPr>
            <p:cNvSpPr txBox="1">
              <a:spLocks noChangeArrowheads="1"/>
            </p:cNvSpPr>
            <p:nvPr/>
          </p:nvSpPr>
          <p:spPr bwMode="auto">
            <a:xfrm>
              <a:off x="2428862" y="5374841"/>
              <a:ext cx="668628" cy="153870"/>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dirty="0" err="1"/>
                <a:t>check</a:t>
              </a:r>
              <a:r>
                <a:rPr lang="es-ES" dirty="0"/>
                <a:t> </a:t>
              </a:r>
              <a:r>
                <a:rPr lang="es-ES" dirty="0" err="1"/>
                <a:t>point</a:t>
              </a:r>
              <a:endParaRPr lang="es-ES" dirty="0"/>
            </a:p>
          </p:txBody>
        </p:sp>
        <p:sp>
          <p:nvSpPr>
            <p:cNvPr id="65" name="Text Box 65">
              <a:extLst>
                <a:ext uri="{FF2B5EF4-FFF2-40B4-BE49-F238E27FC236}">
                  <a16:creationId xmlns:a16="http://schemas.microsoft.com/office/drawing/2014/main" id="{5AD56080-F27B-B36F-9B63-28B5B6E1E237}"/>
                </a:ext>
              </a:extLst>
            </p:cNvPr>
            <p:cNvSpPr txBox="1">
              <a:spLocks noChangeArrowheads="1"/>
            </p:cNvSpPr>
            <p:nvPr/>
          </p:nvSpPr>
          <p:spPr bwMode="auto">
            <a:xfrm>
              <a:off x="4998202" y="2180368"/>
              <a:ext cx="2040623"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Planos, Memoria y Plan   </a:t>
              </a:r>
              <a:br>
                <a:rPr lang="es-ES" sz="1400" dirty="0"/>
              </a:br>
              <a:r>
                <a:rPr lang="es-ES" sz="1400" dirty="0"/>
                <a:t> Básicos</a:t>
              </a:r>
            </a:p>
          </p:txBody>
        </p:sp>
        <p:sp>
          <p:nvSpPr>
            <p:cNvPr id="66" name="Text Box 23">
              <a:extLst>
                <a:ext uri="{FF2B5EF4-FFF2-40B4-BE49-F238E27FC236}">
                  <a16:creationId xmlns:a16="http://schemas.microsoft.com/office/drawing/2014/main" id="{7B60941C-4251-9583-40D2-E2F0CB30B1C1}"/>
                </a:ext>
              </a:extLst>
            </p:cNvPr>
            <p:cNvSpPr txBox="1">
              <a:spLocks noChangeArrowheads="1"/>
            </p:cNvSpPr>
            <p:nvPr/>
          </p:nvSpPr>
          <p:spPr bwMode="auto">
            <a:xfrm>
              <a:off x="3667886" y="3187552"/>
              <a:ext cx="5528872" cy="553998"/>
            </a:xfrm>
            <a:prstGeom prst="rect">
              <a:avLst/>
            </a:prstGeom>
            <a:noFill/>
            <a:ln w="9525" algn="ctr">
              <a:noFill/>
              <a:miter lim="800000"/>
              <a:headEnd/>
              <a:tailEnd/>
            </a:ln>
          </p:spPr>
          <p:txBody>
            <a:bodyPr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800" b="1" dirty="0">
                  <a:solidFill>
                    <a:srgbClr val="FF0000"/>
                  </a:solidFill>
                </a:rPr>
                <a:t>Fases Constructivas:</a:t>
              </a:r>
              <a:br>
                <a:rPr lang="es-ES" sz="1800" b="1" dirty="0">
                  <a:solidFill>
                    <a:srgbClr val="FF0000"/>
                  </a:solidFill>
                </a:rPr>
              </a:br>
              <a:r>
                <a:rPr lang="es-ES" sz="1800" b="1" dirty="0"/>
                <a:t>Elaboración del Producto, Servicio ó Resultado</a:t>
              </a:r>
            </a:p>
          </p:txBody>
        </p:sp>
        <p:sp>
          <p:nvSpPr>
            <p:cNvPr id="67" name="Text Box 66">
              <a:extLst>
                <a:ext uri="{FF2B5EF4-FFF2-40B4-BE49-F238E27FC236}">
                  <a16:creationId xmlns:a16="http://schemas.microsoft.com/office/drawing/2014/main" id="{634A78E3-5C0E-B35D-4DF4-24370B2F032B}"/>
                </a:ext>
              </a:extLst>
            </p:cNvPr>
            <p:cNvSpPr txBox="1">
              <a:spLocks noChangeArrowheads="1"/>
            </p:cNvSpPr>
            <p:nvPr/>
          </p:nvSpPr>
          <p:spPr bwMode="auto">
            <a:xfrm>
              <a:off x="8367431" y="4784672"/>
              <a:ext cx="1463286"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Cierres, Acabados</a:t>
              </a:r>
              <a:br>
                <a:rPr lang="es-ES" sz="1400" dirty="0"/>
              </a:br>
              <a:r>
                <a:rPr lang="es-ES" sz="1400" dirty="0"/>
                <a:t>y Transferencia  </a:t>
              </a:r>
            </a:p>
          </p:txBody>
        </p:sp>
        <p:sp>
          <p:nvSpPr>
            <p:cNvPr id="68" name="Text Box 78">
              <a:extLst>
                <a:ext uri="{FF2B5EF4-FFF2-40B4-BE49-F238E27FC236}">
                  <a16:creationId xmlns:a16="http://schemas.microsoft.com/office/drawing/2014/main" id="{645EB227-BAE4-AD62-4865-F63A177F2A59}"/>
                </a:ext>
              </a:extLst>
            </p:cNvPr>
            <p:cNvSpPr txBox="1">
              <a:spLocks noChangeArrowheads="1"/>
            </p:cNvSpPr>
            <p:nvPr/>
          </p:nvSpPr>
          <p:spPr bwMode="auto">
            <a:xfrm>
              <a:off x="2398633" y="2777352"/>
              <a:ext cx="498976" cy="153870"/>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dirty="0" err="1"/>
                <a:t>exit</a:t>
              </a:r>
              <a:r>
                <a:rPr lang="es-ES" dirty="0"/>
                <a:t> </a:t>
              </a:r>
              <a:r>
                <a:rPr lang="es-ES" dirty="0" err="1"/>
                <a:t>gate</a:t>
              </a:r>
              <a:endParaRPr lang="es-ES" dirty="0"/>
            </a:p>
          </p:txBody>
        </p:sp>
        <p:sp>
          <p:nvSpPr>
            <p:cNvPr id="69" name="Text Box 65">
              <a:extLst>
                <a:ext uri="{FF2B5EF4-FFF2-40B4-BE49-F238E27FC236}">
                  <a16:creationId xmlns:a16="http://schemas.microsoft.com/office/drawing/2014/main" id="{E5692FDB-E55A-55FB-D1DE-37332FDC4E48}"/>
                </a:ext>
              </a:extLst>
            </p:cNvPr>
            <p:cNvSpPr txBox="1">
              <a:spLocks noChangeArrowheads="1"/>
            </p:cNvSpPr>
            <p:nvPr/>
          </p:nvSpPr>
          <p:spPr bwMode="auto">
            <a:xfrm>
              <a:off x="2107846" y="2139953"/>
              <a:ext cx="1779269"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Viabilidad, Factibilidad</a:t>
              </a:r>
              <a:br>
                <a:rPr lang="es-ES" sz="1400" dirty="0"/>
              </a:br>
              <a:r>
                <a:rPr lang="es-ES" sz="1400" dirty="0"/>
                <a:t>y Urbanismo</a:t>
              </a:r>
            </a:p>
          </p:txBody>
        </p:sp>
        <p:sp>
          <p:nvSpPr>
            <p:cNvPr id="72" name="AutoShape 84">
              <a:extLst>
                <a:ext uri="{FF2B5EF4-FFF2-40B4-BE49-F238E27FC236}">
                  <a16:creationId xmlns:a16="http://schemas.microsoft.com/office/drawing/2014/main" id="{E9F4725F-DCD8-896E-B01C-C9C6EC9B13BC}"/>
                </a:ext>
              </a:extLst>
            </p:cNvPr>
            <p:cNvSpPr>
              <a:spLocks noChangeArrowheads="1"/>
            </p:cNvSpPr>
            <p:nvPr/>
          </p:nvSpPr>
          <p:spPr bwMode="auto">
            <a:xfrm>
              <a:off x="10651953" y="1525620"/>
              <a:ext cx="373518" cy="360000"/>
            </a:xfrm>
            <a:prstGeom prst="diamond">
              <a:avLst/>
            </a:prstGeom>
            <a:solidFill>
              <a:srgbClr val="0070C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sp>
          <p:nvSpPr>
            <p:cNvPr id="74" name="AutoShape 84">
              <a:extLst>
                <a:ext uri="{FF2B5EF4-FFF2-40B4-BE49-F238E27FC236}">
                  <a16:creationId xmlns:a16="http://schemas.microsoft.com/office/drawing/2014/main" id="{A9E12AE1-22B2-5CC0-D592-D21A3D7FC9CC}"/>
                </a:ext>
              </a:extLst>
            </p:cNvPr>
            <p:cNvSpPr>
              <a:spLocks noChangeArrowheads="1"/>
            </p:cNvSpPr>
            <p:nvPr/>
          </p:nvSpPr>
          <p:spPr bwMode="auto">
            <a:xfrm>
              <a:off x="1934886" y="2688722"/>
              <a:ext cx="373518" cy="360000"/>
            </a:xfrm>
            <a:prstGeom prst="diamond">
              <a:avLst/>
            </a:prstGeom>
            <a:solidFill>
              <a:srgbClr val="00B05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sp>
          <p:nvSpPr>
            <p:cNvPr id="78" name="AutoShape 84">
              <a:extLst>
                <a:ext uri="{FF2B5EF4-FFF2-40B4-BE49-F238E27FC236}">
                  <a16:creationId xmlns:a16="http://schemas.microsoft.com/office/drawing/2014/main" id="{84AC4914-6DAA-EADE-CA69-D8C31C35FF48}"/>
                </a:ext>
              </a:extLst>
            </p:cNvPr>
            <p:cNvSpPr>
              <a:spLocks noChangeArrowheads="1"/>
            </p:cNvSpPr>
            <p:nvPr/>
          </p:nvSpPr>
          <p:spPr bwMode="auto">
            <a:xfrm>
              <a:off x="10639284" y="4142899"/>
              <a:ext cx="373518" cy="360000"/>
            </a:xfrm>
            <a:prstGeom prst="diamond">
              <a:avLst/>
            </a:prstGeom>
            <a:solidFill>
              <a:srgbClr val="00000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grpSp>
          <p:nvGrpSpPr>
            <p:cNvPr id="143" name="Grupo 142">
              <a:extLst>
                <a:ext uri="{FF2B5EF4-FFF2-40B4-BE49-F238E27FC236}">
                  <a16:creationId xmlns:a16="http://schemas.microsoft.com/office/drawing/2014/main" id="{39928E32-DC57-9D9A-357D-77330456A545}"/>
                </a:ext>
              </a:extLst>
            </p:cNvPr>
            <p:cNvGrpSpPr/>
            <p:nvPr/>
          </p:nvGrpSpPr>
          <p:grpSpPr>
            <a:xfrm>
              <a:off x="1559852" y="3950199"/>
              <a:ext cx="9022369" cy="729576"/>
              <a:chOff x="1559852" y="3950199"/>
              <a:chExt cx="9022369" cy="729576"/>
            </a:xfrm>
          </p:grpSpPr>
          <p:sp>
            <p:nvSpPr>
              <p:cNvPr id="76" name="AutoShape 84">
                <a:extLst>
                  <a:ext uri="{FF2B5EF4-FFF2-40B4-BE49-F238E27FC236}">
                    <a16:creationId xmlns:a16="http://schemas.microsoft.com/office/drawing/2014/main" id="{A0022319-9B96-A7E1-77B2-39DCB6E84926}"/>
                  </a:ext>
                </a:extLst>
              </p:cNvPr>
              <p:cNvSpPr>
                <a:spLocks noChangeArrowheads="1"/>
              </p:cNvSpPr>
              <p:nvPr/>
            </p:nvSpPr>
            <p:spPr bwMode="auto">
              <a:xfrm>
                <a:off x="4494571" y="4120116"/>
                <a:ext cx="373518" cy="360000"/>
              </a:xfrm>
              <a:prstGeom prst="diamond">
                <a:avLst/>
              </a:prstGeom>
              <a:solidFill>
                <a:srgbClr val="FF000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grpSp>
            <p:nvGrpSpPr>
              <p:cNvPr id="77" name="111 Grupo">
                <a:extLst>
                  <a:ext uri="{FF2B5EF4-FFF2-40B4-BE49-F238E27FC236}">
                    <a16:creationId xmlns:a16="http://schemas.microsoft.com/office/drawing/2014/main" id="{3EAFBFA8-8E60-FE35-BED7-FF93F86F9EFA}"/>
                  </a:ext>
                </a:extLst>
              </p:cNvPr>
              <p:cNvGrpSpPr/>
              <p:nvPr/>
            </p:nvGrpSpPr>
            <p:grpSpPr>
              <a:xfrm>
                <a:off x="1559852" y="3959775"/>
                <a:ext cx="2936590" cy="720000"/>
                <a:chOff x="585991" y="1650012"/>
                <a:chExt cx="2830309" cy="720000"/>
              </a:xfrm>
            </p:grpSpPr>
            <p:sp>
              <p:nvSpPr>
                <p:cNvPr id="117" name="AutoShape 54">
                  <a:extLst>
                    <a:ext uri="{FF2B5EF4-FFF2-40B4-BE49-F238E27FC236}">
                      <a16:creationId xmlns:a16="http://schemas.microsoft.com/office/drawing/2014/main" id="{39F32007-12E2-3CDD-4662-96FAC6FD9251}"/>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supervisar &amp; controlar</a:t>
                  </a:r>
                </a:p>
              </p:txBody>
            </p:sp>
            <p:sp>
              <p:nvSpPr>
                <p:cNvPr id="118" name="AutoShape 54">
                  <a:extLst>
                    <a:ext uri="{FF2B5EF4-FFF2-40B4-BE49-F238E27FC236}">
                      <a16:creationId xmlns:a16="http://schemas.microsoft.com/office/drawing/2014/main" id="{B368D5FD-B6E9-8ACD-80AD-37E3245FB83E}"/>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cerrar</a:t>
                  </a:r>
                </a:p>
              </p:txBody>
            </p:sp>
            <p:sp>
              <p:nvSpPr>
                <p:cNvPr id="119" name="AutoShape 54">
                  <a:extLst>
                    <a:ext uri="{FF2B5EF4-FFF2-40B4-BE49-F238E27FC236}">
                      <a16:creationId xmlns:a16="http://schemas.microsoft.com/office/drawing/2014/main" id="{44D10EE0-D7AF-84DB-4043-48FD7BA055F4}"/>
                    </a:ext>
                  </a:extLst>
                </p:cNvPr>
                <p:cNvSpPr>
                  <a:spLocks noChangeArrowheads="1"/>
                </p:cNvSpPr>
                <p:nvPr/>
              </p:nvSpPr>
              <p:spPr bwMode="auto">
                <a:xfrm>
                  <a:off x="840550"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iniciar</a:t>
                  </a:r>
                </a:p>
              </p:txBody>
            </p:sp>
            <p:sp>
              <p:nvSpPr>
                <p:cNvPr id="120" name="AutoShape 54">
                  <a:extLst>
                    <a:ext uri="{FF2B5EF4-FFF2-40B4-BE49-F238E27FC236}">
                      <a16:creationId xmlns:a16="http://schemas.microsoft.com/office/drawing/2014/main" id="{808A5FBF-119E-8141-1F6D-6786517BCE58}"/>
                    </a:ext>
                  </a:extLst>
                </p:cNvPr>
                <p:cNvSpPr>
                  <a:spLocks noChangeArrowheads="1"/>
                </p:cNvSpPr>
                <p:nvPr/>
              </p:nvSpPr>
              <p:spPr bwMode="auto">
                <a:xfrm>
                  <a:off x="1443976"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planificar</a:t>
                  </a:r>
                </a:p>
              </p:txBody>
            </p:sp>
            <p:sp>
              <p:nvSpPr>
                <p:cNvPr id="121" name="AutoShape 54">
                  <a:extLst>
                    <a:ext uri="{FF2B5EF4-FFF2-40B4-BE49-F238E27FC236}">
                      <a16:creationId xmlns:a16="http://schemas.microsoft.com/office/drawing/2014/main" id="{F249A64D-2C6A-4BE5-A021-5EA518311C8A}"/>
                    </a:ext>
                  </a:extLst>
                </p:cNvPr>
                <p:cNvSpPr>
                  <a:spLocks noChangeArrowheads="1"/>
                </p:cNvSpPr>
                <p:nvPr/>
              </p:nvSpPr>
              <p:spPr bwMode="auto">
                <a:xfrm>
                  <a:off x="2034702"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ejecutar</a:t>
                  </a:r>
                </a:p>
              </p:txBody>
            </p:sp>
            <p:cxnSp>
              <p:nvCxnSpPr>
                <p:cNvPr id="122" name="117 Conector angular">
                  <a:extLst>
                    <a:ext uri="{FF2B5EF4-FFF2-40B4-BE49-F238E27FC236}">
                      <a16:creationId xmlns:a16="http://schemas.microsoft.com/office/drawing/2014/main" id="{6F00569A-A3D1-BC86-241B-C04BCCA9C209}"/>
                    </a:ext>
                  </a:extLst>
                </p:cNvPr>
                <p:cNvCxnSpPr>
                  <a:stCxn id="120" idx="0"/>
                  <a:endCxn id="119" idx="0"/>
                </p:cNvCxnSpPr>
                <p:nvPr/>
              </p:nvCxnSpPr>
              <p:spPr bwMode="auto">
                <a:xfrm rot="16200000" flipV="1">
                  <a:off x="1412263" y="1527495"/>
                  <a:ext cx="12700" cy="603426"/>
                </a:xfrm>
                <a:prstGeom prst="bentConnector3">
                  <a:avLst>
                    <a:gd name="adj1" fmla="val 1200000"/>
                  </a:avLst>
                </a:prstGeom>
                <a:noFill/>
                <a:ln w="6350" cap="flat" cmpd="sng" algn="ctr">
                  <a:solidFill>
                    <a:srgbClr val="FF0000"/>
                  </a:solidFill>
                  <a:prstDash val="dash"/>
                  <a:round/>
                  <a:headEnd type="none" w="sm" len="sm"/>
                  <a:tailEnd type="triangle" w="sm" len="sm"/>
                </a:ln>
                <a:effectLst/>
              </p:spPr>
            </p:cxnSp>
            <p:cxnSp>
              <p:nvCxnSpPr>
                <p:cNvPr id="123" name="118 Conector angular">
                  <a:extLst>
                    <a:ext uri="{FF2B5EF4-FFF2-40B4-BE49-F238E27FC236}">
                      <a16:creationId xmlns:a16="http://schemas.microsoft.com/office/drawing/2014/main" id="{7AEF6662-2E05-E8F2-002D-D17BC4C9A8AA}"/>
                    </a:ext>
                  </a:extLst>
                </p:cNvPr>
                <p:cNvCxnSpPr>
                  <a:stCxn id="121" idx="2"/>
                  <a:endCxn id="120" idx="2"/>
                </p:cNvCxnSpPr>
                <p:nvPr/>
              </p:nvCxnSpPr>
              <p:spPr bwMode="auto">
                <a:xfrm rot="5400000">
                  <a:off x="2009339" y="1893845"/>
                  <a:ext cx="12700" cy="590726"/>
                </a:xfrm>
                <a:prstGeom prst="bentConnector3">
                  <a:avLst>
                    <a:gd name="adj1" fmla="val 1000000"/>
                  </a:avLst>
                </a:prstGeom>
                <a:noFill/>
                <a:ln w="6350" cap="flat" cmpd="sng" algn="ctr">
                  <a:solidFill>
                    <a:srgbClr val="FF0000"/>
                  </a:solidFill>
                  <a:prstDash val="solid"/>
                  <a:round/>
                  <a:headEnd type="none" w="sm" len="sm"/>
                  <a:tailEnd type="triangle" w="sm" len="sm"/>
                </a:ln>
                <a:effectLst/>
              </p:spPr>
            </p:cxnSp>
          </p:grpSp>
          <p:sp>
            <p:nvSpPr>
              <p:cNvPr id="79" name="AutoShape 84">
                <a:extLst>
                  <a:ext uri="{FF2B5EF4-FFF2-40B4-BE49-F238E27FC236}">
                    <a16:creationId xmlns:a16="http://schemas.microsoft.com/office/drawing/2014/main" id="{B3E563C7-6FD2-B944-91C7-4B383B047DF4}"/>
                  </a:ext>
                </a:extLst>
              </p:cNvPr>
              <p:cNvSpPr>
                <a:spLocks noChangeArrowheads="1"/>
              </p:cNvSpPr>
              <p:nvPr/>
            </p:nvSpPr>
            <p:spPr bwMode="auto">
              <a:xfrm>
                <a:off x="7579626" y="4129395"/>
                <a:ext cx="373518" cy="360000"/>
              </a:xfrm>
              <a:prstGeom prst="diamond">
                <a:avLst/>
              </a:prstGeom>
              <a:solidFill>
                <a:srgbClr val="FF000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grpSp>
            <p:nvGrpSpPr>
              <p:cNvPr id="80" name="121 Grupo">
                <a:extLst>
                  <a:ext uri="{FF2B5EF4-FFF2-40B4-BE49-F238E27FC236}">
                    <a16:creationId xmlns:a16="http://schemas.microsoft.com/office/drawing/2014/main" id="{529F048C-6EF6-AFD3-1EBB-9C6716EAE309}"/>
                  </a:ext>
                </a:extLst>
              </p:cNvPr>
              <p:cNvGrpSpPr/>
              <p:nvPr/>
            </p:nvGrpSpPr>
            <p:grpSpPr>
              <a:xfrm>
                <a:off x="4588591" y="3950199"/>
                <a:ext cx="2936590" cy="720000"/>
                <a:chOff x="585991" y="1650012"/>
                <a:chExt cx="2830309" cy="720000"/>
              </a:xfrm>
            </p:grpSpPr>
            <p:sp>
              <p:nvSpPr>
                <p:cNvPr id="110" name="AutoShape 54">
                  <a:extLst>
                    <a:ext uri="{FF2B5EF4-FFF2-40B4-BE49-F238E27FC236}">
                      <a16:creationId xmlns:a16="http://schemas.microsoft.com/office/drawing/2014/main" id="{20A70D63-089E-5FA4-F5EC-B7D158DB5E3E}"/>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supervisar &amp; controlar</a:t>
                  </a:r>
                </a:p>
              </p:txBody>
            </p:sp>
            <p:sp>
              <p:nvSpPr>
                <p:cNvPr id="111" name="AutoShape 54">
                  <a:extLst>
                    <a:ext uri="{FF2B5EF4-FFF2-40B4-BE49-F238E27FC236}">
                      <a16:creationId xmlns:a16="http://schemas.microsoft.com/office/drawing/2014/main" id="{86227F24-62C5-6351-5469-465F62637F01}"/>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cerrar</a:t>
                  </a:r>
                </a:p>
              </p:txBody>
            </p:sp>
            <p:sp>
              <p:nvSpPr>
                <p:cNvPr id="112" name="AutoShape 54">
                  <a:extLst>
                    <a:ext uri="{FF2B5EF4-FFF2-40B4-BE49-F238E27FC236}">
                      <a16:creationId xmlns:a16="http://schemas.microsoft.com/office/drawing/2014/main" id="{4DE3EFD9-5CA9-6937-512D-69BAB8932FC4}"/>
                    </a:ext>
                  </a:extLst>
                </p:cNvPr>
                <p:cNvSpPr>
                  <a:spLocks noChangeArrowheads="1"/>
                </p:cNvSpPr>
                <p:nvPr/>
              </p:nvSpPr>
              <p:spPr bwMode="auto">
                <a:xfrm>
                  <a:off x="840550"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iniciar</a:t>
                  </a:r>
                </a:p>
              </p:txBody>
            </p:sp>
            <p:sp>
              <p:nvSpPr>
                <p:cNvPr id="113" name="AutoShape 54">
                  <a:extLst>
                    <a:ext uri="{FF2B5EF4-FFF2-40B4-BE49-F238E27FC236}">
                      <a16:creationId xmlns:a16="http://schemas.microsoft.com/office/drawing/2014/main" id="{FE5B5BFB-D175-EB60-1C00-93ACF5256286}"/>
                    </a:ext>
                  </a:extLst>
                </p:cNvPr>
                <p:cNvSpPr>
                  <a:spLocks noChangeArrowheads="1"/>
                </p:cNvSpPr>
                <p:nvPr/>
              </p:nvSpPr>
              <p:spPr bwMode="auto">
                <a:xfrm>
                  <a:off x="1443976"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planificar</a:t>
                  </a:r>
                </a:p>
              </p:txBody>
            </p:sp>
            <p:sp>
              <p:nvSpPr>
                <p:cNvPr id="114" name="AutoShape 54">
                  <a:extLst>
                    <a:ext uri="{FF2B5EF4-FFF2-40B4-BE49-F238E27FC236}">
                      <a16:creationId xmlns:a16="http://schemas.microsoft.com/office/drawing/2014/main" id="{A49D21FA-07AD-78B7-42A1-6FDE889C214F}"/>
                    </a:ext>
                  </a:extLst>
                </p:cNvPr>
                <p:cNvSpPr>
                  <a:spLocks noChangeArrowheads="1"/>
                </p:cNvSpPr>
                <p:nvPr/>
              </p:nvSpPr>
              <p:spPr bwMode="auto">
                <a:xfrm>
                  <a:off x="2034702"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ejecutar</a:t>
                  </a:r>
                </a:p>
              </p:txBody>
            </p:sp>
            <p:cxnSp>
              <p:nvCxnSpPr>
                <p:cNvPr id="115" name="127 Conector angular">
                  <a:extLst>
                    <a:ext uri="{FF2B5EF4-FFF2-40B4-BE49-F238E27FC236}">
                      <a16:creationId xmlns:a16="http://schemas.microsoft.com/office/drawing/2014/main" id="{ED18D8DC-1618-D1EA-1AE6-E82507B99280}"/>
                    </a:ext>
                  </a:extLst>
                </p:cNvPr>
                <p:cNvCxnSpPr>
                  <a:stCxn id="113" idx="0"/>
                  <a:endCxn id="112" idx="0"/>
                </p:cNvCxnSpPr>
                <p:nvPr/>
              </p:nvCxnSpPr>
              <p:spPr bwMode="auto">
                <a:xfrm rot="16200000" flipV="1">
                  <a:off x="1412263" y="1527495"/>
                  <a:ext cx="12700" cy="603426"/>
                </a:xfrm>
                <a:prstGeom prst="bentConnector3">
                  <a:avLst>
                    <a:gd name="adj1" fmla="val 1200000"/>
                  </a:avLst>
                </a:prstGeom>
                <a:noFill/>
                <a:ln w="6350" cap="flat" cmpd="sng" algn="ctr">
                  <a:solidFill>
                    <a:srgbClr val="FF0000"/>
                  </a:solidFill>
                  <a:prstDash val="dash"/>
                  <a:round/>
                  <a:headEnd type="none" w="sm" len="sm"/>
                  <a:tailEnd type="triangle" w="sm" len="sm"/>
                </a:ln>
                <a:effectLst/>
              </p:spPr>
            </p:cxnSp>
            <p:cxnSp>
              <p:nvCxnSpPr>
                <p:cNvPr id="116" name="128 Conector angular">
                  <a:extLst>
                    <a:ext uri="{FF2B5EF4-FFF2-40B4-BE49-F238E27FC236}">
                      <a16:creationId xmlns:a16="http://schemas.microsoft.com/office/drawing/2014/main" id="{DE46536C-121D-EC4F-E251-7EAEC6EDDC3E}"/>
                    </a:ext>
                  </a:extLst>
                </p:cNvPr>
                <p:cNvCxnSpPr>
                  <a:stCxn id="114" idx="2"/>
                  <a:endCxn id="113" idx="2"/>
                </p:cNvCxnSpPr>
                <p:nvPr/>
              </p:nvCxnSpPr>
              <p:spPr bwMode="auto">
                <a:xfrm rot="5400000">
                  <a:off x="2009339" y="1893845"/>
                  <a:ext cx="12700" cy="590726"/>
                </a:xfrm>
                <a:prstGeom prst="bentConnector3">
                  <a:avLst>
                    <a:gd name="adj1" fmla="val 1000000"/>
                  </a:avLst>
                </a:prstGeom>
                <a:noFill/>
                <a:ln w="6350" cap="flat" cmpd="sng" algn="ctr">
                  <a:solidFill>
                    <a:srgbClr val="FF0000"/>
                  </a:solidFill>
                  <a:prstDash val="solid"/>
                  <a:round/>
                  <a:headEnd type="none" w="sm" len="sm"/>
                  <a:tailEnd type="triangle" w="sm" len="sm"/>
                </a:ln>
                <a:effectLst/>
              </p:spPr>
            </p:cxnSp>
          </p:grpSp>
          <p:grpSp>
            <p:nvGrpSpPr>
              <p:cNvPr id="81" name="129 Grupo">
                <a:extLst>
                  <a:ext uri="{FF2B5EF4-FFF2-40B4-BE49-F238E27FC236}">
                    <a16:creationId xmlns:a16="http://schemas.microsoft.com/office/drawing/2014/main" id="{F6F646E1-5BE5-6944-DD5D-5C367DAAB244}"/>
                  </a:ext>
                </a:extLst>
              </p:cNvPr>
              <p:cNvGrpSpPr/>
              <p:nvPr/>
            </p:nvGrpSpPr>
            <p:grpSpPr>
              <a:xfrm>
                <a:off x="7645631" y="3950199"/>
                <a:ext cx="2936590" cy="720000"/>
                <a:chOff x="585991" y="1650012"/>
                <a:chExt cx="2830309" cy="720000"/>
              </a:xfrm>
            </p:grpSpPr>
            <p:sp>
              <p:nvSpPr>
                <p:cNvPr id="103" name="AutoShape 54">
                  <a:extLst>
                    <a:ext uri="{FF2B5EF4-FFF2-40B4-BE49-F238E27FC236}">
                      <a16:creationId xmlns:a16="http://schemas.microsoft.com/office/drawing/2014/main" id="{0F532121-6E99-B205-6B4E-91498DC95E08}"/>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supervisar &amp; controlar</a:t>
                  </a:r>
                </a:p>
              </p:txBody>
            </p:sp>
            <p:sp>
              <p:nvSpPr>
                <p:cNvPr id="104" name="AutoShape 54">
                  <a:extLst>
                    <a:ext uri="{FF2B5EF4-FFF2-40B4-BE49-F238E27FC236}">
                      <a16:creationId xmlns:a16="http://schemas.microsoft.com/office/drawing/2014/main" id="{5F8A7416-3C0A-6868-ADAF-0E26CDBDE792}"/>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cerrar</a:t>
                  </a:r>
                </a:p>
              </p:txBody>
            </p:sp>
            <p:sp>
              <p:nvSpPr>
                <p:cNvPr id="105" name="AutoShape 54">
                  <a:extLst>
                    <a:ext uri="{FF2B5EF4-FFF2-40B4-BE49-F238E27FC236}">
                      <a16:creationId xmlns:a16="http://schemas.microsoft.com/office/drawing/2014/main" id="{11497A08-7068-5C90-2219-7233228AA602}"/>
                    </a:ext>
                  </a:extLst>
                </p:cNvPr>
                <p:cNvSpPr>
                  <a:spLocks noChangeArrowheads="1"/>
                </p:cNvSpPr>
                <p:nvPr/>
              </p:nvSpPr>
              <p:spPr bwMode="auto">
                <a:xfrm>
                  <a:off x="840550"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iniciar</a:t>
                  </a:r>
                </a:p>
              </p:txBody>
            </p:sp>
            <p:sp>
              <p:nvSpPr>
                <p:cNvPr id="106" name="AutoShape 54">
                  <a:extLst>
                    <a:ext uri="{FF2B5EF4-FFF2-40B4-BE49-F238E27FC236}">
                      <a16:creationId xmlns:a16="http://schemas.microsoft.com/office/drawing/2014/main" id="{7200C9BD-4E61-9D53-06D1-3A4274E7B575}"/>
                    </a:ext>
                  </a:extLst>
                </p:cNvPr>
                <p:cNvSpPr>
                  <a:spLocks noChangeArrowheads="1"/>
                </p:cNvSpPr>
                <p:nvPr/>
              </p:nvSpPr>
              <p:spPr bwMode="auto">
                <a:xfrm>
                  <a:off x="1443976"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planificar</a:t>
                  </a:r>
                </a:p>
              </p:txBody>
            </p:sp>
            <p:sp>
              <p:nvSpPr>
                <p:cNvPr id="107" name="AutoShape 54">
                  <a:extLst>
                    <a:ext uri="{FF2B5EF4-FFF2-40B4-BE49-F238E27FC236}">
                      <a16:creationId xmlns:a16="http://schemas.microsoft.com/office/drawing/2014/main" id="{A9C63EC3-BDC6-EF06-C3EA-859661FD3825}"/>
                    </a:ext>
                  </a:extLst>
                </p:cNvPr>
                <p:cNvSpPr>
                  <a:spLocks noChangeArrowheads="1"/>
                </p:cNvSpPr>
                <p:nvPr/>
              </p:nvSpPr>
              <p:spPr bwMode="auto">
                <a:xfrm>
                  <a:off x="2034702"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ejecutar</a:t>
                  </a:r>
                </a:p>
              </p:txBody>
            </p:sp>
            <p:cxnSp>
              <p:nvCxnSpPr>
                <p:cNvPr id="108" name="135 Conector angular">
                  <a:extLst>
                    <a:ext uri="{FF2B5EF4-FFF2-40B4-BE49-F238E27FC236}">
                      <a16:creationId xmlns:a16="http://schemas.microsoft.com/office/drawing/2014/main" id="{634E7158-1775-476D-9EC5-ABFB6C296D51}"/>
                    </a:ext>
                  </a:extLst>
                </p:cNvPr>
                <p:cNvCxnSpPr>
                  <a:stCxn id="106" idx="0"/>
                  <a:endCxn id="105" idx="0"/>
                </p:cNvCxnSpPr>
                <p:nvPr/>
              </p:nvCxnSpPr>
              <p:spPr bwMode="auto">
                <a:xfrm rot="16200000" flipV="1">
                  <a:off x="1412263" y="1527495"/>
                  <a:ext cx="12700" cy="603426"/>
                </a:xfrm>
                <a:prstGeom prst="bentConnector3">
                  <a:avLst>
                    <a:gd name="adj1" fmla="val 1200000"/>
                  </a:avLst>
                </a:prstGeom>
                <a:noFill/>
                <a:ln w="6350" cap="flat" cmpd="sng" algn="ctr">
                  <a:solidFill>
                    <a:srgbClr val="FF0000"/>
                  </a:solidFill>
                  <a:prstDash val="dash"/>
                  <a:round/>
                  <a:headEnd type="none" w="sm" len="sm"/>
                  <a:tailEnd type="triangle" w="sm" len="sm"/>
                </a:ln>
                <a:effectLst/>
              </p:spPr>
            </p:cxnSp>
            <p:cxnSp>
              <p:nvCxnSpPr>
                <p:cNvPr id="109" name="136 Conector angular">
                  <a:extLst>
                    <a:ext uri="{FF2B5EF4-FFF2-40B4-BE49-F238E27FC236}">
                      <a16:creationId xmlns:a16="http://schemas.microsoft.com/office/drawing/2014/main" id="{F115F373-7192-1A56-0B28-58A3CDD4FD8F}"/>
                    </a:ext>
                  </a:extLst>
                </p:cNvPr>
                <p:cNvCxnSpPr>
                  <a:stCxn id="107" idx="2"/>
                  <a:endCxn id="106" idx="2"/>
                </p:cNvCxnSpPr>
                <p:nvPr/>
              </p:nvCxnSpPr>
              <p:spPr bwMode="auto">
                <a:xfrm rot="5400000">
                  <a:off x="2009339" y="1893845"/>
                  <a:ext cx="12700" cy="590726"/>
                </a:xfrm>
                <a:prstGeom prst="bentConnector3">
                  <a:avLst>
                    <a:gd name="adj1" fmla="val 1000000"/>
                  </a:avLst>
                </a:prstGeom>
                <a:noFill/>
                <a:ln w="6350" cap="flat" cmpd="sng" algn="ctr">
                  <a:solidFill>
                    <a:srgbClr val="FF0000"/>
                  </a:solidFill>
                  <a:prstDash val="solid"/>
                  <a:round/>
                  <a:headEnd type="none" w="sm" len="sm"/>
                  <a:tailEnd type="triangle" w="sm" len="sm"/>
                </a:ln>
                <a:effectLst/>
              </p:spPr>
            </p:cxnSp>
          </p:grpSp>
        </p:grpSp>
        <p:sp>
          <p:nvSpPr>
            <p:cNvPr id="82" name="AutoShape 84">
              <a:extLst>
                <a:ext uri="{FF2B5EF4-FFF2-40B4-BE49-F238E27FC236}">
                  <a16:creationId xmlns:a16="http://schemas.microsoft.com/office/drawing/2014/main" id="{771C9317-4F98-C05D-467D-9DFCA468E563}"/>
                </a:ext>
              </a:extLst>
            </p:cNvPr>
            <p:cNvSpPr>
              <a:spLocks noChangeArrowheads="1"/>
            </p:cNvSpPr>
            <p:nvPr/>
          </p:nvSpPr>
          <p:spPr bwMode="auto">
            <a:xfrm>
              <a:off x="1946534" y="5247738"/>
              <a:ext cx="373518" cy="360000"/>
            </a:xfrm>
            <a:prstGeom prst="diamond">
              <a:avLst/>
            </a:prstGeom>
            <a:solidFill>
              <a:srgbClr val="FF000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cxnSp>
          <p:nvCxnSpPr>
            <p:cNvPr id="84" name="Conector recto 83">
              <a:extLst>
                <a:ext uri="{FF2B5EF4-FFF2-40B4-BE49-F238E27FC236}">
                  <a16:creationId xmlns:a16="http://schemas.microsoft.com/office/drawing/2014/main" id="{34AE68CC-BADA-09A5-FC1B-374933115236}"/>
                </a:ext>
              </a:extLst>
            </p:cNvPr>
            <p:cNvCxnSpPr/>
            <p:nvPr/>
          </p:nvCxnSpPr>
          <p:spPr bwMode="auto">
            <a:xfrm flipH="1">
              <a:off x="10857018" y="2153041"/>
              <a:ext cx="1" cy="712161"/>
            </a:xfrm>
            <a:prstGeom prst="line">
              <a:avLst/>
            </a:prstGeom>
            <a:noFill/>
            <a:ln w="25400" cap="flat" cmpd="sng" algn="ctr">
              <a:solidFill>
                <a:srgbClr val="3333FF"/>
              </a:solidFill>
              <a:prstDash val="solid"/>
              <a:round/>
              <a:headEnd type="triangle" w="med" len="med"/>
              <a:tailEnd type="none" w="med" len="med"/>
            </a:ln>
            <a:effectLst/>
          </p:spPr>
        </p:cxnSp>
        <p:sp>
          <p:nvSpPr>
            <p:cNvPr id="85" name="Rectángulo 84">
              <a:extLst>
                <a:ext uri="{FF2B5EF4-FFF2-40B4-BE49-F238E27FC236}">
                  <a16:creationId xmlns:a16="http://schemas.microsoft.com/office/drawing/2014/main" id="{4D3DC35A-EA38-EB23-03CC-DE1017140C50}"/>
                </a:ext>
              </a:extLst>
            </p:cNvPr>
            <p:cNvSpPr/>
            <p:nvPr/>
          </p:nvSpPr>
          <p:spPr>
            <a:xfrm>
              <a:off x="9254143" y="2864840"/>
              <a:ext cx="1754253" cy="288147"/>
            </a:xfrm>
            <a:prstGeom prst="rect">
              <a:avLst/>
            </a:prstGeom>
          </p:spPr>
          <p:txBody>
            <a:bodyPr wrap="none" lIns="36000" tIns="36000" rIns="36000" bIns="36000">
              <a:spAutoFit/>
            </a:bodyPr>
            <a:lstStyle/>
            <a:p>
              <a:pPr>
                <a:lnSpc>
                  <a:spcPct val="100000"/>
                </a:lnSpc>
              </a:pPr>
              <a:r>
                <a:rPr lang="es-ES" sz="1400" dirty="0">
                  <a:solidFill>
                    <a:srgbClr val="3333FF"/>
                  </a:solidFill>
                </a:rPr>
                <a:t>Punto de No Retorno</a:t>
              </a:r>
            </a:p>
          </p:txBody>
        </p:sp>
        <p:sp>
          <p:nvSpPr>
            <p:cNvPr id="86" name="Text Box 65">
              <a:extLst>
                <a:ext uri="{FF2B5EF4-FFF2-40B4-BE49-F238E27FC236}">
                  <a16:creationId xmlns:a16="http://schemas.microsoft.com/office/drawing/2014/main" id="{BA56E209-F82A-418F-75C2-A4BC58892074}"/>
                </a:ext>
              </a:extLst>
            </p:cNvPr>
            <p:cNvSpPr txBox="1">
              <a:spLocks noChangeArrowheads="1"/>
            </p:cNvSpPr>
            <p:nvPr/>
          </p:nvSpPr>
          <p:spPr bwMode="auto">
            <a:xfrm>
              <a:off x="8239727" y="2167381"/>
              <a:ext cx="1891543"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Planos, Memoria y Plan</a:t>
              </a:r>
              <a:br>
                <a:rPr lang="es-ES" sz="1400" dirty="0"/>
              </a:br>
              <a:r>
                <a:rPr lang="es-ES" sz="1400" dirty="0"/>
                <a:t>Detallados</a:t>
              </a:r>
            </a:p>
          </p:txBody>
        </p:sp>
        <p:grpSp>
          <p:nvGrpSpPr>
            <p:cNvPr id="216" name="Grupo 215">
              <a:extLst>
                <a:ext uri="{FF2B5EF4-FFF2-40B4-BE49-F238E27FC236}">
                  <a16:creationId xmlns:a16="http://schemas.microsoft.com/office/drawing/2014/main" id="{B415B16D-28C9-A171-0AC5-1BCEC2E47F2F}"/>
                </a:ext>
              </a:extLst>
            </p:cNvPr>
            <p:cNvGrpSpPr/>
            <p:nvPr/>
          </p:nvGrpSpPr>
          <p:grpSpPr>
            <a:xfrm>
              <a:off x="1545701" y="1340832"/>
              <a:ext cx="9022369" cy="729576"/>
              <a:chOff x="1559852" y="3950199"/>
              <a:chExt cx="9022369" cy="729576"/>
            </a:xfrm>
          </p:grpSpPr>
          <p:grpSp>
            <p:nvGrpSpPr>
              <p:cNvPr id="218" name="111 Grupo">
                <a:extLst>
                  <a:ext uri="{FF2B5EF4-FFF2-40B4-BE49-F238E27FC236}">
                    <a16:creationId xmlns:a16="http://schemas.microsoft.com/office/drawing/2014/main" id="{12EE4763-C447-5ABF-BCB4-D7D37AE021FC}"/>
                  </a:ext>
                </a:extLst>
              </p:cNvPr>
              <p:cNvGrpSpPr/>
              <p:nvPr/>
            </p:nvGrpSpPr>
            <p:grpSpPr>
              <a:xfrm>
                <a:off x="1559852" y="3959775"/>
                <a:ext cx="2936590" cy="720000"/>
                <a:chOff x="585991" y="1650012"/>
                <a:chExt cx="2830309" cy="720000"/>
              </a:xfrm>
            </p:grpSpPr>
            <p:sp>
              <p:nvSpPr>
                <p:cNvPr id="236" name="AutoShape 54">
                  <a:extLst>
                    <a:ext uri="{FF2B5EF4-FFF2-40B4-BE49-F238E27FC236}">
                      <a16:creationId xmlns:a16="http://schemas.microsoft.com/office/drawing/2014/main" id="{FEDB386E-845A-54BA-3B12-E1525BE26CF5}"/>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supervisar &amp; controlar</a:t>
                  </a:r>
                </a:p>
              </p:txBody>
            </p:sp>
            <p:sp>
              <p:nvSpPr>
                <p:cNvPr id="237" name="AutoShape 54">
                  <a:extLst>
                    <a:ext uri="{FF2B5EF4-FFF2-40B4-BE49-F238E27FC236}">
                      <a16:creationId xmlns:a16="http://schemas.microsoft.com/office/drawing/2014/main" id="{AA1294B7-1CC0-7548-84CB-7D02B61F7545}"/>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cerrar</a:t>
                  </a:r>
                </a:p>
              </p:txBody>
            </p:sp>
            <p:sp>
              <p:nvSpPr>
                <p:cNvPr id="238" name="AutoShape 54">
                  <a:extLst>
                    <a:ext uri="{FF2B5EF4-FFF2-40B4-BE49-F238E27FC236}">
                      <a16:creationId xmlns:a16="http://schemas.microsoft.com/office/drawing/2014/main" id="{3A34F74E-0683-6822-16B9-6B560C8C6ABC}"/>
                    </a:ext>
                  </a:extLst>
                </p:cNvPr>
                <p:cNvSpPr>
                  <a:spLocks noChangeArrowheads="1"/>
                </p:cNvSpPr>
                <p:nvPr/>
              </p:nvSpPr>
              <p:spPr bwMode="auto">
                <a:xfrm>
                  <a:off x="840550"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iniciar</a:t>
                  </a:r>
                </a:p>
              </p:txBody>
            </p:sp>
            <p:sp>
              <p:nvSpPr>
                <p:cNvPr id="239" name="AutoShape 54">
                  <a:extLst>
                    <a:ext uri="{FF2B5EF4-FFF2-40B4-BE49-F238E27FC236}">
                      <a16:creationId xmlns:a16="http://schemas.microsoft.com/office/drawing/2014/main" id="{1F7CA93E-D250-F465-0AFB-64BC66D50F40}"/>
                    </a:ext>
                  </a:extLst>
                </p:cNvPr>
                <p:cNvSpPr>
                  <a:spLocks noChangeArrowheads="1"/>
                </p:cNvSpPr>
                <p:nvPr/>
              </p:nvSpPr>
              <p:spPr bwMode="auto">
                <a:xfrm>
                  <a:off x="1443976"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planificar</a:t>
                  </a:r>
                </a:p>
              </p:txBody>
            </p:sp>
            <p:sp>
              <p:nvSpPr>
                <p:cNvPr id="240" name="AutoShape 54">
                  <a:extLst>
                    <a:ext uri="{FF2B5EF4-FFF2-40B4-BE49-F238E27FC236}">
                      <a16:creationId xmlns:a16="http://schemas.microsoft.com/office/drawing/2014/main" id="{1368305C-7060-AA42-4001-0223204D8245}"/>
                    </a:ext>
                  </a:extLst>
                </p:cNvPr>
                <p:cNvSpPr>
                  <a:spLocks noChangeArrowheads="1"/>
                </p:cNvSpPr>
                <p:nvPr/>
              </p:nvSpPr>
              <p:spPr bwMode="auto">
                <a:xfrm>
                  <a:off x="2034702"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ejecutar</a:t>
                  </a:r>
                </a:p>
              </p:txBody>
            </p:sp>
            <p:cxnSp>
              <p:nvCxnSpPr>
                <p:cNvPr id="241" name="117 Conector angular">
                  <a:extLst>
                    <a:ext uri="{FF2B5EF4-FFF2-40B4-BE49-F238E27FC236}">
                      <a16:creationId xmlns:a16="http://schemas.microsoft.com/office/drawing/2014/main" id="{7609F2E6-3FC5-6A0E-1456-24C2DC45B79A}"/>
                    </a:ext>
                  </a:extLst>
                </p:cNvPr>
                <p:cNvCxnSpPr>
                  <a:stCxn id="239" idx="0"/>
                  <a:endCxn id="238" idx="0"/>
                </p:cNvCxnSpPr>
                <p:nvPr/>
              </p:nvCxnSpPr>
              <p:spPr bwMode="auto">
                <a:xfrm rot="16200000" flipV="1">
                  <a:off x="1412263" y="1527495"/>
                  <a:ext cx="12700" cy="603426"/>
                </a:xfrm>
                <a:prstGeom prst="bentConnector3">
                  <a:avLst>
                    <a:gd name="adj1" fmla="val 1200000"/>
                  </a:avLst>
                </a:prstGeom>
                <a:noFill/>
                <a:ln w="6350" cap="flat" cmpd="sng" algn="ctr">
                  <a:solidFill>
                    <a:srgbClr val="FF0000"/>
                  </a:solidFill>
                  <a:prstDash val="dash"/>
                  <a:round/>
                  <a:headEnd type="none" w="sm" len="sm"/>
                  <a:tailEnd type="triangle" w="sm" len="sm"/>
                </a:ln>
                <a:effectLst/>
              </p:spPr>
            </p:cxnSp>
            <p:cxnSp>
              <p:nvCxnSpPr>
                <p:cNvPr id="242" name="118 Conector angular">
                  <a:extLst>
                    <a:ext uri="{FF2B5EF4-FFF2-40B4-BE49-F238E27FC236}">
                      <a16:creationId xmlns:a16="http://schemas.microsoft.com/office/drawing/2014/main" id="{79EA36DB-6129-6F06-2106-5D0D10791666}"/>
                    </a:ext>
                  </a:extLst>
                </p:cNvPr>
                <p:cNvCxnSpPr>
                  <a:stCxn id="240" idx="2"/>
                  <a:endCxn id="239" idx="2"/>
                </p:cNvCxnSpPr>
                <p:nvPr/>
              </p:nvCxnSpPr>
              <p:spPr bwMode="auto">
                <a:xfrm rot="5400000">
                  <a:off x="2009339" y="1893845"/>
                  <a:ext cx="12700" cy="590726"/>
                </a:xfrm>
                <a:prstGeom prst="bentConnector3">
                  <a:avLst>
                    <a:gd name="adj1" fmla="val 1000000"/>
                  </a:avLst>
                </a:prstGeom>
                <a:noFill/>
                <a:ln w="6350" cap="flat" cmpd="sng" algn="ctr">
                  <a:solidFill>
                    <a:srgbClr val="FF0000"/>
                  </a:solidFill>
                  <a:prstDash val="solid"/>
                  <a:round/>
                  <a:headEnd type="none" w="sm" len="sm"/>
                  <a:tailEnd type="triangle" w="sm" len="sm"/>
                </a:ln>
                <a:effectLst/>
              </p:spPr>
            </p:cxnSp>
          </p:grpSp>
          <p:grpSp>
            <p:nvGrpSpPr>
              <p:cNvPr id="220" name="121 Grupo">
                <a:extLst>
                  <a:ext uri="{FF2B5EF4-FFF2-40B4-BE49-F238E27FC236}">
                    <a16:creationId xmlns:a16="http://schemas.microsoft.com/office/drawing/2014/main" id="{ED215024-5715-C461-EE6C-290D7FE1DA78}"/>
                  </a:ext>
                </a:extLst>
              </p:cNvPr>
              <p:cNvGrpSpPr/>
              <p:nvPr/>
            </p:nvGrpSpPr>
            <p:grpSpPr>
              <a:xfrm>
                <a:off x="4588591" y="3950199"/>
                <a:ext cx="2936590" cy="720000"/>
                <a:chOff x="585991" y="1650012"/>
                <a:chExt cx="2830309" cy="720000"/>
              </a:xfrm>
            </p:grpSpPr>
            <p:sp>
              <p:nvSpPr>
                <p:cNvPr id="229" name="AutoShape 54">
                  <a:extLst>
                    <a:ext uri="{FF2B5EF4-FFF2-40B4-BE49-F238E27FC236}">
                      <a16:creationId xmlns:a16="http://schemas.microsoft.com/office/drawing/2014/main" id="{9E403AE5-307C-BACA-D5D6-8BE678A1F39B}"/>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supervisar &amp; controlar</a:t>
                  </a:r>
                </a:p>
              </p:txBody>
            </p:sp>
            <p:sp>
              <p:nvSpPr>
                <p:cNvPr id="230" name="AutoShape 54">
                  <a:extLst>
                    <a:ext uri="{FF2B5EF4-FFF2-40B4-BE49-F238E27FC236}">
                      <a16:creationId xmlns:a16="http://schemas.microsoft.com/office/drawing/2014/main" id="{09692689-77DD-55B6-A26E-E75A43EE4CF6}"/>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cerrar</a:t>
                  </a:r>
                </a:p>
              </p:txBody>
            </p:sp>
            <p:sp>
              <p:nvSpPr>
                <p:cNvPr id="231" name="AutoShape 54">
                  <a:extLst>
                    <a:ext uri="{FF2B5EF4-FFF2-40B4-BE49-F238E27FC236}">
                      <a16:creationId xmlns:a16="http://schemas.microsoft.com/office/drawing/2014/main" id="{490C20ED-D01C-F0F3-0D42-BD6A3A777F5C}"/>
                    </a:ext>
                  </a:extLst>
                </p:cNvPr>
                <p:cNvSpPr>
                  <a:spLocks noChangeArrowheads="1"/>
                </p:cNvSpPr>
                <p:nvPr/>
              </p:nvSpPr>
              <p:spPr bwMode="auto">
                <a:xfrm>
                  <a:off x="840550"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iniciar</a:t>
                  </a:r>
                </a:p>
              </p:txBody>
            </p:sp>
            <p:sp>
              <p:nvSpPr>
                <p:cNvPr id="232" name="AutoShape 54">
                  <a:extLst>
                    <a:ext uri="{FF2B5EF4-FFF2-40B4-BE49-F238E27FC236}">
                      <a16:creationId xmlns:a16="http://schemas.microsoft.com/office/drawing/2014/main" id="{B0E12635-2584-C75F-0864-EE99F26A6627}"/>
                    </a:ext>
                  </a:extLst>
                </p:cNvPr>
                <p:cNvSpPr>
                  <a:spLocks noChangeArrowheads="1"/>
                </p:cNvSpPr>
                <p:nvPr/>
              </p:nvSpPr>
              <p:spPr bwMode="auto">
                <a:xfrm>
                  <a:off x="1443976"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planificar</a:t>
                  </a:r>
                </a:p>
              </p:txBody>
            </p:sp>
            <p:sp>
              <p:nvSpPr>
                <p:cNvPr id="233" name="AutoShape 54">
                  <a:extLst>
                    <a:ext uri="{FF2B5EF4-FFF2-40B4-BE49-F238E27FC236}">
                      <a16:creationId xmlns:a16="http://schemas.microsoft.com/office/drawing/2014/main" id="{B41ECFBF-C05F-8075-ECA8-642D34CF7C7B}"/>
                    </a:ext>
                  </a:extLst>
                </p:cNvPr>
                <p:cNvSpPr>
                  <a:spLocks noChangeArrowheads="1"/>
                </p:cNvSpPr>
                <p:nvPr/>
              </p:nvSpPr>
              <p:spPr bwMode="auto">
                <a:xfrm>
                  <a:off x="2034702"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ejecutar</a:t>
                  </a:r>
                </a:p>
              </p:txBody>
            </p:sp>
            <p:cxnSp>
              <p:nvCxnSpPr>
                <p:cNvPr id="234" name="127 Conector angular">
                  <a:extLst>
                    <a:ext uri="{FF2B5EF4-FFF2-40B4-BE49-F238E27FC236}">
                      <a16:creationId xmlns:a16="http://schemas.microsoft.com/office/drawing/2014/main" id="{414DB5AE-F370-465D-BB19-F35722B88B5D}"/>
                    </a:ext>
                  </a:extLst>
                </p:cNvPr>
                <p:cNvCxnSpPr>
                  <a:stCxn id="232" idx="0"/>
                  <a:endCxn id="231" idx="0"/>
                </p:cNvCxnSpPr>
                <p:nvPr/>
              </p:nvCxnSpPr>
              <p:spPr bwMode="auto">
                <a:xfrm rot="16200000" flipV="1">
                  <a:off x="1412263" y="1527495"/>
                  <a:ext cx="12700" cy="603426"/>
                </a:xfrm>
                <a:prstGeom prst="bentConnector3">
                  <a:avLst>
                    <a:gd name="adj1" fmla="val 1200000"/>
                  </a:avLst>
                </a:prstGeom>
                <a:noFill/>
                <a:ln w="6350" cap="flat" cmpd="sng" algn="ctr">
                  <a:solidFill>
                    <a:srgbClr val="FF0000"/>
                  </a:solidFill>
                  <a:prstDash val="dash"/>
                  <a:round/>
                  <a:headEnd type="none" w="sm" len="sm"/>
                  <a:tailEnd type="triangle" w="sm" len="sm"/>
                </a:ln>
                <a:effectLst/>
              </p:spPr>
            </p:cxnSp>
            <p:cxnSp>
              <p:nvCxnSpPr>
                <p:cNvPr id="235" name="128 Conector angular">
                  <a:extLst>
                    <a:ext uri="{FF2B5EF4-FFF2-40B4-BE49-F238E27FC236}">
                      <a16:creationId xmlns:a16="http://schemas.microsoft.com/office/drawing/2014/main" id="{EC920339-F36A-518F-1BC0-A751A766DCF8}"/>
                    </a:ext>
                  </a:extLst>
                </p:cNvPr>
                <p:cNvCxnSpPr>
                  <a:stCxn id="233" idx="2"/>
                  <a:endCxn id="232" idx="2"/>
                </p:cNvCxnSpPr>
                <p:nvPr/>
              </p:nvCxnSpPr>
              <p:spPr bwMode="auto">
                <a:xfrm rot="5400000">
                  <a:off x="2009339" y="1893845"/>
                  <a:ext cx="12700" cy="590726"/>
                </a:xfrm>
                <a:prstGeom prst="bentConnector3">
                  <a:avLst>
                    <a:gd name="adj1" fmla="val 1000000"/>
                  </a:avLst>
                </a:prstGeom>
                <a:noFill/>
                <a:ln w="6350" cap="flat" cmpd="sng" algn="ctr">
                  <a:solidFill>
                    <a:srgbClr val="FF0000"/>
                  </a:solidFill>
                  <a:prstDash val="solid"/>
                  <a:round/>
                  <a:headEnd type="none" w="sm" len="sm"/>
                  <a:tailEnd type="triangle" w="sm" len="sm"/>
                </a:ln>
                <a:effectLst/>
              </p:spPr>
            </p:cxnSp>
          </p:grpSp>
          <p:grpSp>
            <p:nvGrpSpPr>
              <p:cNvPr id="221" name="129 Grupo">
                <a:extLst>
                  <a:ext uri="{FF2B5EF4-FFF2-40B4-BE49-F238E27FC236}">
                    <a16:creationId xmlns:a16="http://schemas.microsoft.com/office/drawing/2014/main" id="{A84C71DB-363F-2166-468A-97473122AEFD}"/>
                  </a:ext>
                </a:extLst>
              </p:cNvPr>
              <p:cNvGrpSpPr/>
              <p:nvPr/>
            </p:nvGrpSpPr>
            <p:grpSpPr>
              <a:xfrm>
                <a:off x="7645631" y="3950199"/>
                <a:ext cx="2936590" cy="720000"/>
                <a:chOff x="585991" y="1650012"/>
                <a:chExt cx="2830309" cy="720000"/>
              </a:xfrm>
            </p:grpSpPr>
            <p:sp>
              <p:nvSpPr>
                <p:cNvPr id="222" name="AutoShape 54">
                  <a:extLst>
                    <a:ext uri="{FF2B5EF4-FFF2-40B4-BE49-F238E27FC236}">
                      <a16:creationId xmlns:a16="http://schemas.microsoft.com/office/drawing/2014/main" id="{AB9C63F8-2B42-A5FF-6FE1-2EFC125C6D0E}"/>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supervisar &amp; controlar</a:t>
                  </a:r>
                </a:p>
              </p:txBody>
            </p:sp>
            <p:sp>
              <p:nvSpPr>
                <p:cNvPr id="223" name="AutoShape 54">
                  <a:extLst>
                    <a:ext uri="{FF2B5EF4-FFF2-40B4-BE49-F238E27FC236}">
                      <a16:creationId xmlns:a16="http://schemas.microsoft.com/office/drawing/2014/main" id="{99ED357E-5001-FCD3-E3B1-6965368EB495}"/>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cerrar</a:t>
                  </a:r>
                </a:p>
              </p:txBody>
            </p:sp>
            <p:sp>
              <p:nvSpPr>
                <p:cNvPr id="224" name="AutoShape 54">
                  <a:extLst>
                    <a:ext uri="{FF2B5EF4-FFF2-40B4-BE49-F238E27FC236}">
                      <a16:creationId xmlns:a16="http://schemas.microsoft.com/office/drawing/2014/main" id="{13BF13FD-9BD4-2975-AE5C-05A53E572FDF}"/>
                    </a:ext>
                  </a:extLst>
                </p:cNvPr>
                <p:cNvSpPr>
                  <a:spLocks noChangeArrowheads="1"/>
                </p:cNvSpPr>
                <p:nvPr/>
              </p:nvSpPr>
              <p:spPr bwMode="auto">
                <a:xfrm>
                  <a:off x="840550"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iniciar</a:t>
                  </a:r>
                </a:p>
              </p:txBody>
            </p:sp>
            <p:sp>
              <p:nvSpPr>
                <p:cNvPr id="225" name="AutoShape 54">
                  <a:extLst>
                    <a:ext uri="{FF2B5EF4-FFF2-40B4-BE49-F238E27FC236}">
                      <a16:creationId xmlns:a16="http://schemas.microsoft.com/office/drawing/2014/main" id="{756467C4-9F8D-F6A8-284A-5197BC38DF30}"/>
                    </a:ext>
                  </a:extLst>
                </p:cNvPr>
                <p:cNvSpPr>
                  <a:spLocks noChangeArrowheads="1"/>
                </p:cNvSpPr>
                <p:nvPr/>
              </p:nvSpPr>
              <p:spPr bwMode="auto">
                <a:xfrm>
                  <a:off x="1443976"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planificar</a:t>
                  </a:r>
                </a:p>
              </p:txBody>
            </p:sp>
            <p:sp>
              <p:nvSpPr>
                <p:cNvPr id="226" name="AutoShape 54">
                  <a:extLst>
                    <a:ext uri="{FF2B5EF4-FFF2-40B4-BE49-F238E27FC236}">
                      <a16:creationId xmlns:a16="http://schemas.microsoft.com/office/drawing/2014/main" id="{7F6324C2-8D3F-D894-9EA3-60B4145EFE61}"/>
                    </a:ext>
                  </a:extLst>
                </p:cNvPr>
                <p:cNvSpPr>
                  <a:spLocks noChangeArrowheads="1"/>
                </p:cNvSpPr>
                <p:nvPr/>
              </p:nvSpPr>
              <p:spPr bwMode="auto">
                <a:xfrm>
                  <a:off x="2034702"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ejecutar</a:t>
                  </a:r>
                </a:p>
              </p:txBody>
            </p:sp>
            <p:cxnSp>
              <p:nvCxnSpPr>
                <p:cNvPr id="227" name="135 Conector angular">
                  <a:extLst>
                    <a:ext uri="{FF2B5EF4-FFF2-40B4-BE49-F238E27FC236}">
                      <a16:creationId xmlns:a16="http://schemas.microsoft.com/office/drawing/2014/main" id="{F4A61150-1C81-A64D-7158-15693A361497}"/>
                    </a:ext>
                  </a:extLst>
                </p:cNvPr>
                <p:cNvCxnSpPr>
                  <a:stCxn id="225" idx="0"/>
                  <a:endCxn id="224" idx="0"/>
                </p:cNvCxnSpPr>
                <p:nvPr/>
              </p:nvCxnSpPr>
              <p:spPr bwMode="auto">
                <a:xfrm rot="16200000" flipV="1">
                  <a:off x="1412263" y="1527495"/>
                  <a:ext cx="12700" cy="603426"/>
                </a:xfrm>
                <a:prstGeom prst="bentConnector3">
                  <a:avLst>
                    <a:gd name="adj1" fmla="val 1200000"/>
                  </a:avLst>
                </a:prstGeom>
                <a:noFill/>
                <a:ln w="6350" cap="flat" cmpd="sng" algn="ctr">
                  <a:solidFill>
                    <a:srgbClr val="FF0000"/>
                  </a:solidFill>
                  <a:prstDash val="dash"/>
                  <a:round/>
                  <a:headEnd type="none" w="sm" len="sm"/>
                  <a:tailEnd type="triangle" w="sm" len="sm"/>
                </a:ln>
                <a:effectLst/>
              </p:spPr>
            </p:cxnSp>
            <p:cxnSp>
              <p:nvCxnSpPr>
                <p:cNvPr id="228" name="136 Conector angular">
                  <a:extLst>
                    <a:ext uri="{FF2B5EF4-FFF2-40B4-BE49-F238E27FC236}">
                      <a16:creationId xmlns:a16="http://schemas.microsoft.com/office/drawing/2014/main" id="{F79E91F3-0DC1-7BAA-7478-E2686B12C917}"/>
                    </a:ext>
                  </a:extLst>
                </p:cNvPr>
                <p:cNvCxnSpPr>
                  <a:stCxn id="226" idx="2"/>
                  <a:endCxn id="225" idx="2"/>
                </p:cNvCxnSpPr>
                <p:nvPr/>
              </p:nvCxnSpPr>
              <p:spPr bwMode="auto">
                <a:xfrm rot="5400000">
                  <a:off x="2009339" y="1893845"/>
                  <a:ext cx="12700" cy="590726"/>
                </a:xfrm>
                <a:prstGeom prst="bentConnector3">
                  <a:avLst>
                    <a:gd name="adj1" fmla="val 1000000"/>
                  </a:avLst>
                </a:prstGeom>
                <a:noFill/>
                <a:ln w="6350" cap="flat" cmpd="sng" algn="ctr">
                  <a:solidFill>
                    <a:srgbClr val="FF0000"/>
                  </a:solidFill>
                  <a:prstDash val="solid"/>
                  <a:round/>
                  <a:headEnd type="none" w="sm" len="sm"/>
                  <a:tailEnd type="triangle" w="sm" len="sm"/>
                </a:ln>
                <a:effectLst/>
              </p:spPr>
            </p:cxnSp>
          </p:grpSp>
        </p:grpSp>
      </p:grpSp>
      <p:sp>
        <p:nvSpPr>
          <p:cNvPr id="3" name="AutoShape 84">
            <a:extLst>
              <a:ext uri="{FF2B5EF4-FFF2-40B4-BE49-F238E27FC236}">
                <a16:creationId xmlns:a16="http://schemas.microsoft.com/office/drawing/2014/main" id="{5298D284-1D1F-4AC3-A358-39712271DB31}"/>
              </a:ext>
            </a:extLst>
          </p:cNvPr>
          <p:cNvSpPr>
            <a:spLocks noChangeArrowheads="1"/>
          </p:cNvSpPr>
          <p:nvPr/>
        </p:nvSpPr>
        <p:spPr bwMode="auto">
          <a:xfrm>
            <a:off x="4827039" y="1523364"/>
            <a:ext cx="373518" cy="360000"/>
          </a:xfrm>
          <a:prstGeom prst="diamond">
            <a:avLst/>
          </a:prstGeom>
          <a:solidFill>
            <a:srgbClr val="00B05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sp>
        <p:nvSpPr>
          <p:cNvPr id="6" name="AutoShape 84">
            <a:extLst>
              <a:ext uri="{FF2B5EF4-FFF2-40B4-BE49-F238E27FC236}">
                <a16:creationId xmlns:a16="http://schemas.microsoft.com/office/drawing/2014/main" id="{26E4B973-77F7-ACC2-3007-503DD2FBE390}"/>
              </a:ext>
            </a:extLst>
          </p:cNvPr>
          <p:cNvSpPr>
            <a:spLocks noChangeArrowheads="1"/>
          </p:cNvSpPr>
          <p:nvPr/>
        </p:nvSpPr>
        <p:spPr bwMode="auto">
          <a:xfrm>
            <a:off x="7866147" y="1542018"/>
            <a:ext cx="373518" cy="360000"/>
          </a:xfrm>
          <a:prstGeom prst="diamond">
            <a:avLst/>
          </a:prstGeom>
          <a:solidFill>
            <a:srgbClr val="00B05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spTree>
    <p:extLst>
      <p:ext uri="{BB962C8B-B14F-4D97-AF65-F5344CB8AC3E}">
        <p14:creationId xmlns:p14="http://schemas.microsoft.com/office/powerpoint/2010/main" val="54486402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EFDA9D-7E72-4E42-90F7-18F18B585ACE}"/>
              </a:ext>
            </a:extLst>
          </p:cNvPr>
          <p:cNvSpPr>
            <a:spLocks noGrp="1"/>
          </p:cNvSpPr>
          <p:nvPr>
            <p:ph type="title"/>
          </p:nvPr>
        </p:nvSpPr>
        <p:spPr>
          <a:xfrm>
            <a:off x="78559" y="53653"/>
            <a:ext cx="11288931" cy="453940"/>
          </a:xfrm>
        </p:spPr>
        <p:txBody>
          <a:bodyPr>
            <a:normAutofit/>
          </a:bodyPr>
          <a:lstStyle/>
          <a:p>
            <a:r>
              <a:rPr lang="es-ES" sz="1600" dirty="0"/>
              <a:t>Aprendizaje de los 49 Procesos de la GPGP de 2023, Mediante 10 Áreas o Especialidades de Gestión</a:t>
            </a:r>
          </a:p>
        </p:txBody>
      </p:sp>
      <p:sp>
        <p:nvSpPr>
          <p:cNvPr id="4" name="Marcador de pie de página 3">
            <a:extLst>
              <a:ext uri="{FF2B5EF4-FFF2-40B4-BE49-F238E27FC236}">
                <a16:creationId xmlns:a16="http://schemas.microsoft.com/office/drawing/2014/main" id="{BFCCA326-001C-4C65-B1BC-6BB151A4D3A2}"/>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73816586-4A64-4DDA-BDB2-EF7243E57334}"/>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25</a:t>
            </a:fld>
            <a:endParaRPr lang="es-ES"/>
          </a:p>
        </p:txBody>
      </p:sp>
      <p:graphicFrame>
        <p:nvGraphicFramePr>
          <p:cNvPr id="6" name="Marcador de contenido 6">
            <a:extLst>
              <a:ext uri="{FF2B5EF4-FFF2-40B4-BE49-F238E27FC236}">
                <a16:creationId xmlns:a16="http://schemas.microsoft.com/office/drawing/2014/main" id="{F1BD1FC5-0A41-47C2-A462-FAE253EC62A9}"/>
              </a:ext>
            </a:extLst>
          </p:cNvPr>
          <p:cNvGraphicFramePr>
            <a:graphicFrameLocks noGrp="1"/>
          </p:cNvGraphicFramePr>
          <p:nvPr>
            <p:ph idx="1"/>
            <p:extLst>
              <p:ext uri="{D42A27DB-BD31-4B8C-83A1-F6EECF244321}">
                <p14:modId xmlns:p14="http://schemas.microsoft.com/office/powerpoint/2010/main" val="3093051347"/>
              </p:ext>
            </p:extLst>
          </p:nvPr>
        </p:nvGraphicFramePr>
        <p:xfrm>
          <a:off x="315819" y="694663"/>
          <a:ext cx="11239294" cy="5488920"/>
        </p:xfrm>
        <a:graphic>
          <a:graphicData uri="http://schemas.openxmlformats.org/drawingml/2006/table">
            <a:tbl>
              <a:tblPr firstRow="1" firstCol="1" lastRow="1" lastCol="1" bandRow="1" bandCol="1">
                <a:solidFill>
                  <a:schemeClr val="bg1"/>
                </a:solidFill>
              </a:tblPr>
              <a:tblGrid>
                <a:gridCol w="1338011">
                  <a:extLst>
                    <a:ext uri="{9D8B030D-6E8A-4147-A177-3AD203B41FA5}">
                      <a16:colId xmlns:a16="http://schemas.microsoft.com/office/drawing/2014/main" val="20000"/>
                    </a:ext>
                  </a:extLst>
                </a:gridCol>
                <a:gridCol w="1613236">
                  <a:extLst>
                    <a:ext uri="{9D8B030D-6E8A-4147-A177-3AD203B41FA5}">
                      <a16:colId xmlns:a16="http://schemas.microsoft.com/office/drawing/2014/main" val="20001"/>
                    </a:ext>
                  </a:extLst>
                </a:gridCol>
                <a:gridCol w="2966903">
                  <a:extLst>
                    <a:ext uri="{9D8B030D-6E8A-4147-A177-3AD203B41FA5}">
                      <a16:colId xmlns:a16="http://schemas.microsoft.com/office/drawing/2014/main" val="20002"/>
                    </a:ext>
                  </a:extLst>
                </a:gridCol>
                <a:gridCol w="2204332">
                  <a:extLst>
                    <a:ext uri="{9D8B030D-6E8A-4147-A177-3AD203B41FA5}">
                      <a16:colId xmlns:a16="http://schemas.microsoft.com/office/drawing/2014/main" val="20003"/>
                    </a:ext>
                  </a:extLst>
                </a:gridCol>
                <a:gridCol w="1820969">
                  <a:extLst>
                    <a:ext uri="{9D8B030D-6E8A-4147-A177-3AD203B41FA5}">
                      <a16:colId xmlns:a16="http://schemas.microsoft.com/office/drawing/2014/main" val="20004"/>
                    </a:ext>
                  </a:extLst>
                </a:gridCol>
                <a:gridCol w="1295843">
                  <a:extLst>
                    <a:ext uri="{9D8B030D-6E8A-4147-A177-3AD203B41FA5}">
                      <a16:colId xmlns:a16="http://schemas.microsoft.com/office/drawing/2014/main" val="20005"/>
                    </a:ext>
                  </a:extLst>
                </a:gridCol>
              </a:tblGrid>
              <a:tr h="185452">
                <a:tc>
                  <a:txBody>
                    <a:bodyPr/>
                    <a:lstStyle/>
                    <a:p>
                      <a:pPr algn="ctr">
                        <a:spcAft>
                          <a:spcPts val="0"/>
                        </a:spcAft>
                      </a:pPr>
                      <a:r>
                        <a:rPr lang="es-ES" sz="1000" dirty="0">
                          <a:effectLst/>
                          <a:latin typeface="Arial" panose="020B0604020202020204" pitchFamily="34" charset="0"/>
                          <a:ea typeface="Times New Roman" panose="02020603050405020304" pitchFamily="18"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indent="0" algn="ctr">
                        <a:spcAft>
                          <a:spcPts val="0"/>
                        </a:spcAft>
                      </a:pPr>
                      <a:r>
                        <a:rPr lang="es-ES" sz="1000" b="1"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4. Iniciar</a:t>
                      </a:r>
                      <a:endParaRPr lang="es-ES" sz="1000" b="1"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indent="0" algn="ctr"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5. Planificar</a:t>
                      </a: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indent="0" algn="ctr"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6. Ejecutar</a:t>
                      </a: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indent="0" algn="ctr"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7. Supervisar &amp; Controlar</a:t>
                      </a: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indent="0" algn="ctr"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8. Cerrar</a:t>
                      </a: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305465">
                <a:tc rowSpan="2">
                  <a:txBody>
                    <a:bodyPr/>
                    <a:lstStyle/>
                    <a:p>
                      <a:pPr marL="0" indent="0" algn="l"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INTEGRACION</a:t>
                      </a:r>
                    </a:p>
                  </a:txBody>
                  <a:tcPr marL="43374" marR="43374"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 Desarrollar el Acta de Constitución del proyecto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 Desarrollar el Plan para la Dirección del Proyecto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 Dirigir y gestionar los trabajos del proyecto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 Supervisar y controlar los trabajos del proyecto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 Cerrar el proyecto o fase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1"/>
                  </a:ext>
                </a:extLst>
              </a:tr>
              <a:tr h="305465">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Times New Roman" panose="02020603050405020304" pitchFamily="18" charset="0"/>
                        </a:rPr>
                        <a:t>2. Gestionar el conocimiento del proyecto</a:t>
                      </a: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Realizar el control integrado de cambios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extLst>
                  <a:ext uri="{0D108BD9-81ED-4DB2-BD59-A6C34878D82A}">
                    <a16:rowId xmlns:a16="http://schemas.microsoft.com/office/drawing/2014/main" val="10002"/>
                  </a:ext>
                </a:extLst>
              </a:tr>
              <a:tr h="170451">
                <a:tc rowSpan="4">
                  <a:txBody>
                    <a:bodyPr/>
                    <a:lstStyle/>
                    <a:p>
                      <a:pPr marL="0" indent="0" algn="l"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ALCANCE</a:t>
                      </a:r>
                    </a:p>
                  </a:txBody>
                  <a:tcPr marL="43374" marR="43374"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algn="l" defTabSz="914400" rtl="0" eaLnBrk="1" latinLnBrk="0" hangingPunct="1">
                        <a:spcAft>
                          <a:spcPts val="0"/>
                        </a:spcAft>
                      </a:pPr>
                      <a:r>
                        <a:rPr lang="es-ES" sz="9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2. Planificar la gestión del alcance</a:t>
                      </a: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marL="0" algn="l" defTabSz="914400" rtl="0" eaLnBrk="1" latinLnBrk="0" hangingPunct="1">
                        <a:spcAft>
                          <a:spcPts val="0"/>
                        </a:spcAft>
                      </a:pPr>
                      <a:r>
                        <a:rPr lang="es-ES" sz="9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3. Validar el alcance</a:t>
                      </a: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3"/>
                  </a:ext>
                </a:extLst>
              </a:tr>
              <a:tr h="170451">
                <a:tc vMerge="1">
                  <a:txBody>
                    <a:bodyPr/>
                    <a:lstStyle/>
                    <a:p>
                      <a:endParaRPr lang="es-ES"/>
                    </a:p>
                  </a:txBody>
                  <a:tcPr/>
                </a:tc>
                <a:tc vMerge="1">
                  <a:txBody>
                    <a:bodyPr/>
                    <a:lstStyle/>
                    <a:p>
                      <a:endParaRPr lang="es-ES"/>
                    </a:p>
                  </a:txBody>
                  <a:tcPr/>
                </a:tc>
                <a:tc>
                  <a:txBody>
                    <a:bodyPr/>
                    <a:lstStyle/>
                    <a:p>
                      <a:pPr marL="0" algn="l" defTabSz="914400" rtl="0" eaLnBrk="1" latinLnBrk="0" hangingPunct="1">
                        <a:spcAft>
                          <a:spcPts val="0"/>
                        </a:spcAft>
                      </a:pPr>
                      <a:r>
                        <a:rPr lang="es-ES" sz="9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3. Recopilar requisitos</a:t>
                      </a: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4"/>
                  </a:ext>
                </a:extLst>
              </a:tr>
              <a:tr h="170451">
                <a:tc vMerge="1">
                  <a:txBody>
                    <a:bodyPr/>
                    <a:lstStyle/>
                    <a:p>
                      <a:endParaRPr lang="es-ES"/>
                    </a:p>
                  </a:txBody>
                  <a:tcPr/>
                </a:tc>
                <a:tc vMerge="1">
                  <a:txBody>
                    <a:bodyPr/>
                    <a:lstStyle/>
                    <a:p>
                      <a:endParaRPr lang="es-ES"/>
                    </a:p>
                  </a:txBody>
                  <a:tcPr/>
                </a:tc>
                <a:tc>
                  <a:txBody>
                    <a:bodyPr/>
                    <a:lstStyle/>
                    <a:p>
                      <a:pPr marL="0" algn="l" defTabSz="914400" rtl="0" eaLnBrk="1" latinLnBrk="0" hangingPunct="1">
                        <a:spcAft>
                          <a:spcPts val="0"/>
                        </a:spcAft>
                      </a:pPr>
                      <a:r>
                        <a:rPr lang="es-ES" sz="9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4. Definir el alcance</a:t>
                      </a: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5"/>
                  </a:ext>
                </a:extLst>
              </a:tr>
              <a:tr h="170451">
                <a:tc vMerge="1">
                  <a:txBody>
                    <a:bodyPr/>
                    <a:lstStyle/>
                    <a:p>
                      <a:endParaRPr lang="es-ES"/>
                    </a:p>
                  </a:txBody>
                  <a:tcPr/>
                </a:tc>
                <a:tc vMerge="1">
                  <a:txBody>
                    <a:bodyPr/>
                    <a:lstStyle/>
                    <a:p>
                      <a:endParaRPr lang="es-ES"/>
                    </a:p>
                  </a:txBody>
                  <a:tcPr/>
                </a:tc>
                <a:tc>
                  <a:txBody>
                    <a:bodyPr/>
                    <a:lstStyle/>
                    <a:p>
                      <a:pPr marL="0" algn="l" defTabSz="914400" rtl="0" eaLnBrk="1" latinLnBrk="0" hangingPunct="1">
                        <a:spcAft>
                          <a:spcPts val="0"/>
                        </a:spcAft>
                      </a:pPr>
                      <a:r>
                        <a:rPr lang="es-ES" sz="9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5. Crear la EDT (WBS)</a:t>
                      </a: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a:txBody>
                    <a:bodyPr/>
                    <a:lstStyle/>
                    <a:p>
                      <a:pPr marL="0" algn="l" defTabSz="914400" rtl="0" eaLnBrk="1" latinLnBrk="0" hangingPunct="1">
                        <a:spcAft>
                          <a:spcPts val="0"/>
                        </a:spcAft>
                      </a:pPr>
                      <a:r>
                        <a:rPr lang="es-ES" sz="900" kern="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4. Controlar el alcance</a:t>
                      </a: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extLst>
                  <a:ext uri="{0D108BD9-81ED-4DB2-BD59-A6C34878D82A}">
                    <a16:rowId xmlns:a16="http://schemas.microsoft.com/office/drawing/2014/main" val="10006"/>
                  </a:ext>
                </a:extLst>
              </a:tr>
              <a:tr h="170451">
                <a:tc rowSpan="5">
                  <a:txBody>
                    <a:bodyPr/>
                    <a:lstStyle/>
                    <a:p>
                      <a:pPr marL="0" indent="0" algn="l"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TIEMPO</a:t>
                      </a:r>
                    </a:p>
                  </a:txBody>
                  <a:tcPr marL="43374" marR="43374"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5">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6. Planificar la gestión del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Controlar 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7"/>
                  </a:ext>
                </a:extLst>
              </a:tr>
              <a:tr h="170451">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7. Definir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8"/>
                  </a:ext>
                </a:extLst>
              </a:tr>
              <a:tr h="170451">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8. Secuenciar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9"/>
                  </a:ext>
                </a:extLst>
              </a:tr>
              <a:tr h="170451">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9. Estimar la duración de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1"/>
                  </a:ext>
                </a:extLst>
              </a:tr>
              <a:tr h="170451">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10. Desarrollar 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2"/>
                  </a:ext>
                </a:extLst>
              </a:tr>
              <a:tr h="170451">
                <a:tc rowSpan="3">
                  <a:txBody>
                    <a:bodyPr/>
                    <a:lstStyle/>
                    <a:p>
                      <a:pPr marL="0" indent="0" algn="l"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COSTE</a:t>
                      </a:r>
                    </a:p>
                  </a:txBody>
                  <a:tcPr marL="43374" marR="43374"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11. Planificar la gestión del coste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6. Controlar los costes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13"/>
                  </a:ext>
                </a:extLst>
              </a:tr>
              <a:tr h="170451">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12. Estimar costes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4"/>
                  </a:ext>
                </a:extLst>
              </a:tr>
              <a:tr h="170451">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13. Determinar el presupuesto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5"/>
                  </a:ext>
                </a:extLst>
              </a:tr>
              <a:tr h="309727">
                <a:tc>
                  <a:txBody>
                    <a:bodyPr/>
                    <a:lstStyle/>
                    <a:p>
                      <a:pPr marL="0" indent="0" algn="l"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CALIDAD</a:t>
                      </a:r>
                    </a:p>
                  </a:txBody>
                  <a:tcPr marL="43374" marR="43374"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52070" indent="-52070">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14. Planificar la gestión de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Gestionar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7. Controlar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16"/>
                  </a:ext>
                </a:extLst>
              </a:tr>
              <a:tr h="170451">
                <a:tc rowSpan="3">
                  <a:txBody>
                    <a:bodyPr/>
                    <a:lstStyle/>
                    <a:p>
                      <a:pPr marL="0" indent="0" algn="l"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RECURSOS</a:t>
                      </a:r>
                    </a:p>
                  </a:txBody>
                  <a:tcPr marL="43374" marR="43374"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15. Planificar la gestión de los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Adquirir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8. Controlar los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17"/>
                  </a:ext>
                </a:extLst>
              </a:tr>
              <a:tr h="170451">
                <a:tc vMerge="1">
                  <a:txBody>
                    <a:bodyPr/>
                    <a:lstStyle/>
                    <a:p>
                      <a:endParaRPr lang="es-ES"/>
                    </a:p>
                  </a:txBody>
                  <a:tcPr/>
                </a:tc>
                <a:tc vMerge="1">
                  <a:txBody>
                    <a:bodyPr/>
                    <a:lstStyle/>
                    <a:p>
                      <a:endParaRPr lang="es-ES"/>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900" dirty="0">
                          <a:effectLst/>
                          <a:latin typeface="Arial" panose="020B0604020202020204" pitchFamily="34" charset="0"/>
                          <a:ea typeface="Times New Roman" panose="02020603050405020304" pitchFamily="18" charset="0"/>
                          <a:cs typeface="Arial" panose="020B0604020202020204" pitchFamily="34" charset="0"/>
                        </a:rPr>
                        <a:t>16. Estimar los recursos de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Desarrollar el equipo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8"/>
                  </a:ext>
                </a:extLst>
              </a:tr>
              <a:tr h="170451">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6. Dirigir el equipo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9"/>
                  </a:ext>
                </a:extLst>
              </a:tr>
              <a:tr h="223073">
                <a:tc>
                  <a:txBody>
                    <a:bodyPr/>
                    <a:lstStyle/>
                    <a:p>
                      <a:pPr marL="0" indent="0" algn="l"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COMUNICACIONES</a:t>
                      </a:r>
                    </a:p>
                  </a:txBody>
                  <a:tcPr marL="43374" marR="43374"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17. Planificar la gestión de las comunicaciones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7. Gestionar las comunicaciones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9. Supervisar las comunicaciones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20"/>
                  </a:ext>
                </a:extLst>
              </a:tr>
              <a:tr h="170451">
                <a:tc rowSpan="5">
                  <a:txBody>
                    <a:bodyPr/>
                    <a:lstStyle/>
                    <a:p>
                      <a:pPr marL="0" indent="0" algn="l"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RIESGOS</a:t>
                      </a:r>
                    </a:p>
                  </a:txBody>
                  <a:tcPr marL="43374" marR="43374"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5">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18. Planificar la gestión de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8. Implementar la respuesta a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10. Supervisar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21"/>
                  </a:ext>
                </a:extLst>
              </a:tr>
              <a:tr h="170451">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19. Identificar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2"/>
                  </a:ext>
                </a:extLst>
              </a:tr>
              <a:tr h="170451">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20. Realizar análisis cualitativo de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3"/>
                  </a:ext>
                </a:extLst>
              </a:tr>
              <a:tr h="170451">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21. Realizar análisis cuantitativo de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4"/>
                  </a:ext>
                </a:extLst>
              </a:tr>
              <a:tr h="170451">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22. Planificar la respuesta a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5"/>
                  </a:ext>
                </a:extLst>
              </a:tr>
              <a:tr h="282532">
                <a:tc>
                  <a:txBody>
                    <a:bodyPr/>
                    <a:lstStyle/>
                    <a:p>
                      <a:pPr marL="0" indent="0" algn="l"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ADQUISICIONES</a:t>
                      </a:r>
                    </a:p>
                  </a:txBody>
                  <a:tcPr marL="43374" marR="43374"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23. Planificar la gestión de las adquisiciones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9. Efectuar las adquisiciones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11. Controlar las adquisiciones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26"/>
                  </a:ext>
                </a:extLst>
              </a:tr>
              <a:tr h="401348">
                <a:tc>
                  <a:txBody>
                    <a:bodyPr/>
                    <a:lstStyle/>
                    <a:p>
                      <a:pPr marL="0" indent="0" algn="l" defTabSz="914400" rtl="0" eaLnBrk="1" latinLnBrk="0" hangingPunct="1">
                        <a:spcAft>
                          <a:spcPts val="0"/>
                        </a:spcAft>
                      </a:pPr>
                      <a:r>
                        <a:rPr lang="es-ES" sz="1000" b="1" kern="1200" dirty="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INTERESADOS</a:t>
                      </a:r>
                    </a:p>
                  </a:txBody>
                  <a:tcPr marL="43374" marR="43374" marT="18000" marB="1800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Identificar a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24. Planificar el involucramiento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10. Gestionar la</a:t>
                      </a:r>
                      <a:r>
                        <a:rPr lang="es-ES" sz="900" baseline="0" dirty="0">
                          <a:effectLst/>
                          <a:latin typeface="Arial" panose="020B0604020202020204" pitchFamily="34" charset="0"/>
                          <a:ea typeface="Times New Roman" panose="02020603050405020304" pitchFamily="18" charset="0"/>
                          <a:cs typeface="Arial" panose="020B0604020202020204" pitchFamily="34" charset="0"/>
                        </a:rPr>
                        <a:t> participación</a:t>
                      </a:r>
                      <a:r>
                        <a:rPr lang="es-ES" sz="900" dirty="0">
                          <a:effectLst/>
                          <a:latin typeface="Arial" panose="020B0604020202020204" pitchFamily="34" charset="0"/>
                          <a:ea typeface="Times New Roman" panose="02020603050405020304" pitchFamily="18" charset="0"/>
                          <a:cs typeface="Arial" panose="020B0604020202020204" pitchFamily="34" charset="0"/>
                        </a:rPr>
                        <a:t>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12. Supervisar el compromiso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3374" marR="43374"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27"/>
                  </a:ext>
                </a:extLst>
              </a:tr>
            </a:tbl>
          </a:graphicData>
        </a:graphic>
      </p:graphicFrame>
      <p:sp>
        <p:nvSpPr>
          <p:cNvPr id="3" name="Bocadillo nube: nube 2">
            <a:extLst>
              <a:ext uri="{FF2B5EF4-FFF2-40B4-BE49-F238E27FC236}">
                <a16:creationId xmlns:a16="http://schemas.microsoft.com/office/drawing/2014/main" id="{BFCF52EB-B8EB-4E74-3912-27C20072204C}"/>
              </a:ext>
            </a:extLst>
          </p:cNvPr>
          <p:cNvSpPr/>
          <p:nvPr/>
        </p:nvSpPr>
        <p:spPr bwMode="auto">
          <a:xfrm>
            <a:off x="1323975" y="2266949"/>
            <a:ext cx="1866900" cy="942975"/>
          </a:xfrm>
          <a:prstGeom prst="cloudCallout">
            <a:avLst>
              <a:gd name="adj1" fmla="val 50803"/>
              <a:gd name="adj2" fmla="val -104898"/>
            </a:avLst>
          </a:prstGeom>
          <a:noFill/>
          <a:ln w="9525" cap="flat" cmpd="sng" algn="ctr">
            <a:solidFill>
              <a:srgbClr val="FF0000"/>
            </a:solidFill>
            <a:prstDash val="solid"/>
            <a:round/>
            <a:headEnd type="none" w="med" len="med"/>
            <a:tailEnd type="none" w="med" len="med"/>
          </a:ln>
          <a:effectLst/>
        </p:spPr>
        <p:txBody>
          <a:bodyPr vert="horz" wrap="square" lIns="0" tIns="0" rIns="0" bIns="0" numCol="1" rtlCol="0" anchor="t" anchorCtr="0" compatLnSpc="1">
            <a:prstTxWarp prst="textNoShape">
              <a:avLst/>
            </a:prstTxWarp>
            <a:normAutofit fontScale="70000" lnSpcReduction="20000"/>
          </a:bodyPr>
          <a:lstStyle/>
          <a:p>
            <a:pPr marL="0" marR="0" indent="0" algn="ctr" defTabSz="914400" rtl="0" eaLnBrk="0" fontAlgn="base" latinLnBrk="0" hangingPunct="0">
              <a:lnSpc>
                <a:spcPct val="120000"/>
              </a:lnSpc>
              <a:spcBef>
                <a:spcPct val="0"/>
              </a:spcBef>
              <a:spcAft>
                <a:spcPct val="0"/>
              </a:spcAft>
              <a:buClrTx/>
              <a:buSzTx/>
              <a:buFontTx/>
              <a:buNone/>
              <a:tabLst/>
            </a:pPr>
            <a:r>
              <a:rPr kumimoji="0" lang="es-ES" sz="1000" i="0" strike="noStrike" cap="none" normalizeH="0" baseline="0" dirty="0">
                <a:ln>
                  <a:noFill/>
                </a:ln>
                <a:solidFill>
                  <a:srgbClr val="FF0000"/>
                </a:solidFill>
                <a:effectLst/>
                <a:latin typeface="Verdana" pitchFamily="34" charset="0"/>
              </a:rPr>
              <a:t>Los métodos estructurados  no funcionan </a:t>
            </a:r>
            <a:r>
              <a:rPr kumimoji="0" lang="es-ES" sz="1000" b="0" i="0" strike="noStrike" cap="none" normalizeH="0" baseline="0" dirty="0">
                <a:ln>
                  <a:noFill/>
                </a:ln>
                <a:solidFill>
                  <a:srgbClr val="FF0000"/>
                </a:solidFill>
                <a:effectLst/>
                <a:latin typeface="Verdana" pitchFamily="34" charset="0"/>
              </a:rPr>
              <a:t>si la recopilación de requisitos no es suficientemente estable</a:t>
            </a:r>
          </a:p>
        </p:txBody>
      </p:sp>
    </p:spTree>
    <p:extLst>
      <p:ext uri="{BB962C8B-B14F-4D97-AF65-F5344CB8AC3E}">
        <p14:creationId xmlns:p14="http://schemas.microsoft.com/office/powerpoint/2010/main" val="364026707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3FAFD-09CE-C71C-AD99-0D3302E896E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5E9B37DD-C6BE-9303-9A91-08A9D09A3A03}"/>
              </a:ext>
            </a:extLst>
          </p:cNvPr>
          <p:cNvSpPr>
            <a:spLocks noGrp="1"/>
          </p:cNvSpPr>
          <p:nvPr>
            <p:ph type="title"/>
          </p:nvPr>
        </p:nvSpPr>
        <p:spPr/>
        <p:txBody>
          <a:bodyPr>
            <a:normAutofit fontScale="90000"/>
          </a:bodyPr>
          <a:lstStyle/>
          <a:p>
            <a:r>
              <a:rPr lang="es-ES" dirty="0"/>
              <a:t>Principios de Gestión, Tabla de Procesos y Dominios de Desempeño</a:t>
            </a:r>
          </a:p>
        </p:txBody>
      </p:sp>
      <p:sp>
        <p:nvSpPr>
          <p:cNvPr id="5" name="Marcador de pie de página 4">
            <a:extLst>
              <a:ext uri="{FF2B5EF4-FFF2-40B4-BE49-F238E27FC236}">
                <a16:creationId xmlns:a16="http://schemas.microsoft.com/office/drawing/2014/main" id="{163B5583-6133-19E4-5CA4-9A13BD8A99F8}"/>
              </a:ext>
            </a:extLst>
          </p:cNvPr>
          <p:cNvSpPr>
            <a:spLocks noGrp="1"/>
          </p:cNvSpPr>
          <p:nvPr>
            <p:ph type="ftr" sz="quarter" idx="10"/>
          </p:nvPr>
        </p:nvSpPr>
        <p:spPr>
          <a:xfrm>
            <a:off x="57613" y="6459579"/>
            <a:ext cx="10448359" cy="339725"/>
          </a:xfrm>
        </p:spPr>
        <p:txBody>
          <a:bodyPr/>
          <a:lstStyle/>
          <a:p>
            <a:pPr>
              <a:defRPr/>
            </a:pPr>
            <a:r>
              <a:rPr lang="es-ES"/>
              <a:t>© by fjspsv, 2025 - Introducción a la Dirección de Proyectos</a:t>
            </a:r>
          </a:p>
        </p:txBody>
      </p:sp>
      <p:sp>
        <p:nvSpPr>
          <p:cNvPr id="6" name="Marcador de número de diapositiva 5">
            <a:extLst>
              <a:ext uri="{FF2B5EF4-FFF2-40B4-BE49-F238E27FC236}">
                <a16:creationId xmlns:a16="http://schemas.microsoft.com/office/drawing/2014/main" id="{273B7982-6DAC-DB51-8EE9-188F3A306AE2}"/>
              </a:ext>
            </a:extLst>
          </p:cNvPr>
          <p:cNvSpPr>
            <a:spLocks noGrp="1"/>
          </p:cNvSpPr>
          <p:nvPr>
            <p:ph type="sldNum" sz="quarter" idx="11"/>
          </p:nvPr>
        </p:nvSpPr>
        <p:spPr>
          <a:xfrm>
            <a:off x="10505972" y="6459579"/>
            <a:ext cx="1586523" cy="331788"/>
          </a:xfrm>
        </p:spPr>
        <p:txBody>
          <a:bodyPr/>
          <a:lstStyle/>
          <a:p>
            <a:pPr>
              <a:defRPr/>
            </a:pPr>
            <a:r>
              <a:rPr lang="es-ES"/>
              <a:t>Página: </a:t>
            </a:r>
            <a:fld id="{B8ADB1F9-A547-460D-A017-C316CF6326DA}" type="slidenum">
              <a:rPr lang="es-ES" smtClean="0"/>
              <a:pPr>
                <a:defRPr/>
              </a:pPr>
              <a:t>26</a:t>
            </a:fld>
            <a:endParaRPr lang="es-ES"/>
          </a:p>
        </p:txBody>
      </p:sp>
      <p:graphicFrame>
        <p:nvGraphicFramePr>
          <p:cNvPr id="10" name="Tabla 9">
            <a:extLst>
              <a:ext uri="{FF2B5EF4-FFF2-40B4-BE49-F238E27FC236}">
                <a16:creationId xmlns:a16="http://schemas.microsoft.com/office/drawing/2014/main" id="{AB776A15-78AD-AB00-FAD8-0C1EAC261D37}"/>
              </a:ext>
            </a:extLst>
          </p:cNvPr>
          <p:cNvGraphicFramePr>
            <a:graphicFrameLocks noGrp="1"/>
          </p:cNvGraphicFramePr>
          <p:nvPr>
            <p:extLst>
              <p:ext uri="{D42A27DB-BD31-4B8C-83A1-F6EECF244321}">
                <p14:modId xmlns:p14="http://schemas.microsoft.com/office/powerpoint/2010/main" val="3711796293"/>
              </p:ext>
            </p:extLst>
          </p:nvPr>
        </p:nvGraphicFramePr>
        <p:xfrm>
          <a:off x="134234" y="698583"/>
          <a:ext cx="11887731" cy="829800"/>
        </p:xfrm>
        <a:graphic>
          <a:graphicData uri="http://schemas.openxmlformats.org/drawingml/2006/table">
            <a:tbl>
              <a:tblPr firstRow="1" firstCol="1" lastRow="1" lastCol="1" bandRow="1" bandCol="1"/>
              <a:tblGrid>
                <a:gridCol w="3641212">
                  <a:extLst>
                    <a:ext uri="{9D8B030D-6E8A-4147-A177-3AD203B41FA5}">
                      <a16:colId xmlns:a16="http://schemas.microsoft.com/office/drawing/2014/main" val="2727804553"/>
                    </a:ext>
                  </a:extLst>
                </a:gridCol>
                <a:gridCol w="2561404">
                  <a:extLst>
                    <a:ext uri="{9D8B030D-6E8A-4147-A177-3AD203B41FA5}">
                      <a16:colId xmlns:a16="http://schemas.microsoft.com/office/drawing/2014/main" val="2144897559"/>
                    </a:ext>
                  </a:extLst>
                </a:gridCol>
                <a:gridCol w="2522130">
                  <a:extLst>
                    <a:ext uri="{9D8B030D-6E8A-4147-A177-3AD203B41FA5}">
                      <a16:colId xmlns:a16="http://schemas.microsoft.com/office/drawing/2014/main" val="1285220086"/>
                    </a:ext>
                  </a:extLst>
                </a:gridCol>
                <a:gridCol w="3162985">
                  <a:extLst>
                    <a:ext uri="{9D8B030D-6E8A-4147-A177-3AD203B41FA5}">
                      <a16:colId xmlns:a16="http://schemas.microsoft.com/office/drawing/2014/main" val="3809925242"/>
                    </a:ext>
                  </a:extLst>
                </a:gridCol>
              </a:tblGrid>
              <a:tr h="0">
                <a:tc gridSpan="4">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100" b="1" dirty="0">
                          <a:solidFill>
                            <a:schemeClr val="bg1"/>
                          </a:solidFill>
                          <a:effectLst/>
                        </a:rPr>
                        <a:t>Los 12 principios</a:t>
                      </a:r>
                      <a:r>
                        <a:rPr lang="es-ES" sz="1100" b="1" spc="125" dirty="0">
                          <a:solidFill>
                            <a:schemeClr val="bg1"/>
                          </a:solidFill>
                          <a:effectLst/>
                        </a:rPr>
                        <a:t> </a:t>
                      </a:r>
                      <a:r>
                        <a:rPr lang="es-ES" sz="1100" b="1" dirty="0">
                          <a:solidFill>
                            <a:schemeClr val="bg1"/>
                          </a:solidFill>
                          <a:effectLst/>
                        </a:rPr>
                        <a:t>de</a:t>
                      </a:r>
                      <a:r>
                        <a:rPr lang="es-ES" sz="1100" b="1" spc="25" dirty="0">
                          <a:solidFill>
                            <a:schemeClr val="bg1"/>
                          </a:solidFill>
                          <a:effectLst/>
                        </a:rPr>
                        <a:t> </a:t>
                      </a:r>
                      <a:r>
                        <a:rPr lang="es-ES" sz="1100" b="1" dirty="0">
                          <a:solidFill>
                            <a:schemeClr val="bg1"/>
                          </a:solidFill>
                          <a:effectLst/>
                        </a:rPr>
                        <a:t>la</a:t>
                      </a:r>
                      <a:r>
                        <a:rPr lang="es-ES" sz="1100" b="1" spc="20" dirty="0">
                          <a:solidFill>
                            <a:schemeClr val="bg1"/>
                          </a:solidFill>
                          <a:effectLst/>
                        </a:rPr>
                        <a:t> </a:t>
                      </a:r>
                      <a:r>
                        <a:rPr lang="es-ES" sz="1100" b="1" dirty="0">
                          <a:solidFill>
                            <a:schemeClr val="bg1"/>
                          </a:solidFill>
                          <a:effectLst/>
                        </a:rPr>
                        <a:t>Dirección</a:t>
                      </a:r>
                      <a:r>
                        <a:rPr lang="es-ES" sz="1100" b="1" spc="120" dirty="0">
                          <a:solidFill>
                            <a:schemeClr val="bg1"/>
                          </a:solidFill>
                          <a:effectLst/>
                        </a:rPr>
                        <a:t> </a:t>
                      </a:r>
                      <a:r>
                        <a:rPr lang="es-ES" sz="1100" b="1" dirty="0">
                          <a:solidFill>
                            <a:schemeClr val="bg1"/>
                          </a:solidFill>
                          <a:effectLst/>
                        </a:rPr>
                        <a:t>de</a:t>
                      </a:r>
                      <a:r>
                        <a:rPr lang="es-ES" sz="1100" b="1" spc="25" dirty="0">
                          <a:solidFill>
                            <a:schemeClr val="bg1"/>
                          </a:solidFill>
                          <a:effectLst/>
                        </a:rPr>
                        <a:t> </a:t>
                      </a:r>
                      <a:r>
                        <a:rPr lang="es-ES" sz="1100" b="1" dirty="0">
                          <a:solidFill>
                            <a:schemeClr val="bg1"/>
                          </a:solidFill>
                          <a:effectLst/>
                        </a:rPr>
                        <a:t>Pr</a:t>
                      </a:r>
                      <a:r>
                        <a:rPr lang="es-ES" sz="1100" b="1" spc="-15" dirty="0">
                          <a:solidFill>
                            <a:schemeClr val="bg1"/>
                          </a:solidFill>
                          <a:effectLst/>
                        </a:rPr>
                        <a:t>o</a:t>
                      </a:r>
                      <a:r>
                        <a:rPr lang="es-ES" sz="1100" b="1" spc="-10" dirty="0">
                          <a:solidFill>
                            <a:schemeClr val="bg1"/>
                          </a:solidFill>
                          <a:effectLst/>
                        </a:rPr>
                        <a:t>y</a:t>
                      </a:r>
                      <a:r>
                        <a:rPr lang="es-ES" sz="1100" b="1" dirty="0">
                          <a:solidFill>
                            <a:schemeClr val="bg1"/>
                          </a:solidFill>
                          <a:effectLst/>
                        </a:rPr>
                        <a:t>ectos …</a:t>
                      </a:r>
                      <a:endParaRPr lang="es-ES"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FF0000"/>
                    </a:solidFill>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739216395"/>
                  </a:ext>
                </a:extLst>
              </a:tr>
              <a:tr h="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100" spc="10" dirty="0">
                          <a:effectLst/>
                        </a:rPr>
                        <a:t>Se</a:t>
                      </a:r>
                      <a:r>
                        <a:rPr lang="es-ES" sz="1100" dirty="0">
                          <a:effectLst/>
                        </a:rPr>
                        <a:t>r</a:t>
                      </a:r>
                      <a:r>
                        <a:rPr lang="es-ES" sz="1100" spc="10" dirty="0">
                          <a:effectLst/>
                        </a:rPr>
                        <a:t> u</a:t>
                      </a:r>
                      <a:r>
                        <a:rPr lang="es-ES" sz="1100" dirty="0">
                          <a:effectLst/>
                        </a:rPr>
                        <a:t>n</a:t>
                      </a:r>
                      <a:r>
                        <a:rPr lang="es-ES" sz="1100" spc="30" dirty="0">
                          <a:effectLst/>
                        </a:rPr>
                        <a:t> </a:t>
                      </a:r>
                      <a:r>
                        <a:rPr lang="es-ES" sz="1100" spc="10" dirty="0">
                          <a:effectLst/>
                        </a:rPr>
                        <a:t>administrador dili</a:t>
                      </a:r>
                      <a:r>
                        <a:rPr lang="es-ES" sz="1100" spc="-10" dirty="0">
                          <a:effectLst/>
                        </a:rPr>
                        <a:t>g</a:t>
                      </a:r>
                      <a:r>
                        <a:rPr lang="es-ES" sz="1100" spc="10" dirty="0">
                          <a:effectLst/>
                        </a:rPr>
                        <a:t>ente</a:t>
                      </a:r>
                      <a:r>
                        <a:rPr lang="es-ES" sz="1100" dirty="0">
                          <a:effectLst/>
                        </a:rPr>
                        <a:t>,</a:t>
                      </a:r>
                      <a:r>
                        <a:rPr lang="es-ES" sz="1100" spc="-10" dirty="0">
                          <a:effectLst/>
                        </a:rPr>
                        <a:t> </a:t>
                      </a:r>
                      <a:r>
                        <a:rPr lang="es-ES" sz="1100" spc="10" dirty="0">
                          <a:effectLst/>
                        </a:rPr>
                        <a:t>respetuoso </a:t>
                      </a:r>
                      <a:r>
                        <a:rPr lang="es-ES" sz="1100" dirty="0">
                          <a:effectLst/>
                        </a:rPr>
                        <a:t>y</a:t>
                      </a:r>
                      <a:r>
                        <a:rPr lang="es-ES" sz="1100" spc="30" dirty="0">
                          <a:effectLst/>
                        </a:rPr>
                        <a:t> </a:t>
                      </a:r>
                      <a:r>
                        <a:rPr lang="es-ES" sz="1100" spc="10" dirty="0">
                          <a:effectLst/>
                        </a:rPr>
                        <a:t>cuidadoso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Crea</a:t>
                      </a:r>
                      <a:r>
                        <a:rPr lang="es-ES" sz="1000" dirty="0">
                          <a:effectLst/>
                        </a:rPr>
                        <a:t>r</a:t>
                      </a:r>
                      <a:r>
                        <a:rPr lang="es-ES" sz="1000" spc="-20" dirty="0">
                          <a:effectLst/>
                        </a:rPr>
                        <a:t> </a:t>
                      </a:r>
                      <a:r>
                        <a:rPr lang="es-ES" sz="1000" spc="10" dirty="0">
                          <a:effectLst/>
                        </a:rPr>
                        <a:t>u</a:t>
                      </a:r>
                      <a:r>
                        <a:rPr lang="es-ES" sz="1000" dirty="0">
                          <a:effectLst/>
                        </a:rPr>
                        <a:t>n</a:t>
                      </a:r>
                      <a:r>
                        <a:rPr lang="es-ES" sz="1000" spc="70" dirty="0">
                          <a:effectLst/>
                        </a:rPr>
                        <a:t> </a:t>
                      </a:r>
                      <a:r>
                        <a:rPr lang="es-ES" sz="1000" spc="10" dirty="0">
                          <a:effectLst/>
                        </a:rPr>
                        <a:t>ento</a:t>
                      </a:r>
                      <a:r>
                        <a:rPr lang="es-ES" sz="1000" spc="25" dirty="0">
                          <a:effectLst/>
                        </a:rPr>
                        <a:t>r</a:t>
                      </a:r>
                      <a:r>
                        <a:rPr lang="es-ES" sz="1000" spc="10" dirty="0">
                          <a:effectLst/>
                        </a:rPr>
                        <a:t>no colaborati</a:t>
                      </a:r>
                      <a:r>
                        <a:rPr lang="es-ES" sz="1000" spc="-10" dirty="0">
                          <a:effectLst/>
                        </a:rPr>
                        <a:t>v</a:t>
                      </a:r>
                      <a:r>
                        <a:rPr lang="es-ES" sz="1000" dirty="0">
                          <a:effectLst/>
                        </a:rPr>
                        <a:t>o </a:t>
                      </a:r>
                      <a:r>
                        <a:rPr lang="es-ES" sz="1000" spc="10" dirty="0">
                          <a:effectLst/>
                        </a:rPr>
                        <a:t>de</a:t>
                      </a:r>
                      <a:r>
                        <a:rPr lang="es-ES" sz="1000" dirty="0">
                          <a:effectLst/>
                        </a:rPr>
                        <a:t>l</a:t>
                      </a:r>
                      <a:r>
                        <a:rPr lang="es-ES" sz="1000" spc="30" dirty="0">
                          <a:effectLst/>
                        </a:rPr>
                        <a:t> </a:t>
                      </a:r>
                      <a:r>
                        <a:rPr lang="es-ES" sz="1000" spc="10" dirty="0">
                          <a:effectLst/>
                        </a:rPr>
                        <a:t>equipo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I</a:t>
                      </a:r>
                      <a:r>
                        <a:rPr lang="es-ES" sz="1000" spc="-15" dirty="0">
                          <a:effectLst/>
                        </a:rPr>
                        <a:t>n</a:t>
                      </a:r>
                      <a:r>
                        <a:rPr lang="es-ES" sz="1000" spc="10" dirty="0">
                          <a:effectLst/>
                        </a:rPr>
                        <a:t>volucrars</a:t>
                      </a:r>
                      <a:r>
                        <a:rPr lang="es-ES" sz="1000" dirty="0">
                          <a:effectLst/>
                        </a:rPr>
                        <a:t>e</a:t>
                      </a:r>
                      <a:r>
                        <a:rPr lang="es-ES" sz="1000" spc="110" dirty="0">
                          <a:effectLst/>
                        </a:rPr>
                        <a:t> </a:t>
                      </a:r>
                      <a:r>
                        <a:rPr lang="es-ES" sz="1000" spc="10" dirty="0">
                          <a:effectLst/>
                        </a:rPr>
                        <a:t>eficazmente co</a:t>
                      </a:r>
                      <a:r>
                        <a:rPr lang="es-ES" sz="1000" dirty="0">
                          <a:effectLst/>
                        </a:rPr>
                        <a:t>n</a:t>
                      </a:r>
                      <a:r>
                        <a:rPr lang="es-ES" sz="1000" spc="75" dirty="0">
                          <a:effectLst/>
                        </a:rPr>
                        <a:t> </a:t>
                      </a:r>
                      <a:r>
                        <a:rPr lang="es-ES" sz="1000" spc="10" dirty="0">
                          <a:effectLst/>
                        </a:rPr>
                        <a:t>lo</a:t>
                      </a:r>
                      <a:r>
                        <a:rPr lang="es-ES" sz="1000" dirty="0">
                          <a:effectLst/>
                        </a:rPr>
                        <a:t>s</a:t>
                      </a:r>
                      <a:r>
                        <a:rPr lang="es-ES" sz="1000" spc="65" dirty="0">
                          <a:effectLst/>
                        </a:rPr>
                        <a:t> </a:t>
                      </a:r>
                      <a:r>
                        <a:rPr lang="es-ES" sz="1000" spc="10" dirty="0">
                          <a:effectLst/>
                        </a:rPr>
                        <a:t>interesados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Enfocars</a:t>
                      </a:r>
                      <a:r>
                        <a:rPr lang="es-ES" sz="1000" dirty="0">
                          <a:effectLst/>
                        </a:rPr>
                        <a:t>e</a:t>
                      </a:r>
                      <a:r>
                        <a:rPr lang="es-ES" sz="1000" spc="30" dirty="0">
                          <a:effectLst/>
                        </a:rPr>
                        <a:t> </a:t>
                      </a:r>
                      <a:r>
                        <a:rPr lang="es-ES" sz="1000" spc="10" dirty="0">
                          <a:effectLst/>
                        </a:rPr>
                        <a:t>e</a:t>
                      </a:r>
                      <a:r>
                        <a:rPr lang="es-ES" sz="1000" dirty="0">
                          <a:effectLst/>
                        </a:rPr>
                        <a:t>n</a:t>
                      </a:r>
                      <a:r>
                        <a:rPr lang="es-ES" sz="1000" spc="55" dirty="0">
                          <a:effectLst/>
                        </a:rPr>
                        <a:t> </a:t>
                      </a:r>
                      <a:r>
                        <a:rPr lang="es-ES" sz="1000" spc="10" dirty="0">
                          <a:effectLst/>
                        </a:rPr>
                        <a:t>e</a:t>
                      </a:r>
                      <a:r>
                        <a:rPr lang="es-ES" sz="1000" dirty="0">
                          <a:effectLst/>
                        </a:rPr>
                        <a:t>l</a:t>
                      </a:r>
                      <a:r>
                        <a:rPr lang="es-ES" sz="1000" spc="55" dirty="0">
                          <a:effectLst/>
                        </a:rPr>
                        <a:t> </a:t>
                      </a:r>
                      <a:r>
                        <a:rPr lang="es-ES" sz="1000" spc="-15" dirty="0">
                          <a:effectLst/>
                        </a:rPr>
                        <a:t>v</a:t>
                      </a:r>
                      <a:r>
                        <a:rPr lang="es-ES" sz="1000" spc="10" dirty="0">
                          <a:effectLst/>
                        </a:rPr>
                        <a:t>alor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7465441"/>
                  </a:ext>
                </a:extLst>
              </a:tr>
              <a:tr h="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100" dirty="0">
                          <a:effectLst/>
                        </a:rPr>
                        <a:t>Reconocer, evaluar y responder a las interacciones del sistema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dirty="0">
                          <a:effectLst/>
                        </a:rPr>
                        <a:t>Demostrar conductas de liderazgo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Adapta</a:t>
                      </a:r>
                      <a:r>
                        <a:rPr lang="es-ES" sz="1000" dirty="0">
                          <a:effectLst/>
                        </a:rPr>
                        <a:t>r</a:t>
                      </a:r>
                      <a:r>
                        <a:rPr lang="es-ES" sz="1000" spc="130" dirty="0">
                          <a:effectLst/>
                        </a:rPr>
                        <a:t> </a:t>
                      </a:r>
                      <a:r>
                        <a:rPr lang="es-ES" sz="1000" spc="10" dirty="0">
                          <a:effectLst/>
                        </a:rPr>
                        <a:t>co</a:t>
                      </a:r>
                      <a:r>
                        <a:rPr lang="es-ES" sz="1000" dirty="0">
                          <a:effectLst/>
                        </a:rPr>
                        <a:t>n</a:t>
                      </a:r>
                      <a:r>
                        <a:rPr lang="es-ES" sz="1000" spc="30" dirty="0">
                          <a:effectLst/>
                        </a:rPr>
                        <a:t> </a:t>
                      </a:r>
                      <a:r>
                        <a:rPr lang="es-ES" sz="1000" spc="10" dirty="0">
                          <a:effectLst/>
                        </a:rPr>
                        <a:t>base e</a:t>
                      </a:r>
                      <a:r>
                        <a:rPr lang="es-ES" sz="1000" dirty="0">
                          <a:effectLst/>
                        </a:rPr>
                        <a:t>n</a:t>
                      </a:r>
                      <a:r>
                        <a:rPr lang="es-ES" sz="1000" spc="55" dirty="0">
                          <a:effectLst/>
                        </a:rPr>
                        <a:t> </a:t>
                      </a:r>
                      <a:r>
                        <a:rPr lang="es-ES" sz="1000" spc="10" dirty="0">
                          <a:effectLst/>
                        </a:rPr>
                        <a:t>e</a:t>
                      </a:r>
                      <a:r>
                        <a:rPr lang="es-ES" sz="1000" dirty="0">
                          <a:effectLst/>
                        </a:rPr>
                        <a:t>l</a:t>
                      </a:r>
                      <a:r>
                        <a:rPr lang="es-ES" sz="1000" spc="30" dirty="0">
                          <a:effectLst/>
                        </a:rPr>
                        <a:t> </a:t>
                      </a:r>
                      <a:r>
                        <a:rPr lang="es-ES" sz="1000" spc="10" dirty="0">
                          <a:effectLst/>
                        </a:rPr>
                        <a:t>contexto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Incorpora</a:t>
                      </a:r>
                      <a:r>
                        <a:rPr lang="es-ES" sz="1000" dirty="0">
                          <a:effectLst/>
                        </a:rPr>
                        <a:t>r</a:t>
                      </a:r>
                      <a:r>
                        <a:rPr lang="es-ES" sz="1000" spc="125" dirty="0">
                          <a:effectLst/>
                        </a:rPr>
                        <a:t> </a:t>
                      </a:r>
                      <a:r>
                        <a:rPr lang="es-ES" sz="1000" spc="10" dirty="0">
                          <a:effectLst/>
                        </a:rPr>
                        <a:t>l</a:t>
                      </a:r>
                      <a:r>
                        <a:rPr lang="es-ES" sz="1000" dirty="0">
                          <a:effectLst/>
                        </a:rPr>
                        <a:t>a</a:t>
                      </a:r>
                      <a:r>
                        <a:rPr lang="es-ES" sz="1000" spc="30" dirty="0">
                          <a:effectLst/>
                        </a:rPr>
                        <a:t> </a:t>
                      </a:r>
                      <a:r>
                        <a:rPr lang="es-ES" sz="1000" spc="10" dirty="0">
                          <a:effectLst/>
                        </a:rPr>
                        <a:t>calidad e</a:t>
                      </a:r>
                      <a:r>
                        <a:rPr lang="es-ES" sz="1000" dirty="0">
                          <a:effectLst/>
                        </a:rPr>
                        <a:t>n</a:t>
                      </a:r>
                      <a:r>
                        <a:rPr lang="es-ES" sz="1000" spc="55" dirty="0">
                          <a:effectLst/>
                        </a:rPr>
                        <a:t> </a:t>
                      </a:r>
                      <a:r>
                        <a:rPr lang="es-ES" sz="1000" spc="10" dirty="0">
                          <a:effectLst/>
                        </a:rPr>
                        <a:t>lo</a:t>
                      </a:r>
                      <a:r>
                        <a:rPr lang="es-ES" sz="1000" dirty="0">
                          <a:effectLst/>
                        </a:rPr>
                        <a:t>s</a:t>
                      </a:r>
                      <a:r>
                        <a:rPr lang="es-ES" sz="1000" spc="30" dirty="0">
                          <a:effectLst/>
                        </a:rPr>
                        <a:t> </a:t>
                      </a:r>
                      <a:r>
                        <a:rPr lang="es-ES" sz="1000" spc="10" dirty="0">
                          <a:effectLst/>
                        </a:rPr>
                        <a:t>procesos </a:t>
                      </a:r>
                      <a:r>
                        <a:rPr lang="es-ES" sz="1000" dirty="0">
                          <a:effectLst/>
                        </a:rPr>
                        <a:t>y</a:t>
                      </a:r>
                      <a:r>
                        <a:rPr lang="es-ES" sz="1000" spc="15" dirty="0">
                          <a:effectLst/>
                        </a:rPr>
                        <a:t> </a:t>
                      </a:r>
                      <a:r>
                        <a:rPr lang="es-ES" sz="1000" spc="10" dirty="0">
                          <a:effectLst/>
                        </a:rPr>
                        <a:t>lo</a:t>
                      </a:r>
                      <a:r>
                        <a:rPr lang="es-ES" sz="1000" dirty="0">
                          <a:effectLst/>
                        </a:rPr>
                        <a:t>s</a:t>
                      </a:r>
                      <a:r>
                        <a:rPr lang="es-ES" sz="1000" spc="65" dirty="0">
                          <a:effectLst/>
                        </a:rPr>
                        <a:t> </a:t>
                      </a:r>
                      <a:r>
                        <a:rPr lang="es-ES" sz="1000" spc="10" dirty="0">
                          <a:effectLst/>
                        </a:rPr>
                        <a:t>entre</a:t>
                      </a:r>
                      <a:r>
                        <a:rPr lang="es-ES" sz="1000" spc="-10" dirty="0">
                          <a:effectLst/>
                        </a:rPr>
                        <a:t>g</a:t>
                      </a:r>
                      <a:r>
                        <a:rPr lang="es-ES" sz="1000" spc="10" dirty="0">
                          <a:effectLst/>
                        </a:rPr>
                        <a:t>ables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744649425"/>
                  </a:ext>
                </a:extLst>
              </a:tr>
              <a:tr h="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100" spc="10" dirty="0">
                          <a:effectLst/>
                        </a:rPr>
                        <a:t>N</a:t>
                      </a:r>
                      <a:r>
                        <a:rPr lang="es-ES" sz="1100" spc="-10" dirty="0">
                          <a:effectLst/>
                        </a:rPr>
                        <a:t>av</a:t>
                      </a:r>
                      <a:r>
                        <a:rPr lang="es-ES" sz="1100" spc="10" dirty="0">
                          <a:effectLst/>
                        </a:rPr>
                        <a:t>e</a:t>
                      </a:r>
                      <a:r>
                        <a:rPr lang="es-ES" sz="1100" spc="-10" dirty="0">
                          <a:effectLst/>
                        </a:rPr>
                        <a:t>g</a:t>
                      </a:r>
                      <a:r>
                        <a:rPr lang="es-ES" sz="1100" spc="10" dirty="0">
                          <a:effectLst/>
                        </a:rPr>
                        <a:t>a</a:t>
                      </a:r>
                      <a:r>
                        <a:rPr lang="es-ES" sz="1100" dirty="0">
                          <a:effectLst/>
                        </a:rPr>
                        <a:t>r</a:t>
                      </a:r>
                      <a:r>
                        <a:rPr lang="es-ES" sz="1100" spc="25" dirty="0">
                          <a:effectLst/>
                        </a:rPr>
                        <a:t> </a:t>
                      </a:r>
                      <a:r>
                        <a:rPr lang="es-ES" sz="1100" spc="10" dirty="0">
                          <a:effectLst/>
                        </a:rPr>
                        <a:t>e</a:t>
                      </a:r>
                      <a:r>
                        <a:rPr lang="es-ES" sz="1100" dirty="0">
                          <a:effectLst/>
                        </a:rPr>
                        <a:t>n</a:t>
                      </a:r>
                      <a:r>
                        <a:rPr lang="es-ES" sz="1100" spc="55" dirty="0">
                          <a:effectLst/>
                        </a:rPr>
                        <a:t> </a:t>
                      </a:r>
                      <a:r>
                        <a:rPr lang="es-ES" sz="1100" spc="10" dirty="0">
                          <a:effectLst/>
                        </a:rPr>
                        <a:t>l</a:t>
                      </a:r>
                      <a:r>
                        <a:rPr lang="es-ES" sz="1100" dirty="0">
                          <a:effectLst/>
                        </a:rPr>
                        <a:t>a</a:t>
                      </a:r>
                      <a:r>
                        <a:rPr lang="es-ES" sz="1100" spc="75" dirty="0">
                          <a:effectLst/>
                        </a:rPr>
                        <a:t> </a:t>
                      </a:r>
                      <a:r>
                        <a:rPr lang="es-ES" sz="1100" spc="10" dirty="0">
                          <a:effectLst/>
                        </a:rPr>
                        <a:t>complejidad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Optimiza</a:t>
                      </a:r>
                      <a:r>
                        <a:rPr lang="es-ES" sz="1000" dirty="0">
                          <a:effectLst/>
                        </a:rPr>
                        <a:t>r</a:t>
                      </a:r>
                      <a:r>
                        <a:rPr lang="es-ES" sz="1000" spc="90" dirty="0">
                          <a:effectLst/>
                        </a:rPr>
                        <a:t> </a:t>
                      </a:r>
                      <a:r>
                        <a:rPr lang="es-ES" sz="1000" spc="10" dirty="0">
                          <a:effectLst/>
                        </a:rPr>
                        <a:t>la</a:t>
                      </a:r>
                      <a:r>
                        <a:rPr lang="es-ES" sz="1000" dirty="0">
                          <a:effectLst/>
                        </a:rPr>
                        <a:t>s</a:t>
                      </a:r>
                      <a:r>
                        <a:rPr lang="es-ES" sz="1000" spc="30" dirty="0">
                          <a:effectLst/>
                        </a:rPr>
                        <a:t> </a:t>
                      </a:r>
                      <a:r>
                        <a:rPr lang="es-ES" sz="1000" spc="10" dirty="0">
                          <a:effectLst/>
                        </a:rPr>
                        <a:t>respuestas</a:t>
                      </a:r>
                      <a:r>
                        <a:rPr lang="es-ES" sz="1000" spc="45" dirty="0">
                          <a:effectLst/>
                        </a:rPr>
                        <a:t> </a:t>
                      </a:r>
                      <a:r>
                        <a:rPr lang="es-ES" sz="1000" dirty="0">
                          <a:effectLst/>
                        </a:rPr>
                        <a:t>a</a:t>
                      </a:r>
                      <a:r>
                        <a:rPr lang="es-ES" sz="1000" spc="50" dirty="0">
                          <a:effectLst/>
                        </a:rPr>
                        <a:t> </a:t>
                      </a:r>
                      <a:r>
                        <a:rPr lang="es-ES" sz="1000" spc="10" dirty="0">
                          <a:effectLst/>
                        </a:rPr>
                        <a:t>lo</a:t>
                      </a:r>
                      <a:r>
                        <a:rPr lang="es-ES" sz="1000" dirty="0">
                          <a:effectLst/>
                        </a:rPr>
                        <a:t>s</a:t>
                      </a:r>
                      <a:r>
                        <a:rPr lang="es-ES" sz="1000" spc="30" dirty="0">
                          <a:effectLst/>
                        </a:rPr>
                        <a:t> </a:t>
                      </a:r>
                      <a:r>
                        <a:rPr lang="es-ES" sz="1000" spc="10" dirty="0">
                          <a:effectLst/>
                        </a:rPr>
                        <a:t>ries</a:t>
                      </a:r>
                      <a:r>
                        <a:rPr lang="es-ES" sz="1000" spc="-10" dirty="0">
                          <a:effectLst/>
                        </a:rPr>
                        <a:t>g</a:t>
                      </a:r>
                      <a:r>
                        <a:rPr lang="es-ES" sz="1000" spc="10" dirty="0">
                          <a:effectLst/>
                        </a:rPr>
                        <a:t>os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Adopta</a:t>
                      </a:r>
                      <a:r>
                        <a:rPr lang="es-ES" sz="1000" dirty="0">
                          <a:effectLst/>
                        </a:rPr>
                        <a:t>r</a:t>
                      </a:r>
                      <a:r>
                        <a:rPr lang="es-ES" sz="1000" spc="130" dirty="0">
                          <a:effectLst/>
                        </a:rPr>
                        <a:t> </a:t>
                      </a:r>
                      <a:r>
                        <a:rPr lang="es-ES" sz="1000" spc="10" dirty="0">
                          <a:effectLst/>
                        </a:rPr>
                        <a:t>l</a:t>
                      </a:r>
                      <a:r>
                        <a:rPr lang="es-ES" sz="1000" dirty="0">
                          <a:effectLst/>
                        </a:rPr>
                        <a:t>a</a:t>
                      </a:r>
                      <a:r>
                        <a:rPr lang="es-ES" sz="1000" spc="30" dirty="0">
                          <a:effectLst/>
                        </a:rPr>
                        <a:t> </a:t>
                      </a:r>
                      <a:r>
                        <a:rPr lang="es-ES" sz="1000" spc="10" dirty="0">
                          <a:effectLst/>
                        </a:rPr>
                        <a:t>adaptabilidad</a:t>
                      </a:r>
                      <a:r>
                        <a:rPr lang="es-ES" sz="1000" spc="45" dirty="0">
                          <a:effectLst/>
                        </a:rPr>
                        <a:t> </a:t>
                      </a:r>
                      <a:r>
                        <a:rPr lang="es-ES" sz="1000" dirty="0">
                          <a:effectLst/>
                        </a:rPr>
                        <a:t>y</a:t>
                      </a:r>
                      <a:r>
                        <a:rPr lang="es-ES" sz="1000" spc="15" dirty="0">
                          <a:effectLst/>
                        </a:rPr>
                        <a:t> </a:t>
                      </a:r>
                      <a:r>
                        <a:rPr lang="es-ES" sz="1000" spc="10" dirty="0">
                          <a:effectLst/>
                        </a:rPr>
                        <a:t>l</a:t>
                      </a:r>
                      <a:r>
                        <a:rPr lang="es-ES" sz="1000" dirty="0">
                          <a:effectLst/>
                        </a:rPr>
                        <a:t>a</a:t>
                      </a:r>
                      <a:r>
                        <a:rPr lang="es-ES" sz="1000" spc="30" dirty="0">
                          <a:effectLst/>
                        </a:rPr>
                        <a:t> </a:t>
                      </a:r>
                      <a:r>
                        <a:rPr lang="es-ES" sz="1000" spc="10" dirty="0">
                          <a:effectLst/>
                        </a:rPr>
                        <a:t>resiliencia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20" dirty="0">
                          <a:effectLst/>
                        </a:rPr>
                        <a:t>P</a:t>
                      </a:r>
                      <a:r>
                        <a:rPr lang="es-ES" sz="1000" spc="10" dirty="0">
                          <a:effectLst/>
                        </a:rPr>
                        <a:t>e</a:t>
                      </a:r>
                      <a:r>
                        <a:rPr lang="es-ES" sz="1000" spc="25" dirty="0">
                          <a:effectLst/>
                        </a:rPr>
                        <a:t>r</a:t>
                      </a:r>
                      <a:r>
                        <a:rPr lang="es-ES" sz="1000" spc="10" dirty="0">
                          <a:effectLst/>
                        </a:rPr>
                        <a:t>miti</a:t>
                      </a:r>
                      <a:r>
                        <a:rPr lang="es-ES" sz="1000" dirty="0">
                          <a:effectLst/>
                        </a:rPr>
                        <a:t>r</a:t>
                      </a:r>
                      <a:r>
                        <a:rPr lang="es-ES" sz="1000" spc="85" dirty="0">
                          <a:effectLst/>
                        </a:rPr>
                        <a:t> </a:t>
                      </a:r>
                      <a:r>
                        <a:rPr lang="es-ES" sz="1000" spc="10" dirty="0">
                          <a:effectLst/>
                        </a:rPr>
                        <a:t>e</a:t>
                      </a:r>
                      <a:r>
                        <a:rPr lang="es-ES" sz="1000" dirty="0">
                          <a:effectLst/>
                        </a:rPr>
                        <a:t>l</a:t>
                      </a:r>
                      <a:r>
                        <a:rPr lang="es-ES" sz="1000" spc="55" dirty="0">
                          <a:effectLst/>
                        </a:rPr>
                        <a:t> </a:t>
                      </a:r>
                      <a:r>
                        <a:rPr lang="es-ES" sz="1000" spc="10" dirty="0">
                          <a:effectLst/>
                        </a:rPr>
                        <a:t>cambi</a:t>
                      </a:r>
                      <a:r>
                        <a:rPr lang="es-ES" sz="1000" dirty="0">
                          <a:effectLst/>
                        </a:rPr>
                        <a:t>o</a:t>
                      </a:r>
                      <a:r>
                        <a:rPr lang="es-ES" sz="1000" spc="165" dirty="0">
                          <a:effectLst/>
                        </a:rPr>
                        <a:t> </a:t>
                      </a:r>
                      <a:r>
                        <a:rPr lang="es-ES" sz="1000" spc="10" dirty="0">
                          <a:effectLst/>
                        </a:rPr>
                        <a:t>par</a:t>
                      </a:r>
                      <a:r>
                        <a:rPr lang="es-ES" sz="1000" dirty="0">
                          <a:effectLst/>
                        </a:rPr>
                        <a:t>a</a:t>
                      </a:r>
                      <a:r>
                        <a:rPr lang="es-ES" sz="1000" spc="30" dirty="0">
                          <a:effectLst/>
                        </a:rPr>
                        <a:t> </a:t>
                      </a:r>
                      <a:r>
                        <a:rPr lang="es-ES" sz="1000" spc="10" dirty="0">
                          <a:effectLst/>
                        </a:rPr>
                        <a:t>lo</a:t>
                      </a:r>
                      <a:r>
                        <a:rPr lang="es-ES" sz="1000" spc="-10" dirty="0">
                          <a:effectLst/>
                        </a:rPr>
                        <a:t>g</a:t>
                      </a:r>
                      <a:r>
                        <a:rPr lang="es-ES" sz="1000" spc="10" dirty="0">
                          <a:effectLst/>
                        </a:rPr>
                        <a:t>rar</a:t>
                      </a:r>
                      <a:r>
                        <a:rPr lang="es-ES" sz="1000" spc="50" dirty="0">
                          <a:effectLst/>
                        </a:rPr>
                        <a:t> </a:t>
                      </a:r>
                      <a:r>
                        <a:rPr lang="es-ES" sz="1000" spc="10" dirty="0">
                          <a:effectLst/>
                        </a:rPr>
                        <a:t>e</a:t>
                      </a:r>
                      <a:r>
                        <a:rPr lang="es-ES" sz="1000" dirty="0">
                          <a:effectLst/>
                        </a:rPr>
                        <a:t>l</a:t>
                      </a:r>
                      <a:r>
                        <a:rPr lang="es-ES" sz="1000" spc="55" dirty="0">
                          <a:effectLst/>
                        </a:rPr>
                        <a:t> </a:t>
                      </a:r>
                      <a:r>
                        <a:rPr lang="es-ES" sz="1000" spc="10" dirty="0">
                          <a:effectLst/>
                        </a:rPr>
                        <a:t>estad</a:t>
                      </a:r>
                      <a:r>
                        <a:rPr lang="es-ES" sz="1000" dirty="0">
                          <a:effectLst/>
                        </a:rPr>
                        <a:t>o</a:t>
                      </a:r>
                      <a:r>
                        <a:rPr lang="es-ES" sz="1000" spc="135" dirty="0">
                          <a:effectLst/>
                        </a:rPr>
                        <a:t> </a:t>
                      </a:r>
                      <a:r>
                        <a:rPr lang="es-ES" sz="1000" spc="10" dirty="0">
                          <a:effectLst/>
                        </a:rPr>
                        <a:t>futur</a:t>
                      </a:r>
                      <a:r>
                        <a:rPr lang="es-ES" sz="1000" dirty="0">
                          <a:effectLst/>
                        </a:rPr>
                        <a:t>o</a:t>
                      </a:r>
                      <a:r>
                        <a:rPr lang="es-ES" sz="1000" spc="30" dirty="0">
                          <a:effectLst/>
                        </a:rPr>
                        <a:t> </a:t>
                      </a:r>
                      <a:r>
                        <a:rPr lang="es-ES" sz="1000" spc="10" dirty="0">
                          <a:effectLst/>
                        </a:rPr>
                        <a:t>pr</a:t>
                      </a:r>
                      <a:r>
                        <a:rPr lang="es-ES" sz="1000" spc="-10" dirty="0">
                          <a:effectLst/>
                        </a:rPr>
                        <a:t>e</a:t>
                      </a:r>
                      <a:r>
                        <a:rPr lang="es-ES" sz="1000" spc="10" dirty="0">
                          <a:effectLst/>
                        </a:rPr>
                        <a:t>vist</a:t>
                      </a:r>
                      <a:r>
                        <a:rPr lang="es-ES" sz="1000" dirty="0">
                          <a:effectLst/>
                        </a:rPr>
                        <a:t>o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110591108"/>
                  </a:ext>
                </a:extLst>
              </a:tr>
            </a:tbl>
          </a:graphicData>
        </a:graphic>
      </p:graphicFrame>
      <p:graphicFrame>
        <p:nvGraphicFramePr>
          <p:cNvPr id="11" name="Diagrama 10">
            <a:extLst>
              <a:ext uri="{FF2B5EF4-FFF2-40B4-BE49-F238E27FC236}">
                <a16:creationId xmlns:a16="http://schemas.microsoft.com/office/drawing/2014/main" id="{BCEEAFBF-3CCB-23F3-6B45-03F736CA31F2}"/>
              </a:ext>
            </a:extLst>
          </p:cNvPr>
          <p:cNvGraphicFramePr/>
          <p:nvPr>
            <p:extLst>
              <p:ext uri="{D42A27DB-BD31-4B8C-83A1-F6EECF244321}">
                <p14:modId xmlns:p14="http://schemas.microsoft.com/office/powerpoint/2010/main" val="3570397709"/>
              </p:ext>
            </p:extLst>
          </p:nvPr>
        </p:nvGraphicFramePr>
        <p:xfrm>
          <a:off x="7449965" y="1676020"/>
          <a:ext cx="4572000" cy="44833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Tabla 3">
            <a:extLst>
              <a:ext uri="{FF2B5EF4-FFF2-40B4-BE49-F238E27FC236}">
                <a16:creationId xmlns:a16="http://schemas.microsoft.com/office/drawing/2014/main" id="{082D2973-8EA4-706A-1932-64D3239F64B2}"/>
              </a:ext>
            </a:extLst>
          </p:cNvPr>
          <p:cNvGraphicFramePr>
            <a:graphicFrameLocks noGrp="1"/>
          </p:cNvGraphicFramePr>
          <p:nvPr>
            <p:extLst>
              <p:ext uri="{D42A27DB-BD31-4B8C-83A1-F6EECF244321}">
                <p14:modId xmlns:p14="http://schemas.microsoft.com/office/powerpoint/2010/main" val="790046433"/>
              </p:ext>
            </p:extLst>
          </p:nvPr>
        </p:nvGraphicFramePr>
        <p:xfrm>
          <a:off x="307683" y="2053644"/>
          <a:ext cx="6023343" cy="2712720"/>
        </p:xfrm>
        <a:graphic>
          <a:graphicData uri="http://schemas.openxmlformats.org/drawingml/2006/table">
            <a:tbl>
              <a:tblPr firstRow="1" bandRow="1">
                <a:tableStyleId>{5C22544A-7EE6-4342-B048-85BDC9FD1C3A}</a:tableStyleId>
              </a:tblPr>
              <a:tblGrid>
                <a:gridCol w="1343343">
                  <a:extLst>
                    <a:ext uri="{9D8B030D-6E8A-4147-A177-3AD203B41FA5}">
                      <a16:colId xmlns:a16="http://schemas.microsoft.com/office/drawing/2014/main" val="2450191442"/>
                    </a:ext>
                  </a:extLst>
                </a:gridCol>
                <a:gridCol w="936000">
                  <a:extLst>
                    <a:ext uri="{9D8B030D-6E8A-4147-A177-3AD203B41FA5}">
                      <a16:colId xmlns:a16="http://schemas.microsoft.com/office/drawing/2014/main" val="497984684"/>
                    </a:ext>
                  </a:extLst>
                </a:gridCol>
                <a:gridCol w="936000">
                  <a:extLst>
                    <a:ext uri="{9D8B030D-6E8A-4147-A177-3AD203B41FA5}">
                      <a16:colId xmlns:a16="http://schemas.microsoft.com/office/drawing/2014/main" val="3982727143"/>
                    </a:ext>
                  </a:extLst>
                </a:gridCol>
                <a:gridCol w="936000">
                  <a:extLst>
                    <a:ext uri="{9D8B030D-6E8A-4147-A177-3AD203B41FA5}">
                      <a16:colId xmlns:a16="http://schemas.microsoft.com/office/drawing/2014/main" val="1197231968"/>
                    </a:ext>
                  </a:extLst>
                </a:gridCol>
                <a:gridCol w="936000">
                  <a:extLst>
                    <a:ext uri="{9D8B030D-6E8A-4147-A177-3AD203B41FA5}">
                      <a16:colId xmlns:a16="http://schemas.microsoft.com/office/drawing/2014/main" val="2112048453"/>
                    </a:ext>
                  </a:extLst>
                </a:gridCol>
                <a:gridCol w="936000">
                  <a:extLst>
                    <a:ext uri="{9D8B030D-6E8A-4147-A177-3AD203B41FA5}">
                      <a16:colId xmlns:a16="http://schemas.microsoft.com/office/drawing/2014/main" val="4023113719"/>
                    </a:ext>
                  </a:extLst>
                </a:gridCol>
              </a:tblGrid>
              <a:tr h="180852">
                <a:tc>
                  <a:txBody>
                    <a:bodyPr/>
                    <a:lstStyle/>
                    <a:p>
                      <a:endParaRPr lang="es-ES" sz="1200" b="0" dirty="0"/>
                    </a:p>
                  </a:txBody>
                  <a:tcPr/>
                </a:tc>
                <a:tc>
                  <a:txBody>
                    <a:bodyPr/>
                    <a:lstStyle/>
                    <a:p>
                      <a:pPr algn="ctr"/>
                      <a:r>
                        <a:rPr lang="es-ES" sz="1200" b="0" dirty="0"/>
                        <a:t>I (2)</a:t>
                      </a:r>
                    </a:p>
                  </a:txBody>
                  <a:tcPr/>
                </a:tc>
                <a:tc>
                  <a:txBody>
                    <a:bodyPr/>
                    <a:lstStyle/>
                    <a:p>
                      <a:pPr algn="ctr"/>
                      <a:r>
                        <a:rPr lang="es-ES" sz="1200" b="0" dirty="0"/>
                        <a:t>P (24)</a:t>
                      </a:r>
                    </a:p>
                  </a:txBody>
                  <a:tcPr/>
                </a:tc>
                <a:tc>
                  <a:txBody>
                    <a:bodyPr/>
                    <a:lstStyle/>
                    <a:p>
                      <a:pPr algn="ctr"/>
                      <a:r>
                        <a:rPr lang="es-ES" sz="1200" b="0" dirty="0"/>
                        <a:t>E (10) </a:t>
                      </a:r>
                    </a:p>
                  </a:txBody>
                  <a:tcPr/>
                </a:tc>
                <a:tc>
                  <a:txBody>
                    <a:bodyPr/>
                    <a:lstStyle/>
                    <a:p>
                      <a:pPr algn="ctr"/>
                      <a:r>
                        <a:rPr lang="es-ES" sz="1200" b="0" dirty="0"/>
                        <a:t>S&amp;C (12)</a:t>
                      </a:r>
                    </a:p>
                  </a:txBody>
                  <a:tcPr/>
                </a:tc>
                <a:tc>
                  <a:txBody>
                    <a:bodyPr/>
                    <a:lstStyle/>
                    <a:p>
                      <a:pPr algn="ctr"/>
                      <a:r>
                        <a:rPr lang="es-ES" sz="1200" dirty="0"/>
                        <a:t>C (1)</a:t>
                      </a:r>
                    </a:p>
                  </a:txBody>
                  <a:tcPr/>
                </a:tc>
                <a:extLst>
                  <a:ext uri="{0D108BD9-81ED-4DB2-BD59-A6C34878D82A}">
                    <a16:rowId xmlns:a16="http://schemas.microsoft.com/office/drawing/2014/main" val="3865668278"/>
                  </a:ext>
                </a:extLst>
              </a:tr>
              <a:tr h="226338">
                <a:tc>
                  <a:txBody>
                    <a:bodyPr/>
                    <a:lstStyle/>
                    <a:p>
                      <a:r>
                        <a:rPr lang="es-ES" sz="1000" dirty="0"/>
                        <a:t>Integración (7)</a:t>
                      </a:r>
                    </a:p>
                  </a:txBody>
                  <a:tcPr/>
                </a:tc>
                <a:tc>
                  <a:txBody>
                    <a:bodyPr/>
                    <a:lstStyle/>
                    <a:p>
                      <a:pPr algn="ctr"/>
                      <a:r>
                        <a:rPr lang="es-ES" sz="1000" dirty="0">
                          <a:solidFill>
                            <a:srgbClr val="FF0000"/>
                          </a:solidFill>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0000"/>
                          </a:solidFill>
                          <a:effectLst/>
                          <a:uLnTx/>
                          <a:uFillTx/>
                          <a:latin typeface="Arial"/>
                          <a:ea typeface="+mn-ea"/>
                          <a:cs typeface="+mn-cs"/>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0000"/>
                          </a:solidFill>
                          <a:effectLst/>
                          <a:uLnTx/>
                          <a:uFillTx/>
                          <a:latin typeface="Arial"/>
                          <a:ea typeface="+mn-ea"/>
                          <a:cs typeface="+mn-cs"/>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0000"/>
                          </a:solidFill>
                          <a:effectLst/>
                          <a:uLnTx/>
                          <a:uFillTx/>
                          <a:latin typeface="Arial"/>
                          <a:ea typeface="+mn-ea"/>
                          <a:cs typeface="+mn-cs"/>
                        </a:rPr>
                        <a:t>*</a:t>
                      </a:r>
                    </a:p>
                  </a:txBody>
                  <a:tcPr/>
                </a:tc>
                <a:extLst>
                  <a:ext uri="{0D108BD9-81ED-4DB2-BD59-A6C34878D82A}">
                    <a16:rowId xmlns:a16="http://schemas.microsoft.com/office/drawing/2014/main" val="2231496062"/>
                  </a:ext>
                </a:extLst>
              </a:tr>
              <a:tr h="226338">
                <a:tc>
                  <a:txBody>
                    <a:bodyPr/>
                    <a:lstStyle/>
                    <a:p>
                      <a:r>
                        <a:rPr lang="es-ES" sz="1000" dirty="0"/>
                        <a:t>Alcance (6)</a:t>
                      </a:r>
                    </a:p>
                  </a:txBody>
                  <a:tcPr/>
                </a:tc>
                <a:tc>
                  <a:txBody>
                    <a:bodyPr/>
                    <a:lstStyle/>
                    <a:p>
                      <a:pPr algn="ctr"/>
                      <a:endParaRPr lang="es-ES" sz="10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0000"/>
                          </a:solidFill>
                          <a:effectLst/>
                          <a:uLnTx/>
                          <a:uFillTx/>
                          <a:latin typeface="Arial"/>
                          <a:ea typeface="+mn-ea"/>
                          <a:cs typeface="+mn-cs"/>
                        </a:rPr>
                        <a:t>*</a:t>
                      </a:r>
                    </a:p>
                  </a:txBody>
                  <a:tcPr/>
                </a:tc>
                <a:tc>
                  <a:txBody>
                    <a:bodyPr/>
                    <a:lstStyle/>
                    <a:p>
                      <a:pPr algn="ctr"/>
                      <a:endParaRPr lang="es-ES" sz="10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algn="ctr"/>
                      <a:endParaRPr lang="es-ES" sz="1000"/>
                    </a:p>
                  </a:txBody>
                  <a:tcPr/>
                </a:tc>
                <a:extLst>
                  <a:ext uri="{0D108BD9-81ED-4DB2-BD59-A6C34878D82A}">
                    <a16:rowId xmlns:a16="http://schemas.microsoft.com/office/drawing/2014/main" val="2329388923"/>
                  </a:ext>
                </a:extLst>
              </a:tr>
              <a:tr h="2263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000" dirty="0"/>
                        <a:t>Tiempo (6)</a:t>
                      </a:r>
                    </a:p>
                  </a:txBody>
                  <a:tcPr/>
                </a:tc>
                <a:tc>
                  <a:txBody>
                    <a:bodyPr/>
                    <a:lstStyle/>
                    <a:p>
                      <a:pPr algn="ctr"/>
                      <a:endParaRPr lang="es-ES" sz="10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0000"/>
                          </a:solidFill>
                          <a:effectLst/>
                          <a:uLnTx/>
                          <a:uFillTx/>
                          <a:latin typeface="Arial"/>
                          <a:ea typeface="+mn-ea"/>
                          <a:cs typeface="+mn-cs"/>
                        </a:rPr>
                        <a:t>*</a:t>
                      </a:r>
                    </a:p>
                  </a:txBody>
                  <a:tcPr/>
                </a:tc>
                <a:tc>
                  <a:txBody>
                    <a:bodyPr/>
                    <a:lstStyle/>
                    <a:p>
                      <a:pPr algn="ctr"/>
                      <a:endParaRPr lang="es-ES" sz="10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algn="ctr"/>
                      <a:endParaRPr lang="es-ES" sz="1000"/>
                    </a:p>
                  </a:txBody>
                  <a:tcPr/>
                </a:tc>
                <a:extLst>
                  <a:ext uri="{0D108BD9-81ED-4DB2-BD59-A6C34878D82A}">
                    <a16:rowId xmlns:a16="http://schemas.microsoft.com/office/drawing/2014/main" val="4273042330"/>
                  </a:ext>
                </a:extLst>
              </a:tr>
              <a:tr h="226338">
                <a:tc>
                  <a:txBody>
                    <a:bodyPr/>
                    <a:lstStyle/>
                    <a:p>
                      <a:r>
                        <a:rPr lang="es-ES" sz="1000" dirty="0"/>
                        <a:t>Coste (4)</a:t>
                      </a:r>
                    </a:p>
                  </a:txBody>
                  <a:tcPr/>
                </a:tc>
                <a:tc>
                  <a:txBody>
                    <a:bodyPr/>
                    <a:lstStyle/>
                    <a:p>
                      <a:pPr algn="ctr"/>
                      <a:endParaRPr lang="es-ES" sz="10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0000"/>
                          </a:solidFill>
                          <a:effectLst/>
                          <a:uLnTx/>
                          <a:uFillTx/>
                          <a:latin typeface="Arial"/>
                          <a:ea typeface="+mn-ea"/>
                          <a:cs typeface="+mn-cs"/>
                        </a:rPr>
                        <a:t>*</a:t>
                      </a:r>
                    </a:p>
                  </a:txBody>
                  <a:tcPr/>
                </a:tc>
                <a:tc>
                  <a:txBody>
                    <a:bodyPr/>
                    <a:lstStyle/>
                    <a:p>
                      <a:pPr algn="ctr"/>
                      <a:endParaRPr lang="es-ES" sz="10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0000"/>
                          </a:solidFill>
                          <a:effectLst/>
                          <a:uLnTx/>
                          <a:uFillTx/>
                          <a:latin typeface="Arial"/>
                          <a:ea typeface="+mn-ea"/>
                          <a:cs typeface="+mn-cs"/>
                        </a:rPr>
                        <a:t>*</a:t>
                      </a:r>
                    </a:p>
                  </a:txBody>
                  <a:tcPr/>
                </a:tc>
                <a:tc>
                  <a:txBody>
                    <a:bodyPr/>
                    <a:lstStyle/>
                    <a:p>
                      <a:pPr algn="ctr"/>
                      <a:endParaRPr lang="es-ES" sz="1000"/>
                    </a:p>
                  </a:txBody>
                  <a:tcPr/>
                </a:tc>
                <a:extLst>
                  <a:ext uri="{0D108BD9-81ED-4DB2-BD59-A6C34878D82A}">
                    <a16:rowId xmlns:a16="http://schemas.microsoft.com/office/drawing/2014/main" val="110852487"/>
                  </a:ext>
                </a:extLst>
              </a:tr>
              <a:tr h="226338">
                <a:tc>
                  <a:txBody>
                    <a:bodyPr/>
                    <a:lstStyle/>
                    <a:p>
                      <a:r>
                        <a:rPr lang="es-ES" sz="1000" dirty="0"/>
                        <a:t>Calidad (3)</a:t>
                      </a:r>
                    </a:p>
                  </a:txBody>
                  <a:tcPr/>
                </a:tc>
                <a:tc>
                  <a:txBody>
                    <a:bodyPr/>
                    <a:lstStyle/>
                    <a:p>
                      <a:pPr algn="ctr"/>
                      <a:endParaRPr lang="es-ES" sz="10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algn="ctr"/>
                      <a:endParaRPr lang="es-ES" sz="1000" dirty="0"/>
                    </a:p>
                  </a:txBody>
                  <a:tcPr/>
                </a:tc>
                <a:extLst>
                  <a:ext uri="{0D108BD9-81ED-4DB2-BD59-A6C34878D82A}">
                    <a16:rowId xmlns:a16="http://schemas.microsoft.com/office/drawing/2014/main" val="2817655188"/>
                  </a:ext>
                </a:extLst>
              </a:tr>
              <a:tr h="226338">
                <a:tc>
                  <a:txBody>
                    <a:bodyPr/>
                    <a:lstStyle/>
                    <a:p>
                      <a:r>
                        <a:rPr lang="es-ES" sz="1000" dirty="0"/>
                        <a:t>Recursos(2)</a:t>
                      </a:r>
                    </a:p>
                  </a:txBody>
                  <a:tcPr/>
                </a:tc>
                <a:tc>
                  <a:txBody>
                    <a:bodyPr/>
                    <a:lstStyle/>
                    <a:p>
                      <a:pPr algn="ctr"/>
                      <a:endParaRPr lang="es-ES" sz="10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algn="ctr"/>
                      <a:endParaRPr lang="es-ES" sz="1000" dirty="0"/>
                    </a:p>
                  </a:txBody>
                  <a:tcPr/>
                </a:tc>
                <a:extLst>
                  <a:ext uri="{0D108BD9-81ED-4DB2-BD59-A6C34878D82A}">
                    <a16:rowId xmlns:a16="http://schemas.microsoft.com/office/drawing/2014/main" val="680908521"/>
                  </a:ext>
                </a:extLst>
              </a:tr>
              <a:tr h="226338">
                <a:tc>
                  <a:txBody>
                    <a:bodyPr/>
                    <a:lstStyle/>
                    <a:p>
                      <a:r>
                        <a:rPr lang="es-ES" sz="1000" dirty="0"/>
                        <a:t>Comunicaciones (3)</a:t>
                      </a:r>
                    </a:p>
                  </a:txBody>
                  <a:tcPr/>
                </a:tc>
                <a:tc>
                  <a:txBody>
                    <a:bodyPr/>
                    <a:lstStyle/>
                    <a:p>
                      <a:pPr algn="ctr"/>
                      <a:endParaRPr lang="es-ES" sz="10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algn="ctr"/>
                      <a:endParaRPr lang="es-ES" sz="1000" dirty="0"/>
                    </a:p>
                  </a:txBody>
                  <a:tcPr/>
                </a:tc>
                <a:extLst>
                  <a:ext uri="{0D108BD9-81ED-4DB2-BD59-A6C34878D82A}">
                    <a16:rowId xmlns:a16="http://schemas.microsoft.com/office/drawing/2014/main" val="277697225"/>
                  </a:ext>
                </a:extLst>
              </a:tr>
              <a:tr h="226338">
                <a:tc>
                  <a:txBody>
                    <a:bodyPr/>
                    <a:lstStyle/>
                    <a:p>
                      <a:r>
                        <a:rPr lang="es-ES" sz="1000" dirty="0"/>
                        <a:t>Riesgos (7)</a:t>
                      </a:r>
                    </a:p>
                  </a:txBody>
                  <a:tcPr/>
                </a:tc>
                <a:tc>
                  <a:txBody>
                    <a:bodyPr/>
                    <a:lstStyle/>
                    <a:p>
                      <a:pPr algn="ctr"/>
                      <a:endParaRPr lang="es-ES" sz="10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algn="ctr"/>
                      <a:endParaRPr lang="es-ES" sz="1000" dirty="0"/>
                    </a:p>
                  </a:txBody>
                  <a:tcPr/>
                </a:tc>
                <a:extLst>
                  <a:ext uri="{0D108BD9-81ED-4DB2-BD59-A6C34878D82A}">
                    <a16:rowId xmlns:a16="http://schemas.microsoft.com/office/drawing/2014/main" val="3862179738"/>
                  </a:ext>
                </a:extLst>
              </a:tr>
              <a:tr h="226338">
                <a:tc>
                  <a:txBody>
                    <a:bodyPr/>
                    <a:lstStyle/>
                    <a:p>
                      <a:r>
                        <a:rPr lang="es-ES" sz="1000" dirty="0"/>
                        <a:t>Adquisiciones (3)</a:t>
                      </a:r>
                    </a:p>
                  </a:txBody>
                  <a:tcPr/>
                </a:tc>
                <a:tc>
                  <a:txBody>
                    <a:bodyPr/>
                    <a:lstStyle/>
                    <a:p>
                      <a:pPr algn="ctr"/>
                      <a:endParaRPr lang="es-ES" sz="10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a:ln>
                            <a:noFill/>
                          </a:ln>
                          <a:solidFill>
                            <a:srgbClr val="FF0000"/>
                          </a:solidFill>
                          <a:effectLst/>
                          <a:uLnTx/>
                          <a:uFillTx/>
                          <a:latin typeface="Arial"/>
                          <a:ea typeface="+mn-ea"/>
                          <a:cs typeface="+mn-cs"/>
                        </a:rPr>
                        <a:t>*</a:t>
                      </a:r>
                      <a:endParaRPr kumimoji="0" lang="es-ES" sz="1000" b="0" i="0" u="none" strike="noStrike" kern="1200" cap="none" spc="0" normalizeH="0" baseline="0" noProof="0" dirty="0">
                        <a:ln>
                          <a:noFill/>
                        </a:ln>
                        <a:solidFill>
                          <a:srgbClr val="FF0000"/>
                        </a:solidFill>
                        <a:effectLst/>
                        <a:uLnTx/>
                        <a:uFillTx/>
                        <a:latin typeface="Arial"/>
                        <a:ea typeface="+mn-ea"/>
                        <a:cs typeface="+mn-cs"/>
                      </a:endParaRPr>
                    </a:p>
                  </a:txBody>
                  <a:tcPr/>
                </a:tc>
                <a:tc>
                  <a:txBody>
                    <a:bodyPr/>
                    <a:lstStyle/>
                    <a:p>
                      <a:pPr algn="ctr"/>
                      <a:endParaRPr lang="es-ES" sz="1000" dirty="0"/>
                    </a:p>
                  </a:txBody>
                  <a:tcPr/>
                </a:tc>
                <a:extLst>
                  <a:ext uri="{0D108BD9-81ED-4DB2-BD59-A6C34878D82A}">
                    <a16:rowId xmlns:a16="http://schemas.microsoft.com/office/drawing/2014/main" val="1048213217"/>
                  </a:ext>
                </a:extLst>
              </a:tr>
              <a:tr h="226338">
                <a:tc>
                  <a:txBody>
                    <a:bodyPr/>
                    <a:lstStyle/>
                    <a:p>
                      <a:r>
                        <a:rPr lang="es-ES" sz="1000" dirty="0"/>
                        <a:t>Interesados (4)</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0000"/>
                          </a:solidFill>
                          <a:effectLst/>
                          <a:uLnTx/>
                          <a:uFillTx/>
                          <a:latin typeface="+mn-lt"/>
                          <a:ea typeface="+mn-ea"/>
                          <a:cs typeface="+mn-cs"/>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0000"/>
                          </a:solidFill>
                          <a:effectLst/>
                          <a:uLnTx/>
                          <a:uFillTx/>
                          <a:latin typeface="Arial"/>
                          <a:ea typeface="+mn-ea"/>
                          <a:cs typeface="+mn-cs"/>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0000"/>
                          </a:solidFill>
                          <a:effectLst/>
                          <a:uLnTx/>
                          <a:uFillTx/>
                          <a:latin typeface="Arial"/>
                          <a:ea typeface="+mn-ea"/>
                          <a:cs typeface="+mn-cs"/>
                        </a:rPr>
                        <a: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srgbClr val="FF0000"/>
                          </a:solidFill>
                          <a:effectLst/>
                          <a:uLnTx/>
                          <a:uFillTx/>
                          <a:latin typeface="Arial"/>
                          <a:ea typeface="+mn-ea"/>
                          <a:cs typeface="+mn-cs"/>
                        </a:rPr>
                        <a:t>*</a:t>
                      </a:r>
                    </a:p>
                  </a:txBody>
                  <a:tcPr/>
                </a:tc>
                <a:tc>
                  <a:txBody>
                    <a:bodyPr/>
                    <a:lstStyle/>
                    <a:p>
                      <a:pPr algn="ctr"/>
                      <a:endParaRPr lang="es-ES" sz="1000" dirty="0"/>
                    </a:p>
                  </a:txBody>
                  <a:tcPr/>
                </a:tc>
                <a:extLst>
                  <a:ext uri="{0D108BD9-81ED-4DB2-BD59-A6C34878D82A}">
                    <a16:rowId xmlns:a16="http://schemas.microsoft.com/office/drawing/2014/main" val="1334227397"/>
                  </a:ext>
                </a:extLst>
              </a:tr>
            </a:tbl>
          </a:graphicData>
        </a:graphic>
      </p:graphicFrame>
      <p:sp>
        <p:nvSpPr>
          <p:cNvPr id="7" name="CuadroTexto 6">
            <a:extLst>
              <a:ext uri="{FF2B5EF4-FFF2-40B4-BE49-F238E27FC236}">
                <a16:creationId xmlns:a16="http://schemas.microsoft.com/office/drawing/2014/main" id="{18BC2E3C-403F-7C34-C263-E1151D332B52}"/>
              </a:ext>
            </a:extLst>
          </p:cNvPr>
          <p:cNvSpPr txBox="1"/>
          <p:nvPr/>
        </p:nvSpPr>
        <p:spPr>
          <a:xfrm>
            <a:off x="356291" y="4809070"/>
            <a:ext cx="5926125" cy="1127026"/>
          </a:xfrm>
          <a:prstGeom prst="bracePair">
            <a:avLst/>
          </a:prstGeom>
          <a:noFill/>
          <a:ln>
            <a:solidFill>
              <a:schemeClr val="tx1"/>
            </a:solidFill>
          </a:ln>
        </p:spPr>
        <p:txBody>
          <a:bodyPr wrap="square" rtlCol="0">
            <a:spAutoFit/>
          </a:bodyPr>
          <a:lstStyle>
            <a:defPPr>
              <a:defRPr lang="es-ES"/>
            </a:defPPr>
            <a:lvl1pPr>
              <a:defRPr sz="1400">
                <a:solidFill>
                  <a:srgbClr val="FF0000"/>
                </a:solidFill>
              </a:defRPr>
            </a:lvl1pPr>
          </a:lstStyle>
          <a:p>
            <a:r>
              <a:rPr lang="es-ES" sz="1800" dirty="0">
                <a:solidFill>
                  <a:schemeClr val="tx1"/>
                </a:solidFill>
                <a:latin typeface="Calibri" panose="020F0502020204030204"/>
              </a:rPr>
              <a:t>Los 49 procesos de gestión son recomendados, no es necesario aplicar todos y es posible que haya que aplicar muchos más, </a:t>
            </a:r>
            <a:r>
              <a:rPr lang="es-ES" sz="1800" dirty="0">
                <a:latin typeface="Calibri" panose="020F0502020204030204"/>
              </a:rPr>
              <a:t>pero siempre se aplican los 7 procesos del área de integración  </a:t>
            </a:r>
          </a:p>
        </p:txBody>
      </p:sp>
      <p:sp>
        <p:nvSpPr>
          <p:cNvPr id="3" name="CuadroTexto 2">
            <a:extLst>
              <a:ext uri="{FF2B5EF4-FFF2-40B4-BE49-F238E27FC236}">
                <a16:creationId xmlns:a16="http://schemas.microsoft.com/office/drawing/2014/main" id="{C92084D9-551A-5373-B8C3-0AA146BE1764}"/>
              </a:ext>
            </a:extLst>
          </p:cNvPr>
          <p:cNvSpPr txBox="1"/>
          <p:nvPr/>
        </p:nvSpPr>
        <p:spPr>
          <a:xfrm>
            <a:off x="6390622" y="5592930"/>
            <a:ext cx="1620000" cy="596860"/>
          </a:xfrm>
          <a:prstGeom prst="bracePair">
            <a:avLst>
              <a:gd name="adj" fmla="val 4639"/>
            </a:avLst>
          </a:prstGeom>
          <a:noFill/>
          <a:ln w="28575">
            <a:solidFill>
              <a:srgbClr val="FF0000"/>
            </a:solidFill>
          </a:ln>
        </p:spPr>
        <p:txBody>
          <a:bodyPr wrap="square" lIns="0" tIns="0" rIns="0" bIns="0">
            <a:spAutoFit/>
          </a:bodyPr>
          <a:lstStyle/>
          <a:p>
            <a:pPr algn="ctr">
              <a:lnSpc>
                <a:spcPct val="100000"/>
              </a:lnSpc>
              <a:spcBef>
                <a:spcPts val="600"/>
              </a:spcBef>
              <a:spcAft>
                <a:spcPts val="600"/>
              </a:spcAft>
            </a:pPr>
            <a:r>
              <a:rPr lang="en-US" noProof="0" dirty="0">
                <a:solidFill>
                  <a:srgbClr val="FF0000"/>
                </a:solidFill>
                <a:latin typeface="Arial" panose="020B0604020202020204" pitchFamily="34" charset="0"/>
                <a:cs typeface="Arial" panose="020B0604020202020204" pitchFamily="34" charset="0"/>
              </a:rPr>
              <a:t>Way of Work</a:t>
            </a:r>
            <a:br>
              <a:rPr lang="en-US" noProof="0" dirty="0">
                <a:solidFill>
                  <a:srgbClr val="FF0000"/>
                </a:solidFill>
                <a:latin typeface="Arial" panose="020B0604020202020204" pitchFamily="34" charset="0"/>
                <a:cs typeface="Arial" panose="020B0604020202020204" pitchFamily="34" charset="0"/>
              </a:rPr>
            </a:br>
            <a:r>
              <a:rPr lang="en-US" noProof="0" dirty="0">
                <a:solidFill>
                  <a:srgbClr val="FF0000"/>
                </a:solidFill>
                <a:latin typeface="Arial" panose="020B0604020202020204" pitchFamily="34" charset="0"/>
                <a:cs typeface="Arial" panose="020B0604020202020204" pitchFamily="34" charset="0"/>
              </a:rPr>
              <a:t>(WoW)</a:t>
            </a:r>
          </a:p>
        </p:txBody>
      </p:sp>
      <p:sp>
        <p:nvSpPr>
          <p:cNvPr id="12" name="Flecha: hacia abajo 11">
            <a:extLst>
              <a:ext uri="{FF2B5EF4-FFF2-40B4-BE49-F238E27FC236}">
                <a16:creationId xmlns:a16="http://schemas.microsoft.com/office/drawing/2014/main" id="{A1C7E691-DE9F-F324-DA0B-D3B9650834DC}"/>
              </a:ext>
            </a:extLst>
          </p:cNvPr>
          <p:cNvSpPr/>
          <p:nvPr/>
        </p:nvSpPr>
        <p:spPr>
          <a:xfrm rot="16200000">
            <a:off x="6517730" y="2344733"/>
            <a:ext cx="1207315" cy="1083369"/>
          </a:xfrm>
          <a:prstGeom prst="downArrow">
            <a:avLst>
              <a:gd name="adj1" fmla="val 76787"/>
              <a:gd name="adj2" fmla="val 31815"/>
            </a:avLst>
          </a:prstGeom>
          <a:solidFill>
            <a:srgbClr val="FF0000"/>
          </a:solidFill>
          <a:ln w="12700" cap="flat" cmpd="sng" algn="ctr">
            <a:solidFill>
              <a:srgbClr val="FF0000"/>
            </a:solidFill>
            <a:prstDash val="solid"/>
            <a:miter lim="800000"/>
          </a:ln>
          <a:effectLst/>
        </p:spPr>
        <p:txBody>
          <a:bodyPr rot="0" spcFirstLastPara="0" vert="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s-ES" sz="1100" b="0" i="0" u="none" strike="noStrike" kern="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rPr>
              <a:t>… guían la gestión del desempeño de… </a:t>
            </a:r>
          </a:p>
        </p:txBody>
      </p:sp>
      <p:sp>
        <p:nvSpPr>
          <p:cNvPr id="8" name="Flecha: hacia abajo 7">
            <a:extLst>
              <a:ext uri="{FF2B5EF4-FFF2-40B4-BE49-F238E27FC236}">
                <a16:creationId xmlns:a16="http://schemas.microsoft.com/office/drawing/2014/main" id="{AC637EE7-BABB-3204-9CC1-E41A2DAD2F87}"/>
              </a:ext>
            </a:extLst>
          </p:cNvPr>
          <p:cNvSpPr/>
          <p:nvPr/>
        </p:nvSpPr>
        <p:spPr>
          <a:xfrm>
            <a:off x="1180943" y="1585406"/>
            <a:ext cx="339727" cy="425532"/>
          </a:xfrm>
          <a:prstGeom prst="downArrow">
            <a:avLst>
              <a:gd name="adj1" fmla="val 76787"/>
              <a:gd name="adj2" fmla="val 31815"/>
            </a:avLst>
          </a:prstGeom>
          <a:solidFill>
            <a:srgbClr val="FF0000"/>
          </a:solidFill>
          <a:ln w="12700" cap="flat" cmpd="sng" algn="ctr">
            <a:solidFill>
              <a:srgbClr val="FF0000"/>
            </a:solidFill>
            <a:prstDash val="solid"/>
            <a:miter lim="800000"/>
          </a:ln>
          <a:effectLst/>
        </p:spPr>
        <p:txBody>
          <a:bodyPr rot="0" spcFirstLastPara="0" vert="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endParaRPr kumimoji="0" lang="es-ES" sz="1100" b="0" i="0" u="none" strike="noStrike" kern="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150721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8E940BD-3BD6-452D-BE29-9FA7452E5BF7}"/>
              </a:ext>
            </a:extLst>
          </p:cNvPr>
          <p:cNvSpPr>
            <a:spLocks noGrp="1"/>
          </p:cNvSpPr>
          <p:nvPr>
            <p:ph type="title"/>
          </p:nvPr>
        </p:nvSpPr>
        <p:spPr>
          <a:xfrm>
            <a:off x="40459" y="45359"/>
            <a:ext cx="11522891" cy="453940"/>
          </a:xfrm>
        </p:spPr>
        <p:txBody>
          <a:bodyPr>
            <a:noAutofit/>
          </a:bodyPr>
          <a:lstStyle/>
          <a:p>
            <a:r>
              <a:rPr lang="es-ES" sz="1500" dirty="0"/>
              <a:t>Métodos Estructurados: Los 49 Procesos de la Guía Práctica de los Grupos de Procesos de 2023 y los 8 Dominios de Rendimiento </a:t>
            </a:r>
          </a:p>
        </p:txBody>
      </p:sp>
      <p:sp>
        <p:nvSpPr>
          <p:cNvPr id="4" name="Marcador de pie de página 3">
            <a:extLst>
              <a:ext uri="{FF2B5EF4-FFF2-40B4-BE49-F238E27FC236}">
                <a16:creationId xmlns:a16="http://schemas.microsoft.com/office/drawing/2014/main" id="{EF007186-240F-4BDF-B325-C81B07C9D4CB}"/>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20CB86AA-2914-4952-ADC8-0C5546D7B1CB}"/>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27</a:t>
            </a:fld>
            <a:endParaRPr lang="es-ES"/>
          </a:p>
        </p:txBody>
      </p:sp>
      <p:graphicFrame>
        <p:nvGraphicFramePr>
          <p:cNvPr id="6" name="Marcador de contenido 6">
            <a:extLst>
              <a:ext uri="{FF2B5EF4-FFF2-40B4-BE49-F238E27FC236}">
                <a16:creationId xmlns:a16="http://schemas.microsoft.com/office/drawing/2014/main" id="{5EEE0EFF-EBBC-4C88-96AB-8CAE8C5EA5CF}"/>
              </a:ext>
            </a:extLst>
          </p:cNvPr>
          <p:cNvGraphicFramePr>
            <a:graphicFrameLocks noGrp="1"/>
          </p:cNvGraphicFramePr>
          <p:nvPr>
            <p:ph idx="1"/>
            <p:extLst>
              <p:ext uri="{D42A27DB-BD31-4B8C-83A1-F6EECF244321}">
                <p14:modId xmlns:p14="http://schemas.microsoft.com/office/powerpoint/2010/main" val="3963052632"/>
              </p:ext>
            </p:extLst>
          </p:nvPr>
        </p:nvGraphicFramePr>
        <p:xfrm>
          <a:off x="637316" y="641038"/>
          <a:ext cx="11124377" cy="5346000"/>
        </p:xfrm>
        <a:graphic>
          <a:graphicData uri="http://schemas.openxmlformats.org/drawingml/2006/table">
            <a:tbl>
              <a:tblPr firstRow="1" firstCol="1" lastRow="1" lastCol="1" bandRow="1" bandCol="1"/>
              <a:tblGrid>
                <a:gridCol w="1687473">
                  <a:extLst>
                    <a:ext uri="{9D8B030D-6E8A-4147-A177-3AD203B41FA5}">
                      <a16:colId xmlns:a16="http://schemas.microsoft.com/office/drawing/2014/main" val="20001"/>
                    </a:ext>
                  </a:extLst>
                </a:gridCol>
                <a:gridCol w="2735654">
                  <a:extLst>
                    <a:ext uri="{9D8B030D-6E8A-4147-A177-3AD203B41FA5}">
                      <a16:colId xmlns:a16="http://schemas.microsoft.com/office/drawing/2014/main" val="20002"/>
                    </a:ext>
                  </a:extLst>
                </a:gridCol>
                <a:gridCol w="2675776">
                  <a:extLst>
                    <a:ext uri="{9D8B030D-6E8A-4147-A177-3AD203B41FA5}">
                      <a16:colId xmlns:a16="http://schemas.microsoft.com/office/drawing/2014/main" val="20003"/>
                    </a:ext>
                  </a:extLst>
                </a:gridCol>
                <a:gridCol w="2926935">
                  <a:extLst>
                    <a:ext uri="{9D8B030D-6E8A-4147-A177-3AD203B41FA5}">
                      <a16:colId xmlns:a16="http://schemas.microsoft.com/office/drawing/2014/main" val="20004"/>
                    </a:ext>
                  </a:extLst>
                </a:gridCol>
                <a:gridCol w="1098539">
                  <a:extLst>
                    <a:ext uri="{9D8B030D-6E8A-4147-A177-3AD203B41FA5}">
                      <a16:colId xmlns:a16="http://schemas.microsoft.com/office/drawing/2014/main" val="20005"/>
                    </a:ext>
                  </a:extLst>
                </a:gridCol>
              </a:tblGrid>
              <a:tr h="198000">
                <a:tc>
                  <a:txBody>
                    <a:bodyPr/>
                    <a:lstStyle/>
                    <a:p>
                      <a:pPr marL="52070" indent="-52070" algn="ctr">
                        <a:spcAft>
                          <a:spcPts val="0"/>
                        </a:spcAft>
                      </a:pPr>
                      <a:r>
                        <a:rPr lang="es-ES" sz="1000" b="1" dirty="0">
                          <a:effectLst/>
                          <a:latin typeface="Arial" panose="020B0604020202020204" pitchFamily="34" charset="0"/>
                          <a:ea typeface="Times New Roman" panose="02020603050405020304" pitchFamily="18" charset="0"/>
                          <a:cs typeface="Arial" panose="020B0604020202020204" pitchFamily="34" charset="0"/>
                        </a:rPr>
                        <a:t>4. Iniciar</a:t>
                      </a:r>
                      <a:endParaRPr lang="es-E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lgn="ctr">
                        <a:spcAft>
                          <a:spcPts val="0"/>
                        </a:spcAft>
                      </a:pPr>
                      <a:r>
                        <a:rPr lang="es-ES" sz="1000" b="1" dirty="0">
                          <a:effectLst/>
                          <a:latin typeface="Arial" panose="020B0604020202020204" pitchFamily="34" charset="0"/>
                          <a:ea typeface="Times New Roman" panose="02020603050405020304" pitchFamily="18" charset="0"/>
                          <a:cs typeface="Arial" panose="020B0604020202020204" pitchFamily="34" charset="0"/>
                        </a:rPr>
                        <a:t>5. Planificar</a:t>
                      </a:r>
                      <a:endParaRPr lang="es-E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DDDDD"/>
                    </a:solidFill>
                  </a:tcPr>
                </a:tc>
                <a:tc>
                  <a:txBody>
                    <a:bodyPr/>
                    <a:lstStyle/>
                    <a:p>
                      <a:pPr algn="ctr">
                        <a:spcAft>
                          <a:spcPts val="0"/>
                        </a:spcAft>
                      </a:pPr>
                      <a:r>
                        <a:rPr lang="es-ES" sz="1000" b="1" dirty="0">
                          <a:effectLst/>
                          <a:latin typeface="Arial" panose="020B0604020202020204" pitchFamily="34" charset="0"/>
                          <a:ea typeface="Times New Roman" panose="02020603050405020304" pitchFamily="18" charset="0"/>
                          <a:cs typeface="Arial" panose="020B0604020202020204" pitchFamily="34" charset="0"/>
                        </a:rPr>
                        <a:t>6. Ejecutar</a:t>
                      </a:r>
                      <a:endParaRPr lang="es-E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lgn="ctr">
                        <a:spcAft>
                          <a:spcPts val="0"/>
                        </a:spcAft>
                      </a:pPr>
                      <a:r>
                        <a:rPr lang="es-ES" sz="1000" b="1" dirty="0">
                          <a:effectLst/>
                          <a:latin typeface="Arial" panose="020B0604020202020204" pitchFamily="34" charset="0"/>
                          <a:ea typeface="Times New Roman" panose="02020603050405020304" pitchFamily="18" charset="0"/>
                          <a:cs typeface="Arial" panose="020B0604020202020204" pitchFamily="34" charset="0"/>
                        </a:rPr>
                        <a:t>7. Supervisar &amp; Controlar</a:t>
                      </a:r>
                      <a:endParaRPr lang="es-E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lgn="ctr">
                        <a:spcAft>
                          <a:spcPts val="0"/>
                        </a:spcAft>
                      </a:pPr>
                      <a:r>
                        <a:rPr lang="es-ES" sz="1000" b="1" dirty="0">
                          <a:effectLst/>
                          <a:latin typeface="Arial" panose="020B0604020202020204" pitchFamily="34" charset="0"/>
                          <a:ea typeface="Times New Roman" panose="02020603050405020304" pitchFamily="18" charset="0"/>
                          <a:cs typeface="Arial" panose="020B0604020202020204" pitchFamily="34" charset="0"/>
                        </a:rPr>
                        <a:t>8. Cerrar</a:t>
                      </a:r>
                      <a:endParaRPr lang="es-E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0"/>
                  </a:ext>
                </a:extLst>
              </a:tr>
              <a:tr h="198000">
                <a:tc rowSpan="2">
                  <a:txBody>
                    <a:bodyPr/>
                    <a:lstStyle/>
                    <a:p>
                      <a:pPr marL="52070" indent="-52070">
                        <a:spcAft>
                          <a:spcPts val="0"/>
                        </a:spcAft>
                      </a:pPr>
                      <a:r>
                        <a:rPr lang="es-ES" sz="900" b="0" dirty="0">
                          <a:solidFill>
                            <a:srgbClr val="003300"/>
                          </a:solidFill>
                          <a:effectLst/>
                          <a:latin typeface="Arial" panose="020B0604020202020204" pitchFamily="34" charset="0"/>
                          <a:ea typeface="Times New Roman" panose="02020603050405020304" pitchFamily="18" charset="0"/>
                          <a:cs typeface="Arial" panose="020B0604020202020204" pitchFamily="34" charset="0"/>
                        </a:rPr>
                        <a:t>1. Desarrollar el Acta de Constitución del proyecto</a:t>
                      </a:r>
                      <a:endParaRPr lang="es-ES" sz="900" b="0" dirty="0">
                        <a:solidFill>
                          <a:srgbClr val="00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00"/>
                    </a:solidFill>
                  </a:tcPr>
                </a:tc>
                <a:tc rowSpan="2">
                  <a:txBody>
                    <a:bodyPr/>
                    <a:lstStyle/>
                    <a:p>
                      <a:pPr>
                        <a:spcAft>
                          <a:spcPts val="0"/>
                        </a:spcAft>
                      </a:pPr>
                      <a:endParaRPr lang="es-ES" sz="900" b="0" dirty="0">
                        <a:solidFill>
                          <a:srgbClr val="00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9CC00"/>
                    </a:solidFill>
                  </a:tcPr>
                </a:tc>
                <a:tc>
                  <a:txBody>
                    <a:bodyPr/>
                    <a:lstStyle/>
                    <a:p>
                      <a:pPr>
                        <a:spcAft>
                          <a:spcPts val="0"/>
                        </a:spcAft>
                      </a:pPr>
                      <a:r>
                        <a:rPr lang="es-ES" sz="900" b="0" dirty="0">
                          <a:solidFill>
                            <a:srgbClr val="003300"/>
                          </a:solidFill>
                          <a:effectLst/>
                          <a:latin typeface="Arial" panose="020B0604020202020204" pitchFamily="34" charset="0"/>
                          <a:ea typeface="Times New Roman" panose="02020603050405020304" pitchFamily="18" charset="0"/>
                          <a:cs typeface="Arial" panose="020B0604020202020204" pitchFamily="34" charset="0"/>
                        </a:rPr>
                        <a:t>1. Dirigir y gestionar los trabajos del proyecto</a:t>
                      </a:r>
                      <a:endParaRPr lang="es-ES" sz="900" b="0" dirty="0">
                        <a:solidFill>
                          <a:srgbClr val="00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a:txBody>
                    <a:bodyPr/>
                    <a:lstStyle/>
                    <a:p>
                      <a:pPr>
                        <a:spcAft>
                          <a:spcPts val="0"/>
                        </a:spcAft>
                      </a:pPr>
                      <a:r>
                        <a:rPr lang="es-ES" sz="900" b="0" dirty="0">
                          <a:solidFill>
                            <a:srgbClr val="003300"/>
                          </a:solidFill>
                          <a:effectLst/>
                          <a:latin typeface="Arial" panose="020B0604020202020204" pitchFamily="34" charset="0"/>
                          <a:ea typeface="Times New Roman" panose="02020603050405020304" pitchFamily="18" charset="0"/>
                          <a:cs typeface="Arial" panose="020B0604020202020204" pitchFamily="34" charset="0"/>
                        </a:rPr>
                        <a:t>1. Supervisar y controlar los trabajos del proyecto</a:t>
                      </a:r>
                      <a:endParaRPr lang="es-ES" sz="900" b="0" dirty="0">
                        <a:solidFill>
                          <a:srgbClr val="00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spcAft>
                          <a:spcPts val="0"/>
                        </a:spcAft>
                      </a:pPr>
                      <a:r>
                        <a:rPr lang="es-ES" sz="900" b="0" dirty="0">
                          <a:solidFill>
                            <a:srgbClr val="003300"/>
                          </a:solidFill>
                          <a:effectLst/>
                          <a:latin typeface="Arial" panose="020B0604020202020204" pitchFamily="34" charset="0"/>
                          <a:ea typeface="Times New Roman" panose="02020603050405020304" pitchFamily="18" charset="0"/>
                          <a:cs typeface="Arial" panose="020B0604020202020204" pitchFamily="34" charset="0"/>
                        </a:rPr>
                        <a:t>1. Cerrar el proyecto o fase</a:t>
                      </a:r>
                      <a:endParaRPr lang="es-ES" sz="900" b="0" dirty="0">
                        <a:solidFill>
                          <a:srgbClr val="00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10001"/>
                  </a:ext>
                </a:extLst>
              </a:tr>
              <a:tr h="198000">
                <a:tc vMerge="1">
                  <a:txBody>
                    <a:bodyPr/>
                    <a:lstStyle/>
                    <a:p>
                      <a:endParaRPr lang="es-ES"/>
                    </a:p>
                  </a:txBody>
                  <a:tcPr/>
                </a:tc>
                <a:tc vMerge="1">
                  <a:txBody>
                    <a:bodyPr/>
                    <a:lstStyle/>
                    <a:p>
                      <a:endParaRPr lang="es-ES"/>
                    </a:p>
                  </a:txBody>
                  <a:tcPr/>
                </a:tc>
                <a:tc>
                  <a:txBody>
                    <a:bodyPr/>
                    <a:lstStyle/>
                    <a:p>
                      <a:pPr>
                        <a:spcAft>
                          <a:spcPts val="0"/>
                        </a:spcAft>
                      </a:pPr>
                      <a:r>
                        <a:rPr lang="es-ES" sz="900" b="0" dirty="0">
                          <a:solidFill>
                            <a:srgbClr val="003300"/>
                          </a:solidFill>
                          <a:effectLst/>
                          <a:latin typeface="Arial" panose="020B0604020202020204" pitchFamily="34" charset="0"/>
                          <a:ea typeface="Times New Roman" panose="02020603050405020304" pitchFamily="18" charset="0"/>
                          <a:cs typeface="Times New Roman" panose="02020603050405020304" pitchFamily="18" charset="0"/>
                        </a:rPr>
                        <a:t>2. Gestionar el conocimiento del proyecto</a:t>
                      </a:r>
                    </a:p>
                  </a:txBody>
                  <a:tcPr marL="37462" marR="37462" marT="18000" marB="1800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66"/>
                    </a:solidFill>
                  </a:tcPr>
                </a:tc>
                <a:tc>
                  <a:txBody>
                    <a:bodyPr/>
                    <a:lstStyle/>
                    <a:p>
                      <a:pPr>
                        <a:spcAft>
                          <a:spcPts val="0"/>
                        </a:spcAft>
                      </a:pPr>
                      <a:r>
                        <a:rPr lang="es-ES" sz="900" b="0" dirty="0">
                          <a:solidFill>
                            <a:srgbClr val="003300"/>
                          </a:solidFill>
                          <a:effectLst/>
                          <a:latin typeface="Arial" panose="020B0604020202020204" pitchFamily="34" charset="0"/>
                          <a:ea typeface="Times New Roman" panose="02020603050405020304" pitchFamily="18" charset="0"/>
                          <a:cs typeface="Arial" panose="020B0604020202020204" pitchFamily="34" charset="0"/>
                        </a:rPr>
                        <a:t>2. Realizar el control integrado de cambios</a:t>
                      </a:r>
                      <a:endParaRPr lang="es-ES" sz="900" b="0" dirty="0">
                        <a:solidFill>
                          <a:srgbClr val="00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vMerge="1">
                  <a:txBody>
                    <a:bodyPr/>
                    <a:lstStyle/>
                    <a:p>
                      <a:endParaRPr lang="es-ES"/>
                    </a:p>
                  </a:txBody>
                  <a:tcPr/>
                </a:tc>
                <a:extLst>
                  <a:ext uri="{0D108BD9-81ED-4DB2-BD59-A6C34878D82A}">
                    <a16:rowId xmlns:a16="http://schemas.microsoft.com/office/drawing/2014/main" val="10002"/>
                  </a:ext>
                </a:extLst>
              </a:tr>
              <a:tr h="198000">
                <a:tc rowSpan="23">
                  <a:txBody>
                    <a:bodyPr/>
                    <a:lstStyle/>
                    <a:p>
                      <a:pPr marL="52070" indent="-52070">
                        <a:spcAft>
                          <a:spcPts val="0"/>
                        </a:spcAft>
                      </a:pPr>
                      <a:endParaRPr lang="es-ES" sz="900" dirty="0">
                        <a:effectLst/>
                        <a:latin typeface="Arial" panose="020B0604020202020204" pitchFamily="34" charset="0"/>
                        <a:ea typeface="Times New Roman" panose="02020603050405020304" pitchFamily="18" charset="0"/>
                        <a:cs typeface="Arial" panose="020B0604020202020204" pitchFamily="34"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Planificar la gestión del alcance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rowSpan="4">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Validar el alcance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rowSpan="24">
                  <a:txBody>
                    <a:bodyPr/>
                    <a:lstStyle/>
                    <a:p>
                      <a:pPr>
                        <a:spcAft>
                          <a:spcPts val="0"/>
                        </a:spcAft>
                      </a:pPr>
                      <a:endParaRPr lang="es-ES" sz="900" dirty="0">
                        <a:effectLst/>
                        <a:latin typeface="Arial" panose="020B0604020202020204" pitchFamily="34" charset="0"/>
                        <a:ea typeface="Times New Roman" panose="02020603050405020304" pitchFamily="18" charset="0"/>
                        <a:cs typeface="Arial" panose="020B0604020202020204" pitchFamily="34"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3"/>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Recopilar requisitos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4"/>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Definir el alcance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5"/>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Crear la EDT</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Controlar el alcance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vMerge="1">
                  <a:txBody>
                    <a:bodyPr/>
                    <a:lstStyle/>
                    <a:p>
                      <a:endParaRPr lang="es-ES"/>
                    </a:p>
                  </a:txBody>
                  <a:tcPr/>
                </a:tc>
                <a:extLst>
                  <a:ext uri="{0D108BD9-81ED-4DB2-BD59-A6C34878D82A}">
                    <a16:rowId xmlns:a16="http://schemas.microsoft.com/office/drawing/2014/main" val="10006"/>
                  </a:ext>
                </a:extLst>
              </a:tr>
              <a:tr h="198000">
                <a:tc vMerge="1">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6. Planificar la gestión del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Controlar 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vMerge="1">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7"/>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7. Definir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8"/>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8. Secuenciar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9"/>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9. Estimar la duración de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1"/>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10. Desarrollar 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2"/>
                  </a:ext>
                </a:extLst>
              </a:tr>
              <a:tr h="198000">
                <a:tc vMerge="1">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11. Planificar la gestión del coste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6. Controlar los costes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vMerge="1">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13"/>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12. Estimar costes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4"/>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13. Determinar el presupuesto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10000"/>
                        <a:lumOff val="90000"/>
                      </a:schemeClr>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5"/>
                  </a:ext>
                </a:extLst>
              </a:tr>
              <a:tr h="198000">
                <a:tc vMerge="1">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14. Planificar la gestión de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5E9FF"/>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Gestionar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7. Controlar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vMerge="1">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16"/>
                  </a:ext>
                </a:extLst>
              </a:tr>
              <a:tr h="198000">
                <a:tc vMerge="1">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15. Planificar la gestión de los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Adquirir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8. Controlar los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vMerge="1">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17"/>
                  </a:ext>
                </a:extLst>
              </a:tr>
              <a:tr h="198000">
                <a:tc vMerge="1">
                  <a:txBody>
                    <a:bodyPr/>
                    <a:lstStyle/>
                    <a:p>
                      <a:endParaRPr lang="es-ES"/>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900" dirty="0">
                          <a:effectLst/>
                          <a:latin typeface="Arial" panose="020B0604020202020204" pitchFamily="34" charset="0"/>
                          <a:ea typeface="Times New Roman" panose="02020603050405020304" pitchFamily="18" charset="0"/>
                          <a:cs typeface="Arial" panose="020B0604020202020204" pitchFamily="34" charset="0"/>
                        </a:rPr>
                        <a:t>16. Estimar los recursos de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Desarrollar el equipo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66"/>
                    </a:solid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8"/>
                  </a:ext>
                </a:extLst>
              </a:tr>
              <a:tr h="19800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6. Dirigir el equipo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66"/>
                    </a:solid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9"/>
                  </a:ext>
                </a:extLst>
              </a:tr>
              <a:tr h="198000">
                <a:tc vMerge="1">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17. Planificar la gestión de las comunicaciones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7. Gestionar las comunicaciones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9. Supervisar las comunicaciones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vMerge="1">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0"/>
                  </a:ext>
                </a:extLst>
              </a:tr>
              <a:tr h="198000">
                <a:tc vMerge="1">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18. Planificar la gestión de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FF33"/>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8. Implementar la respuesta a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FF33"/>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10. Supervisar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FF33"/>
                    </a:solidFill>
                  </a:tcPr>
                </a:tc>
                <a:tc vMerge="1">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1"/>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19. Identificar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FF33"/>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2"/>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20. Realizar análisis cualitativo de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FF33"/>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3"/>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21. Realizar análisis cuantitativo de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FF33"/>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4"/>
                  </a:ext>
                </a:extLst>
              </a:tr>
              <a:tr h="198000">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22. Planificar la respuesta a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FF33"/>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5"/>
                  </a:ext>
                </a:extLst>
              </a:tr>
              <a:tr h="198000">
                <a:tc vMerge="1">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23. Planificar la gestión de las adquisiciones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9. Efectuar las adquisiciones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11. Controlar las adquisiciones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99CC"/>
                    </a:solidFill>
                  </a:tcPr>
                </a:tc>
                <a:tc vMerge="1">
                  <a:txBody>
                    <a:bodyPr/>
                    <a:lstStyle/>
                    <a:p>
                      <a:pPr>
                        <a:spcAft>
                          <a:spcPts val="0"/>
                        </a:spcAft>
                      </a:pP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6"/>
                  </a:ext>
                </a:extLst>
              </a:tr>
              <a:tr h="198000">
                <a:tc>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Identificar a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24. Planificar el involucramiento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10. Gestionar la</a:t>
                      </a:r>
                      <a:r>
                        <a:rPr lang="es-ES" sz="900" baseline="0" dirty="0">
                          <a:effectLst/>
                          <a:latin typeface="Arial" panose="020B0604020202020204" pitchFamily="34" charset="0"/>
                          <a:ea typeface="Times New Roman" panose="02020603050405020304" pitchFamily="18" charset="0"/>
                          <a:cs typeface="Arial" panose="020B0604020202020204" pitchFamily="34" charset="0"/>
                        </a:rPr>
                        <a:t> participación</a:t>
                      </a:r>
                      <a:r>
                        <a:rPr lang="es-ES" sz="900" dirty="0">
                          <a:effectLst/>
                          <a:latin typeface="Arial" panose="020B0604020202020204" pitchFamily="34" charset="0"/>
                          <a:ea typeface="Times New Roman" panose="02020603050405020304" pitchFamily="18" charset="0"/>
                          <a:cs typeface="Arial" panose="020B0604020202020204" pitchFamily="34" charset="0"/>
                        </a:rPr>
                        <a:t>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12. Supervisar el compromiso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vMerge="1">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7462" marR="37462"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7"/>
                  </a:ext>
                </a:extLst>
              </a:tr>
            </a:tbl>
          </a:graphicData>
        </a:graphic>
      </p:graphicFrame>
      <p:graphicFrame>
        <p:nvGraphicFramePr>
          <p:cNvPr id="3" name="Group 62">
            <a:extLst>
              <a:ext uri="{FF2B5EF4-FFF2-40B4-BE49-F238E27FC236}">
                <a16:creationId xmlns:a16="http://schemas.microsoft.com/office/drawing/2014/main" id="{A71F5D39-13D7-EA4F-31CE-0117D43A6E90}"/>
              </a:ext>
            </a:extLst>
          </p:cNvPr>
          <p:cNvGraphicFramePr>
            <a:graphicFrameLocks noGrp="1"/>
          </p:cNvGraphicFramePr>
          <p:nvPr>
            <p:extLst>
              <p:ext uri="{D42A27DB-BD31-4B8C-83A1-F6EECF244321}">
                <p14:modId xmlns:p14="http://schemas.microsoft.com/office/powerpoint/2010/main" val="878812883"/>
              </p:ext>
            </p:extLst>
          </p:nvPr>
        </p:nvGraphicFramePr>
        <p:xfrm>
          <a:off x="430307" y="3115236"/>
          <a:ext cx="1461247" cy="2416179"/>
        </p:xfrm>
        <a:graphic>
          <a:graphicData uri="http://schemas.openxmlformats.org/drawingml/2006/table">
            <a:tbl>
              <a:tblPr/>
              <a:tblGrid>
                <a:gridCol w="414664">
                  <a:extLst>
                    <a:ext uri="{9D8B030D-6E8A-4147-A177-3AD203B41FA5}">
                      <a16:colId xmlns:a16="http://schemas.microsoft.com/office/drawing/2014/main" val="20000"/>
                    </a:ext>
                  </a:extLst>
                </a:gridCol>
                <a:gridCol w="1046583">
                  <a:extLst>
                    <a:ext uri="{9D8B030D-6E8A-4147-A177-3AD203B41FA5}">
                      <a16:colId xmlns:a16="http://schemas.microsoft.com/office/drawing/2014/main" val="20001"/>
                    </a:ext>
                  </a:extLst>
                </a:gridCol>
              </a:tblGrid>
              <a:tr h="268288">
                <a:tc gridSpan="2">
                  <a:txBody>
                    <a:bodyPr/>
                    <a:lstStyle/>
                    <a:p>
                      <a:pPr marL="0" marR="0" lvl="0" indent="0" algn="ctr"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000" b="1" i="0" u="none" strike="noStrike" cap="none" normalizeH="0" baseline="0" dirty="0">
                          <a:ln>
                            <a:noFill/>
                          </a:ln>
                          <a:solidFill>
                            <a:schemeClr val="tx1"/>
                          </a:solidFill>
                          <a:effectLst/>
                          <a:latin typeface="Arial" charset="0"/>
                        </a:rPr>
                        <a:t>DOMINIOS</a:t>
                      </a:r>
                    </a:p>
                  </a:txBody>
                  <a:tcPr marL="72000" marR="72000" marT="36000" marB="3600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000" b="0" i="0" u="none" strike="noStrike" cap="none" normalizeH="0" baseline="0" dirty="0">
                        <a:ln>
                          <a:noFill/>
                        </a:ln>
                        <a:solidFill>
                          <a:schemeClr val="tx1"/>
                        </a:solidFill>
                        <a:effectLst/>
                        <a:latin typeface="Arial" charset="0"/>
                      </a:endParaRPr>
                    </a:p>
                  </a:txBody>
                  <a:tcPr marL="72000" marR="72000"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331819377"/>
                  </a:ext>
                </a:extLst>
              </a:tr>
              <a:tr h="268288">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000" b="0" i="0" u="none" strike="noStrike" cap="none" normalizeH="0" baseline="0" dirty="0">
                        <a:ln>
                          <a:noFill/>
                        </a:ln>
                        <a:solidFill>
                          <a:schemeClr val="tx1"/>
                        </a:solidFill>
                        <a:effectLst/>
                        <a:latin typeface="Arial" charset="0"/>
                      </a:endParaRPr>
                    </a:p>
                  </a:txBody>
                  <a:tcPr marL="72000" marR="72000"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EBCC"/>
                    </a:solid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000" b="0" i="0" u="none" strike="noStrike" cap="none" normalizeH="0" baseline="0" dirty="0">
                          <a:ln>
                            <a:noFill/>
                          </a:ln>
                          <a:solidFill>
                            <a:schemeClr val="tx1"/>
                          </a:solidFill>
                          <a:effectLst/>
                          <a:latin typeface="Arial" charset="0"/>
                        </a:rPr>
                        <a:t>Interesados</a:t>
                      </a:r>
                    </a:p>
                  </a:txBody>
                  <a:tcPr marL="72000" marR="72000"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268288">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000" b="0" i="0" u="none" strike="noStrike" cap="none" normalizeH="0" baseline="0" dirty="0">
                        <a:ln>
                          <a:noFill/>
                        </a:ln>
                        <a:solidFill>
                          <a:schemeClr val="tx1"/>
                        </a:solidFill>
                        <a:effectLst/>
                        <a:latin typeface="Arial" charset="0"/>
                      </a:endParaRPr>
                    </a:p>
                  </a:txBody>
                  <a:tcPr marL="72000" marR="72000"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66"/>
                    </a:solid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000" b="0" i="0" u="none" strike="noStrike" cap="none" normalizeH="0" baseline="0" dirty="0">
                          <a:ln>
                            <a:noFill/>
                          </a:ln>
                          <a:solidFill>
                            <a:schemeClr val="tx1"/>
                          </a:solidFill>
                          <a:effectLst/>
                          <a:latin typeface="Arial" charset="0"/>
                        </a:rPr>
                        <a:t>Equipo</a:t>
                      </a:r>
                    </a:p>
                  </a:txBody>
                  <a:tcPr marL="72000" marR="72000"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69875">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000" b="0" i="0" u="none" strike="noStrike" cap="none" normalizeH="0" baseline="0" dirty="0">
                        <a:ln>
                          <a:noFill/>
                        </a:ln>
                        <a:solidFill>
                          <a:schemeClr val="tx1"/>
                        </a:solidFill>
                        <a:effectLst/>
                        <a:latin typeface="Arial" charset="0"/>
                      </a:endParaRPr>
                    </a:p>
                  </a:txBody>
                  <a:tcPr marL="72000" marR="72000"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CC00"/>
                    </a:solid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000" b="0" i="0" u="none" strike="noStrike" cap="none" normalizeH="0" baseline="0" dirty="0">
                          <a:ln>
                            <a:noFill/>
                          </a:ln>
                          <a:solidFill>
                            <a:schemeClr val="tx1"/>
                          </a:solidFill>
                          <a:effectLst/>
                          <a:latin typeface="Arial" charset="0"/>
                        </a:rPr>
                        <a:t>Enfoque y Ciclo</a:t>
                      </a:r>
                    </a:p>
                  </a:txBody>
                  <a:tcPr marL="72000" marR="72000"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268288">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000" b="0" i="0" u="none" strike="noStrike" cap="none" normalizeH="0" baseline="0" dirty="0">
                        <a:ln>
                          <a:noFill/>
                        </a:ln>
                        <a:solidFill>
                          <a:schemeClr val="tx1"/>
                        </a:solidFill>
                        <a:effectLst/>
                        <a:latin typeface="Arial" charset="0"/>
                      </a:endParaRPr>
                    </a:p>
                  </a:txBody>
                  <a:tcPr marL="72000" marR="72000"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5E9FF"/>
                    </a:solid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000" b="0" i="0" u="none" strike="noStrike" cap="none" normalizeH="0" baseline="0" dirty="0">
                          <a:ln>
                            <a:noFill/>
                          </a:ln>
                          <a:solidFill>
                            <a:schemeClr val="tx1"/>
                          </a:solidFill>
                          <a:effectLst/>
                          <a:latin typeface="Arial" charset="0"/>
                        </a:rPr>
                        <a:t>Planificación</a:t>
                      </a:r>
                    </a:p>
                  </a:txBody>
                  <a:tcPr marL="72000" marR="72000"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986530049"/>
                  </a:ext>
                </a:extLst>
              </a:tr>
              <a:tr h="268288">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000" b="0" i="0" u="none" strike="noStrike" cap="none" normalizeH="0" baseline="0" dirty="0">
                        <a:ln>
                          <a:noFill/>
                        </a:ln>
                        <a:solidFill>
                          <a:schemeClr val="tx1"/>
                        </a:solidFill>
                        <a:effectLst/>
                        <a:latin typeface="Arial" charset="0"/>
                      </a:endParaRPr>
                    </a:p>
                  </a:txBody>
                  <a:tcPr marL="72000" marR="72000"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CC"/>
                    </a:solid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000" b="0" i="0" u="none" strike="noStrike" cap="none" normalizeH="0" baseline="0" dirty="0">
                          <a:ln>
                            <a:noFill/>
                          </a:ln>
                          <a:solidFill>
                            <a:schemeClr val="tx1"/>
                          </a:solidFill>
                          <a:effectLst/>
                          <a:latin typeface="Arial" charset="0"/>
                        </a:rPr>
                        <a:t>Trabajo</a:t>
                      </a:r>
                    </a:p>
                  </a:txBody>
                  <a:tcPr marL="72000" marR="72000"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56927544"/>
                  </a:ext>
                </a:extLst>
              </a:tr>
              <a:tr h="268288">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000" b="0" i="0" u="none" strike="noStrike" cap="none" normalizeH="0" baseline="0" dirty="0">
                        <a:ln>
                          <a:noFill/>
                        </a:ln>
                        <a:solidFill>
                          <a:schemeClr val="tx1"/>
                        </a:solidFill>
                        <a:effectLst/>
                        <a:latin typeface="Arial" charset="0"/>
                      </a:endParaRPr>
                    </a:p>
                  </a:txBody>
                  <a:tcPr marL="72000" marR="72000"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000" b="0" i="0" u="none" strike="noStrike" cap="none" normalizeH="0" baseline="0" dirty="0">
                          <a:ln>
                            <a:noFill/>
                          </a:ln>
                          <a:solidFill>
                            <a:schemeClr val="tx1"/>
                          </a:solidFill>
                          <a:effectLst/>
                          <a:latin typeface="Arial" charset="0"/>
                        </a:rPr>
                        <a:t>Entrega</a:t>
                      </a:r>
                    </a:p>
                  </a:txBody>
                  <a:tcPr marL="72000" marR="72000"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78370454"/>
                  </a:ext>
                </a:extLst>
              </a:tr>
              <a:tr h="268288">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000" b="0" i="0" u="none" strike="noStrike" cap="none" normalizeH="0" baseline="0" dirty="0">
                        <a:ln>
                          <a:noFill/>
                        </a:ln>
                        <a:solidFill>
                          <a:schemeClr val="tx1"/>
                        </a:solidFill>
                        <a:effectLst/>
                        <a:latin typeface="Arial" charset="0"/>
                      </a:endParaRPr>
                    </a:p>
                  </a:txBody>
                  <a:tcPr marL="72000" marR="72000"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000" b="0" i="0" u="none" strike="noStrike" cap="none" normalizeH="0" baseline="0" dirty="0">
                          <a:ln>
                            <a:noFill/>
                          </a:ln>
                          <a:solidFill>
                            <a:schemeClr val="tx1"/>
                          </a:solidFill>
                          <a:effectLst/>
                          <a:latin typeface="Arial" charset="0"/>
                        </a:rPr>
                        <a:t>Medición</a:t>
                      </a:r>
                    </a:p>
                  </a:txBody>
                  <a:tcPr marL="72000" marR="72000"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89098579"/>
                  </a:ext>
                </a:extLst>
              </a:tr>
              <a:tr h="268288">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000" b="0" i="0" u="none" strike="noStrike" cap="none" normalizeH="0" baseline="0" dirty="0">
                        <a:ln>
                          <a:noFill/>
                        </a:ln>
                        <a:solidFill>
                          <a:schemeClr val="tx1"/>
                        </a:solidFill>
                        <a:effectLst/>
                        <a:latin typeface="Arial" charset="0"/>
                      </a:endParaRPr>
                    </a:p>
                  </a:txBody>
                  <a:tcPr marL="72000" marR="72000"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000" b="0" i="0" u="none" strike="noStrike" cap="none" normalizeH="0" baseline="0" dirty="0">
                          <a:ln>
                            <a:noFill/>
                          </a:ln>
                          <a:solidFill>
                            <a:schemeClr val="tx1"/>
                          </a:solidFill>
                          <a:effectLst/>
                          <a:latin typeface="Arial" charset="0"/>
                        </a:rPr>
                        <a:t>Incertidumbre</a:t>
                      </a:r>
                    </a:p>
                  </a:txBody>
                  <a:tcPr marL="72000" marR="72000"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869407138"/>
                  </a:ext>
                </a:extLst>
              </a:tr>
            </a:tbl>
          </a:graphicData>
        </a:graphic>
      </p:graphicFrame>
      <p:sp>
        <p:nvSpPr>
          <p:cNvPr id="7" name="Rectangle 6">
            <a:extLst>
              <a:ext uri="{FF2B5EF4-FFF2-40B4-BE49-F238E27FC236}">
                <a16:creationId xmlns:a16="http://schemas.microsoft.com/office/drawing/2014/main" id="{071DFD08-A615-FEE5-2F57-41F78C61CCBD}"/>
              </a:ext>
            </a:extLst>
          </p:cNvPr>
          <p:cNvSpPr/>
          <p:nvPr/>
        </p:nvSpPr>
        <p:spPr bwMode="auto">
          <a:xfrm>
            <a:off x="2353073" y="928027"/>
            <a:ext cx="2662518" cy="243229"/>
          </a:xfrm>
          <a:prstGeom prst="rect">
            <a:avLst/>
          </a:prstGeom>
          <a:solidFill>
            <a:srgbClr val="D5E9FF"/>
          </a:solidFill>
          <a:ln w="9525" cap="flat" cmpd="sng" algn="ctr">
            <a:noFill/>
            <a:prstDash val="solid"/>
            <a:round/>
            <a:headEnd type="none" w="med" len="med"/>
            <a:tailEnd type="none" w="med" len="med"/>
          </a:ln>
          <a:effectLst/>
        </p:spPr>
        <p:txBody>
          <a:bodyPr vert="horz" wrap="none" lIns="36000" tIns="36000" rIns="36000" bIns="3600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900" b="0" i="0" u="none" strike="noStrike" kern="1200" cap="none" spc="0" normalizeH="0" baseline="0" noProof="0" dirty="0">
                <a:ln>
                  <a:noFill/>
                </a:ln>
                <a:solidFill>
                  <a:srgbClr val="003300"/>
                </a:solidFill>
                <a:effectLst/>
                <a:uLnTx/>
                <a:uFillTx/>
                <a:latin typeface="Arial" panose="020B0604020202020204" pitchFamily="34" charset="0"/>
                <a:ea typeface="Times New Roman" panose="02020603050405020304" pitchFamily="18" charset="0"/>
                <a:cs typeface="Arial" panose="020B0604020202020204" pitchFamily="34" charset="0"/>
              </a:rPr>
              <a:t>1. Desarrollar el Plan para la Dirección del proyecto</a:t>
            </a:r>
            <a:endParaRPr kumimoji="0" lang="es-ES" sz="900" b="0" i="0" u="none" strike="noStrike" kern="1200" cap="none" spc="0" normalizeH="0" baseline="0" noProof="0" dirty="0">
              <a:ln>
                <a:noFill/>
              </a:ln>
              <a:solidFill>
                <a:srgbClr val="003300"/>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570688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9B643C-3D94-8F2D-9EE0-E3B9B77F75CE}"/>
              </a:ext>
            </a:extLst>
          </p:cNvPr>
          <p:cNvSpPr>
            <a:spLocks noGrp="1"/>
          </p:cNvSpPr>
          <p:nvPr>
            <p:ph type="title"/>
          </p:nvPr>
        </p:nvSpPr>
        <p:spPr/>
        <p:txBody>
          <a:bodyPr>
            <a:normAutofit fontScale="90000"/>
          </a:bodyPr>
          <a:lstStyle/>
          <a:p>
            <a:r>
              <a:rPr lang="es-ES" dirty="0"/>
              <a:t>Los Agentes Principales de un Proyecto Adaptativo</a:t>
            </a:r>
          </a:p>
        </p:txBody>
      </p:sp>
      <p:sp>
        <p:nvSpPr>
          <p:cNvPr id="3" name="Marcador de pie de página 2">
            <a:extLst>
              <a:ext uri="{FF2B5EF4-FFF2-40B4-BE49-F238E27FC236}">
                <a16:creationId xmlns:a16="http://schemas.microsoft.com/office/drawing/2014/main" id="{DF906F74-31B7-8E98-BCF0-46802922C7FA}"/>
              </a:ext>
            </a:extLst>
          </p:cNvPr>
          <p:cNvSpPr>
            <a:spLocks noGrp="1"/>
          </p:cNvSpPr>
          <p:nvPr>
            <p:ph type="ftr" sz="quarter" idx="10"/>
          </p:nvPr>
        </p:nvSpPr>
        <p:spPr/>
        <p:txBody>
          <a:bodyPr/>
          <a:lstStyle/>
          <a:p>
            <a:pPr>
              <a:defRPr/>
            </a:pPr>
            <a:r>
              <a:rPr lang="es-ES"/>
              <a:t>© by fjspsv, 2025 - Introducción a la Dirección de Proyectos</a:t>
            </a:r>
          </a:p>
        </p:txBody>
      </p:sp>
      <p:sp>
        <p:nvSpPr>
          <p:cNvPr id="4" name="Marcador de número de diapositiva 3">
            <a:extLst>
              <a:ext uri="{FF2B5EF4-FFF2-40B4-BE49-F238E27FC236}">
                <a16:creationId xmlns:a16="http://schemas.microsoft.com/office/drawing/2014/main" id="{EDA88EC9-C473-CCDC-CB87-7731B828A43F}"/>
              </a:ext>
            </a:extLst>
          </p:cNvPr>
          <p:cNvSpPr>
            <a:spLocks noGrp="1"/>
          </p:cNvSpPr>
          <p:nvPr>
            <p:ph type="sldNum" sz="quarter" idx="11"/>
          </p:nvPr>
        </p:nvSpPr>
        <p:spPr/>
        <p:txBody>
          <a:bodyPr/>
          <a:lstStyle/>
          <a:p>
            <a:pPr>
              <a:defRPr/>
            </a:pPr>
            <a:r>
              <a:rPr lang="es-ES"/>
              <a:t>Página: </a:t>
            </a:r>
            <a:fld id="{49B546A9-E0B7-47F2-9792-A99EEA3C1A4A}" type="slidenum">
              <a:rPr lang="es-ES" smtClean="0"/>
              <a:pPr>
                <a:defRPr/>
              </a:pPr>
              <a:t>28</a:t>
            </a:fld>
            <a:endParaRPr lang="es-ES"/>
          </a:p>
        </p:txBody>
      </p:sp>
      <p:sp>
        <p:nvSpPr>
          <p:cNvPr id="5" name="Rectángulo 4">
            <a:extLst>
              <a:ext uri="{FF2B5EF4-FFF2-40B4-BE49-F238E27FC236}">
                <a16:creationId xmlns:a16="http://schemas.microsoft.com/office/drawing/2014/main" id="{768A6A89-2C25-AD54-553D-8BDE90F4E0DC}"/>
              </a:ext>
            </a:extLst>
          </p:cNvPr>
          <p:cNvSpPr/>
          <p:nvPr/>
        </p:nvSpPr>
        <p:spPr>
          <a:xfrm>
            <a:off x="3249559" y="656572"/>
            <a:ext cx="5951443" cy="5544856"/>
          </a:xfrm>
          <a:prstGeom prst="rect">
            <a:avLst/>
          </a:prstGeom>
          <a:solidFill>
            <a:srgbClr val="5B9BD5">
              <a:lumMod val="20000"/>
              <a:lumOff val="80000"/>
              <a:alpha val="50000"/>
            </a:srgbClr>
          </a:solidFill>
          <a:ln w="12700" cap="flat" cmpd="sng" algn="ctr">
            <a:solidFill>
              <a:srgbClr val="5B9BD5">
                <a:shade val="50000"/>
              </a:srgbClr>
            </a:solidFill>
            <a:prstDash val="solid"/>
            <a:miter lim="800000"/>
          </a:ln>
          <a:effectLst/>
        </p:spPr>
        <p:txBody>
          <a:bodyPr rtlCol="0" anchor="t" anchorCtr="0"/>
          <a:lstStyle/>
          <a:p>
            <a:pPr fontAlgn="auto">
              <a:spcBef>
                <a:spcPts val="0"/>
              </a:spcBef>
              <a:spcAft>
                <a:spcPts val="0"/>
              </a:spcAft>
              <a:defRPr/>
            </a:pPr>
            <a:r>
              <a:rPr lang="es-ES" sz="1800" kern="0" dirty="0">
                <a:solidFill>
                  <a:srgbClr val="0070C0"/>
                </a:solidFill>
                <a:latin typeface="Calibri" panose="020F0502020204030204"/>
              </a:rPr>
              <a:t>Equipo </a:t>
            </a:r>
            <a:r>
              <a:rPr lang="es-ES" kern="0" dirty="0">
                <a:solidFill>
                  <a:srgbClr val="0070C0"/>
                </a:solidFill>
                <a:latin typeface="Calibri" panose="020F0502020204030204"/>
              </a:rPr>
              <a:t>de Entrega</a:t>
            </a:r>
            <a:endParaRPr lang="es-ES" sz="1800" kern="0" dirty="0">
              <a:solidFill>
                <a:srgbClr val="0070C0"/>
              </a:solidFill>
              <a:latin typeface="Calibri" panose="020F0502020204030204"/>
            </a:endParaRPr>
          </a:p>
        </p:txBody>
      </p:sp>
      <p:grpSp>
        <p:nvGrpSpPr>
          <p:cNvPr id="6" name="Grupo 5">
            <a:extLst>
              <a:ext uri="{FF2B5EF4-FFF2-40B4-BE49-F238E27FC236}">
                <a16:creationId xmlns:a16="http://schemas.microsoft.com/office/drawing/2014/main" id="{816964E5-849C-C6F1-C910-94119695750C}"/>
              </a:ext>
            </a:extLst>
          </p:cNvPr>
          <p:cNvGrpSpPr>
            <a:grpSpLocks noChangeAspect="1"/>
          </p:cNvGrpSpPr>
          <p:nvPr/>
        </p:nvGrpSpPr>
        <p:grpSpPr>
          <a:xfrm>
            <a:off x="944001" y="2055446"/>
            <a:ext cx="540000" cy="1686581"/>
            <a:chOff x="1511929" y="1358021"/>
            <a:chExt cx="540000" cy="1686581"/>
          </a:xfrm>
          <a:solidFill>
            <a:srgbClr val="F0D7B2"/>
          </a:solidFill>
        </p:grpSpPr>
        <p:sp>
          <p:nvSpPr>
            <p:cNvPr id="7" name="Rectángulo redondeado 9">
              <a:extLst>
                <a:ext uri="{FF2B5EF4-FFF2-40B4-BE49-F238E27FC236}">
                  <a16:creationId xmlns:a16="http://schemas.microsoft.com/office/drawing/2014/main" id="{BFBB2445-5A5D-7C52-C6A2-5816ECDAADD0}"/>
                </a:ext>
              </a:extLst>
            </p:cNvPr>
            <p:cNvSpPr/>
            <p:nvPr/>
          </p:nvSpPr>
          <p:spPr>
            <a:xfrm>
              <a:off x="1511929" y="1964602"/>
              <a:ext cx="540000" cy="1080000"/>
            </a:xfrm>
            <a:prstGeom prst="roundRect">
              <a:avLst/>
            </a:prstGeom>
            <a:grp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8" name="Elipse 7">
              <a:extLst>
                <a:ext uri="{FF2B5EF4-FFF2-40B4-BE49-F238E27FC236}">
                  <a16:creationId xmlns:a16="http://schemas.microsoft.com/office/drawing/2014/main" id="{E4DD03FC-B9A8-95F6-05B8-B12EB41E64E1}"/>
                </a:ext>
              </a:extLst>
            </p:cNvPr>
            <p:cNvSpPr/>
            <p:nvPr/>
          </p:nvSpPr>
          <p:spPr>
            <a:xfrm>
              <a:off x="1511929" y="1358021"/>
              <a:ext cx="540000" cy="540000"/>
            </a:xfrm>
            <a:prstGeom prst="ellipse">
              <a:avLst/>
            </a:prstGeom>
            <a:grp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grpSp>
      <p:grpSp>
        <p:nvGrpSpPr>
          <p:cNvPr id="9" name="Grupo 8">
            <a:extLst>
              <a:ext uri="{FF2B5EF4-FFF2-40B4-BE49-F238E27FC236}">
                <a16:creationId xmlns:a16="http://schemas.microsoft.com/office/drawing/2014/main" id="{C5F5BF46-74FB-5938-618D-0C840093625A}"/>
              </a:ext>
            </a:extLst>
          </p:cNvPr>
          <p:cNvGrpSpPr>
            <a:grpSpLocks noChangeAspect="1"/>
          </p:cNvGrpSpPr>
          <p:nvPr/>
        </p:nvGrpSpPr>
        <p:grpSpPr>
          <a:xfrm>
            <a:off x="3691616" y="1803083"/>
            <a:ext cx="540000" cy="1686581"/>
            <a:chOff x="1511929" y="1358021"/>
            <a:chExt cx="540000" cy="1686581"/>
          </a:xfrm>
          <a:solidFill>
            <a:srgbClr val="FFC000"/>
          </a:solidFill>
        </p:grpSpPr>
        <p:sp>
          <p:nvSpPr>
            <p:cNvPr id="10" name="Rectángulo redondeado 12">
              <a:extLst>
                <a:ext uri="{FF2B5EF4-FFF2-40B4-BE49-F238E27FC236}">
                  <a16:creationId xmlns:a16="http://schemas.microsoft.com/office/drawing/2014/main" id="{7D336142-0CC4-4E68-69FD-27D275D63CAA}"/>
                </a:ext>
              </a:extLst>
            </p:cNvPr>
            <p:cNvSpPr/>
            <p:nvPr/>
          </p:nvSpPr>
          <p:spPr>
            <a:xfrm>
              <a:off x="1511929" y="1964602"/>
              <a:ext cx="540000" cy="1080000"/>
            </a:xfrm>
            <a:prstGeom prst="roundRect">
              <a:avLst/>
            </a:prstGeom>
            <a:grp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11" name="Elipse 10">
              <a:extLst>
                <a:ext uri="{FF2B5EF4-FFF2-40B4-BE49-F238E27FC236}">
                  <a16:creationId xmlns:a16="http://schemas.microsoft.com/office/drawing/2014/main" id="{413772EC-1245-562F-8AB6-8CADBA52609B}"/>
                </a:ext>
              </a:extLst>
            </p:cNvPr>
            <p:cNvSpPr/>
            <p:nvPr/>
          </p:nvSpPr>
          <p:spPr>
            <a:xfrm>
              <a:off x="1511929" y="1358021"/>
              <a:ext cx="540000" cy="540000"/>
            </a:xfrm>
            <a:prstGeom prst="ellipse">
              <a:avLst/>
            </a:prstGeom>
            <a:grp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grpSp>
      <p:grpSp>
        <p:nvGrpSpPr>
          <p:cNvPr id="12" name="Grupo 11">
            <a:extLst>
              <a:ext uri="{FF2B5EF4-FFF2-40B4-BE49-F238E27FC236}">
                <a16:creationId xmlns:a16="http://schemas.microsoft.com/office/drawing/2014/main" id="{90F09DD9-8FB8-096B-8E83-27A127C97C43}"/>
              </a:ext>
            </a:extLst>
          </p:cNvPr>
          <p:cNvGrpSpPr>
            <a:grpSpLocks noChangeAspect="1"/>
          </p:cNvGrpSpPr>
          <p:nvPr/>
        </p:nvGrpSpPr>
        <p:grpSpPr>
          <a:xfrm>
            <a:off x="7896526" y="1856439"/>
            <a:ext cx="540000" cy="1686581"/>
            <a:chOff x="1511929" y="1358021"/>
            <a:chExt cx="540000" cy="1686581"/>
          </a:xfrm>
        </p:grpSpPr>
        <p:sp>
          <p:nvSpPr>
            <p:cNvPr id="13" name="Rectángulo redondeado 15">
              <a:extLst>
                <a:ext uri="{FF2B5EF4-FFF2-40B4-BE49-F238E27FC236}">
                  <a16:creationId xmlns:a16="http://schemas.microsoft.com/office/drawing/2014/main" id="{F976F79C-D126-8A1C-D8AF-CFBECC019C21}"/>
                </a:ext>
              </a:extLst>
            </p:cNvPr>
            <p:cNvSpPr/>
            <p:nvPr/>
          </p:nvSpPr>
          <p:spPr>
            <a:xfrm>
              <a:off x="1511929" y="1964602"/>
              <a:ext cx="540000" cy="1080000"/>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14" name="Elipse 13">
              <a:extLst>
                <a:ext uri="{FF2B5EF4-FFF2-40B4-BE49-F238E27FC236}">
                  <a16:creationId xmlns:a16="http://schemas.microsoft.com/office/drawing/2014/main" id="{428445D7-134E-82A4-BF1B-9E4C58E3FB1B}"/>
                </a:ext>
              </a:extLst>
            </p:cNvPr>
            <p:cNvSpPr/>
            <p:nvPr/>
          </p:nvSpPr>
          <p:spPr>
            <a:xfrm>
              <a:off x="1511929" y="1358021"/>
              <a:ext cx="540000" cy="540000"/>
            </a:xfrm>
            <a:prstGeom prst="ellipse">
              <a:avLst/>
            </a:prstGeom>
            <a:solidFill>
              <a:srgbClr val="92D050"/>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grpSp>
      <p:grpSp>
        <p:nvGrpSpPr>
          <p:cNvPr id="15" name="Grupo 14">
            <a:extLst>
              <a:ext uri="{FF2B5EF4-FFF2-40B4-BE49-F238E27FC236}">
                <a16:creationId xmlns:a16="http://schemas.microsoft.com/office/drawing/2014/main" id="{1C6EF9CB-1BF5-0716-2383-9009C1F00DD6}"/>
              </a:ext>
            </a:extLst>
          </p:cNvPr>
          <p:cNvGrpSpPr/>
          <p:nvPr/>
        </p:nvGrpSpPr>
        <p:grpSpPr>
          <a:xfrm>
            <a:off x="5800453" y="3740620"/>
            <a:ext cx="2136830" cy="2187437"/>
            <a:chOff x="5417253" y="3811642"/>
            <a:chExt cx="2136830" cy="2187437"/>
          </a:xfrm>
        </p:grpSpPr>
        <p:grpSp>
          <p:nvGrpSpPr>
            <p:cNvPr id="16" name="Grupo 15">
              <a:extLst>
                <a:ext uri="{FF2B5EF4-FFF2-40B4-BE49-F238E27FC236}">
                  <a16:creationId xmlns:a16="http://schemas.microsoft.com/office/drawing/2014/main" id="{813BFB36-4C78-08B6-3202-E24D146C6B65}"/>
                </a:ext>
              </a:extLst>
            </p:cNvPr>
            <p:cNvGrpSpPr>
              <a:grpSpLocks noChangeAspect="1"/>
            </p:cNvGrpSpPr>
            <p:nvPr/>
          </p:nvGrpSpPr>
          <p:grpSpPr>
            <a:xfrm flipH="1">
              <a:off x="5417253" y="4649363"/>
              <a:ext cx="341562" cy="1066801"/>
              <a:chOff x="1511929" y="1358021"/>
              <a:chExt cx="540000" cy="1686581"/>
            </a:xfrm>
          </p:grpSpPr>
          <p:sp>
            <p:nvSpPr>
              <p:cNvPr id="32" name="Rectángulo redondeado 34">
                <a:extLst>
                  <a:ext uri="{FF2B5EF4-FFF2-40B4-BE49-F238E27FC236}">
                    <a16:creationId xmlns:a16="http://schemas.microsoft.com/office/drawing/2014/main" id="{7398DD69-8047-0378-51C5-D7CE3A4C1955}"/>
                  </a:ext>
                </a:extLst>
              </p:cNvPr>
              <p:cNvSpPr/>
              <p:nvPr/>
            </p:nvSpPr>
            <p:spPr>
              <a:xfrm>
                <a:off x="1511929" y="1964602"/>
                <a:ext cx="540000" cy="1080000"/>
              </a:xfrm>
              <a:prstGeom prst="roundRect">
                <a:avLst/>
              </a:prstGeom>
              <a:solidFill>
                <a:srgbClr val="FFC000"/>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33" name="Elipse 32">
                <a:extLst>
                  <a:ext uri="{FF2B5EF4-FFF2-40B4-BE49-F238E27FC236}">
                    <a16:creationId xmlns:a16="http://schemas.microsoft.com/office/drawing/2014/main" id="{3D69426A-6211-454B-7168-B0629370DAA1}"/>
                  </a:ext>
                </a:extLst>
              </p:cNvPr>
              <p:cNvSpPr/>
              <p:nvPr/>
            </p:nvSpPr>
            <p:spPr>
              <a:xfrm>
                <a:off x="1511929" y="1358021"/>
                <a:ext cx="540000" cy="540000"/>
              </a:xfrm>
              <a:prstGeom prst="ellipse">
                <a:avLst/>
              </a:prstGeom>
              <a:solidFill>
                <a:srgbClr val="FFC000"/>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grpSp>
        <p:grpSp>
          <p:nvGrpSpPr>
            <p:cNvPr id="17" name="Grupo 16">
              <a:extLst>
                <a:ext uri="{FF2B5EF4-FFF2-40B4-BE49-F238E27FC236}">
                  <a16:creationId xmlns:a16="http://schemas.microsoft.com/office/drawing/2014/main" id="{5ED40139-DADE-2FB1-E83E-61E75B219E20}"/>
                </a:ext>
              </a:extLst>
            </p:cNvPr>
            <p:cNvGrpSpPr>
              <a:grpSpLocks noChangeAspect="1"/>
            </p:cNvGrpSpPr>
            <p:nvPr/>
          </p:nvGrpSpPr>
          <p:grpSpPr>
            <a:xfrm flipH="1">
              <a:off x="6296031" y="4932278"/>
              <a:ext cx="341562" cy="1066801"/>
              <a:chOff x="1511929" y="1358021"/>
              <a:chExt cx="540000" cy="1686581"/>
            </a:xfrm>
          </p:grpSpPr>
          <p:sp>
            <p:nvSpPr>
              <p:cNvPr id="30" name="Rectángulo redondeado 32">
                <a:extLst>
                  <a:ext uri="{FF2B5EF4-FFF2-40B4-BE49-F238E27FC236}">
                    <a16:creationId xmlns:a16="http://schemas.microsoft.com/office/drawing/2014/main" id="{3BC0522E-083C-F4A9-6AAA-F52E7634B0E2}"/>
                  </a:ext>
                </a:extLst>
              </p:cNvPr>
              <p:cNvSpPr/>
              <p:nvPr/>
            </p:nvSpPr>
            <p:spPr>
              <a:xfrm>
                <a:off x="1511929" y="1964602"/>
                <a:ext cx="540000" cy="1080000"/>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31" name="Elipse 30">
                <a:extLst>
                  <a:ext uri="{FF2B5EF4-FFF2-40B4-BE49-F238E27FC236}">
                    <a16:creationId xmlns:a16="http://schemas.microsoft.com/office/drawing/2014/main" id="{7952A5EF-8D81-8C66-55FB-AC4916C1D43E}"/>
                  </a:ext>
                </a:extLst>
              </p:cNvPr>
              <p:cNvSpPr/>
              <p:nvPr/>
            </p:nvSpPr>
            <p:spPr>
              <a:xfrm>
                <a:off x="1511929" y="1358021"/>
                <a:ext cx="540000" cy="540000"/>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grpSp>
        <p:grpSp>
          <p:nvGrpSpPr>
            <p:cNvPr id="18" name="Grupo 17">
              <a:extLst>
                <a:ext uri="{FF2B5EF4-FFF2-40B4-BE49-F238E27FC236}">
                  <a16:creationId xmlns:a16="http://schemas.microsoft.com/office/drawing/2014/main" id="{6871E9CC-6BBD-DD37-D44D-A897F3DB1D3A}"/>
                </a:ext>
              </a:extLst>
            </p:cNvPr>
            <p:cNvGrpSpPr>
              <a:grpSpLocks noChangeAspect="1"/>
            </p:cNvGrpSpPr>
            <p:nvPr/>
          </p:nvGrpSpPr>
          <p:grpSpPr>
            <a:xfrm flipH="1">
              <a:off x="5875498" y="4274194"/>
              <a:ext cx="341562" cy="1066801"/>
              <a:chOff x="1511929" y="1358021"/>
              <a:chExt cx="540000" cy="1686581"/>
            </a:xfrm>
          </p:grpSpPr>
          <p:sp>
            <p:nvSpPr>
              <p:cNvPr id="28" name="Rectángulo redondeado 30">
                <a:extLst>
                  <a:ext uri="{FF2B5EF4-FFF2-40B4-BE49-F238E27FC236}">
                    <a16:creationId xmlns:a16="http://schemas.microsoft.com/office/drawing/2014/main" id="{A2EB5796-2A51-8A5A-C42F-D28B7AA69A1C}"/>
                  </a:ext>
                </a:extLst>
              </p:cNvPr>
              <p:cNvSpPr/>
              <p:nvPr/>
            </p:nvSpPr>
            <p:spPr>
              <a:xfrm>
                <a:off x="1511929" y="1964602"/>
                <a:ext cx="540000" cy="1080000"/>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29" name="Elipse 28">
                <a:extLst>
                  <a:ext uri="{FF2B5EF4-FFF2-40B4-BE49-F238E27FC236}">
                    <a16:creationId xmlns:a16="http://schemas.microsoft.com/office/drawing/2014/main" id="{06F6D97E-FD48-72B9-D347-DA91A357C525}"/>
                  </a:ext>
                </a:extLst>
              </p:cNvPr>
              <p:cNvSpPr/>
              <p:nvPr/>
            </p:nvSpPr>
            <p:spPr>
              <a:xfrm>
                <a:off x="1511929" y="1358021"/>
                <a:ext cx="540000" cy="540000"/>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grpSp>
        <p:grpSp>
          <p:nvGrpSpPr>
            <p:cNvPr id="19" name="Grupo 18">
              <a:extLst>
                <a:ext uri="{FF2B5EF4-FFF2-40B4-BE49-F238E27FC236}">
                  <a16:creationId xmlns:a16="http://schemas.microsoft.com/office/drawing/2014/main" id="{00DE3A31-3D17-E6C8-92C6-FD9714C12DEC}"/>
                </a:ext>
              </a:extLst>
            </p:cNvPr>
            <p:cNvGrpSpPr>
              <a:grpSpLocks noChangeAspect="1"/>
            </p:cNvGrpSpPr>
            <p:nvPr/>
          </p:nvGrpSpPr>
          <p:grpSpPr>
            <a:xfrm flipH="1">
              <a:off x="7212521" y="4701625"/>
              <a:ext cx="341562" cy="1066801"/>
              <a:chOff x="1511929" y="1358021"/>
              <a:chExt cx="540000" cy="1686581"/>
            </a:xfrm>
          </p:grpSpPr>
          <p:sp>
            <p:nvSpPr>
              <p:cNvPr id="26" name="Rectángulo redondeado 28">
                <a:extLst>
                  <a:ext uri="{FF2B5EF4-FFF2-40B4-BE49-F238E27FC236}">
                    <a16:creationId xmlns:a16="http://schemas.microsoft.com/office/drawing/2014/main" id="{001B7049-6C6E-BB61-02BB-358685CA426D}"/>
                  </a:ext>
                </a:extLst>
              </p:cNvPr>
              <p:cNvSpPr/>
              <p:nvPr/>
            </p:nvSpPr>
            <p:spPr>
              <a:xfrm>
                <a:off x="1511929" y="1964602"/>
                <a:ext cx="540000" cy="1080000"/>
              </a:xfrm>
              <a:prstGeom prst="roundRect">
                <a:avLst/>
              </a:prstGeom>
              <a:solidFill>
                <a:srgbClr val="92D050"/>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27" name="Elipse 26">
                <a:extLst>
                  <a:ext uri="{FF2B5EF4-FFF2-40B4-BE49-F238E27FC236}">
                    <a16:creationId xmlns:a16="http://schemas.microsoft.com/office/drawing/2014/main" id="{D1B1B9A9-13F7-2EC5-235E-FA5652CA7729}"/>
                  </a:ext>
                </a:extLst>
              </p:cNvPr>
              <p:cNvSpPr/>
              <p:nvPr/>
            </p:nvSpPr>
            <p:spPr>
              <a:xfrm>
                <a:off x="1511929" y="1358021"/>
                <a:ext cx="540000" cy="540000"/>
              </a:xfrm>
              <a:prstGeom prst="ellipse">
                <a:avLst/>
              </a:prstGeom>
              <a:solidFill>
                <a:srgbClr val="92D050"/>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grpSp>
        <p:grpSp>
          <p:nvGrpSpPr>
            <p:cNvPr id="20" name="Grupo 19">
              <a:extLst>
                <a:ext uri="{FF2B5EF4-FFF2-40B4-BE49-F238E27FC236}">
                  <a16:creationId xmlns:a16="http://schemas.microsoft.com/office/drawing/2014/main" id="{50764D7F-0F18-7092-529C-24C60A670C4C}"/>
                </a:ext>
              </a:extLst>
            </p:cNvPr>
            <p:cNvGrpSpPr>
              <a:grpSpLocks noChangeAspect="1"/>
            </p:cNvGrpSpPr>
            <p:nvPr/>
          </p:nvGrpSpPr>
          <p:grpSpPr>
            <a:xfrm flipH="1">
              <a:off x="6314412" y="3811642"/>
              <a:ext cx="341562" cy="1066801"/>
              <a:chOff x="1511929" y="1358021"/>
              <a:chExt cx="540000" cy="1686581"/>
            </a:xfrm>
          </p:grpSpPr>
          <p:sp>
            <p:nvSpPr>
              <p:cNvPr id="24" name="Rectángulo redondeado 26">
                <a:extLst>
                  <a:ext uri="{FF2B5EF4-FFF2-40B4-BE49-F238E27FC236}">
                    <a16:creationId xmlns:a16="http://schemas.microsoft.com/office/drawing/2014/main" id="{61F5FB2B-CE03-06C9-A7FB-F35D51E020DF}"/>
                  </a:ext>
                </a:extLst>
              </p:cNvPr>
              <p:cNvSpPr/>
              <p:nvPr/>
            </p:nvSpPr>
            <p:spPr>
              <a:xfrm>
                <a:off x="1511929" y="1964602"/>
                <a:ext cx="540000" cy="1080000"/>
              </a:xfrm>
              <a:prstGeom prst="roundRect">
                <a:avLst/>
              </a:prstGeom>
              <a:solidFill>
                <a:srgbClr val="5B9BD5"/>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25" name="Elipse 24">
                <a:extLst>
                  <a:ext uri="{FF2B5EF4-FFF2-40B4-BE49-F238E27FC236}">
                    <a16:creationId xmlns:a16="http://schemas.microsoft.com/office/drawing/2014/main" id="{536ED6F6-6DD9-BB5A-1C00-C6FCA492C3E2}"/>
                  </a:ext>
                </a:extLst>
              </p:cNvPr>
              <p:cNvSpPr/>
              <p:nvPr/>
            </p:nvSpPr>
            <p:spPr>
              <a:xfrm>
                <a:off x="1511929" y="1358021"/>
                <a:ext cx="540000" cy="540000"/>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grpSp>
        <p:grpSp>
          <p:nvGrpSpPr>
            <p:cNvPr id="21" name="Grupo 20">
              <a:extLst>
                <a:ext uri="{FF2B5EF4-FFF2-40B4-BE49-F238E27FC236}">
                  <a16:creationId xmlns:a16="http://schemas.microsoft.com/office/drawing/2014/main" id="{EBF6F9FD-AAB6-DEC6-9472-EC4716B77917}"/>
                </a:ext>
              </a:extLst>
            </p:cNvPr>
            <p:cNvGrpSpPr>
              <a:grpSpLocks noChangeAspect="1"/>
            </p:cNvGrpSpPr>
            <p:nvPr/>
          </p:nvGrpSpPr>
          <p:grpSpPr>
            <a:xfrm flipH="1">
              <a:off x="6754276" y="4265687"/>
              <a:ext cx="341562" cy="1066801"/>
              <a:chOff x="1511929" y="1358021"/>
              <a:chExt cx="540000" cy="1686581"/>
            </a:xfrm>
          </p:grpSpPr>
          <p:sp>
            <p:nvSpPr>
              <p:cNvPr id="22" name="Rectángulo redondeado 24">
                <a:extLst>
                  <a:ext uri="{FF2B5EF4-FFF2-40B4-BE49-F238E27FC236}">
                    <a16:creationId xmlns:a16="http://schemas.microsoft.com/office/drawing/2014/main" id="{71DDA224-CB30-9F64-7ED2-CC894A909A6B}"/>
                  </a:ext>
                </a:extLst>
              </p:cNvPr>
              <p:cNvSpPr/>
              <p:nvPr/>
            </p:nvSpPr>
            <p:spPr>
              <a:xfrm>
                <a:off x="1511929" y="1964602"/>
                <a:ext cx="540000" cy="1080000"/>
              </a:xfrm>
              <a:prstGeom prst="roundRect">
                <a:avLst/>
              </a:prstGeom>
              <a:solidFill>
                <a:srgbClr val="92D050"/>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23" name="Elipse 22">
                <a:extLst>
                  <a:ext uri="{FF2B5EF4-FFF2-40B4-BE49-F238E27FC236}">
                    <a16:creationId xmlns:a16="http://schemas.microsoft.com/office/drawing/2014/main" id="{22B81211-EF2A-EC95-DB8D-40ABF69E7355}"/>
                  </a:ext>
                </a:extLst>
              </p:cNvPr>
              <p:cNvSpPr/>
              <p:nvPr/>
            </p:nvSpPr>
            <p:spPr>
              <a:xfrm>
                <a:off x="1511929" y="1358021"/>
                <a:ext cx="540000" cy="540000"/>
              </a:xfrm>
              <a:prstGeom prst="ellipse">
                <a:avLst/>
              </a:prstGeom>
              <a:solidFill>
                <a:srgbClr val="92D050"/>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grpSp>
      </p:grpSp>
      <p:cxnSp>
        <p:nvCxnSpPr>
          <p:cNvPr id="34" name="Conector recto de flecha 33">
            <a:extLst>
              <a:ext uri="{FF2B5EF4-FFF2-40B4-BE49-F238E27FC236}">
                <a16:creationId xmlns:a16="http://schemas.microsoft.com/office/drawing/2014/main" id="{10AAE1D8-0220-0590-7B94-7177EF549E45}"/>
              </a:ext>
            </a:extLst>
          </p:cNvPr>
          <p:cNvCxnSpPr/>
          <p:nvPr/>
        </p:nvCxnSpPr>
        <p:spPr>
          <a:xfrm>
            <a:off x="1552248" y="2960314"/>
            <a:ext cx="1541183" cy="0"/>
          </a:xfrm>
          <a:prstGeom prst="straightConnector1">
            <a:avLst/>
          </a:prstGeom>
          <a:noFill/>
          <a:ln w="31750" cap="flat" cmpd="sng" algn="ctr">
            <a:solidFill>
              <a:srgbClr val="5B9BD5"/>
            </a:solidFill>
            <a:prstDash val="solid"/>
            <a:miter lim="800000"/>
            <a:tailEnd type="triangle"/>
          </a:ln>
          <a:effectLst/>
        </p:spPr>
      </p:cxnSp>
      <p:cxnSp>
        <p:nvCxnSpPr>
          <p:cNvPr id="35" name="Conector recto de flecha 34">
            <a:extLst>
              <a:ext uri="{FF2B5EF4-FFF2-40B4-BE49-F238E27FC236}">
                <a16:creationId xmlns:a16="http://schemas.microsoft.com/office/drawing/2014/main" id="{7A1BE350-7DC1-3804-C5D2-32756A5B5EF3}"/>
              </a:ext>
            </a:extLst>
          </p:cNvPr>
          <p:cNvCxnSpPr/>
          <p:nvPr/>
        </p:nvCxnSpPr>
        <p:spPr>
          <a:xfrm>
            <a:off x="1534600" y="3363473"/>
            <a:ext cx="1541183" cy="0"/>
          </a:xfrm>
          <a:prstGeom prst="straightConnector1">
            <a:avLst/>
          </a:prstGeom>
          <a:noFill/>
          <a:ln w="31750" cap="flat" cmpd="sng" algn="ctr">
            <a:solidFill>
              <a:srgbClr val="5B9BD5"/>
            </a:solidFill>
            <a:prstDash val="solid"/>
            <a:miter lim="800000"/>
            <a:headEnd type="triangle"/>
            <a:tailEnd type="none"/>
          </a:ln>
          <a:effectLst/>
        </p:spPr>
      </p:cxnSp>
      <p:sp>
        <p:nvSpPr>
          <p:cNvPr id="36" name="CuadroTexto 35">
            <a:extLst>
              <a:ext uri="{FF2B5EF4-FFF2-40B4-BE49-F238E27FC236}">
                <a16:creationId xmlns:a16="http://schemas.microsoft.com/office/drawing/2014/main" id="{32A2AA04-DFEF-589C-28F3-D80D30DDA7F6}"/>
              </a:ext>
            </a:extLst>
          </p:cNvPr>
          <p:cNvSpPr txBox="1"/>
          <p:nvPr/>
        </p:nvSpPr>
        <p:spPr>
          <a:xfrm>
            <a:off x="6754080" y="1682330"/>
            <a:ext cx="1184648" cy="1169551"/>
          </a:xfrm>
          <a:prstGeom prst="rect">
            <a:avLst/>
          </a:prstGeom>
          <a:noFill/>
        </p:spPr>
        <p:txBody>
          <a:bodyPr wrap="square" rtlCol="0">
            <a:spAutoFit/>
          </a:bodyPr>
          <a:lstStyle>
            <a:defPPr>
              <a:defRPr lang="es-ES"/>
            </a:defPPr>
            <a:lvl1pPr>
              <a:defRPr sz="1400">
                <a:solidFill>
                  <a:srgbClr val="FF0000"/>
                </a:solidFill>
              </a:defRPr>
            </a:lvl1pPr>
          </a:lstStyle>
          <a:p>
            <a:pPr algn="ctr" fontAlgn="auto">
              <a:spcBef>
                <a:spcPts val="0"/>
              </a:spcBef>
              <a:spcAft>
                <a:spcPts val="0"/>
              </a:spcAft>
            </a:pPr>
            <a:r>
              <a:rPr lang="es-ES" dirty="0">
                <a:latin typeface="Calibri" panose="020F0502020204030204"/>
              </a:rPr>
              <a:t>Scrum</a:t>
            </a:r>
            <a:br>
              <a:rPr lang="es-ES" dirty="0">
                <a:latin typeface="Calibri" panose="020F0502020204030204"/>
              </a:rPr>
            </a:br>
            <a:r>
              <a:rPr lang="es-ES" dirty="0">
                <a:latin typeface="Calibri" panose="020F0502020204030204"/>
              </a:rPr>
              <a:t>Master</a:t>
            </a:r>
            <a:br>
              <a:rPr lang="es-ES" dirty="0">
                <a:latin typeface="Calibri" panose="020F0502020204030204"/>
              </a:rPr>
            </a:br>
            <a:endParaRPr lang="es-ES" dirty="0">
              <a:latin typeface="Calibri" panose="020F0502020204030204"/>
            </a:endParaRPr>
          </a:p>
          <a:p>
            <a:pPr algn="ctr" fontAlgn="auto">
              <a:spcBef>
                <a:spcPts val="0"/>
              </a:spcBef>
              <a:spcAft>
                <a:spcPts val="0"/>
              </a:spcAft>
            </a:pPr>
            <a:r>
              <a:rPr lang="es-ES" dirty="0" err="1">
                <a:latin typeface="Calibri" panose="020F0502020204030204"/>
              </a:rPr>
              <a:t>Team</a:t>
            </a:r>
            <a:r>
              <a:rPr lang="es-ES" dirty="0">
                <a:latin typeface="Calibri" panose="020F0502020204030204"/>
              </a:rPr>
              <a:t> </a:t>
            </a:r>
            <a:r>
              <a:rPr lang="es-ES" dirty="0" err="1">
                <a:latin typeface="Calibri" panose="020F0502020204030204"/>
              </a:rPr>
              <a:t>Facilitator</a:t>
            </a:r>
            <a:endParaRPr lang="es-ES" dirty="0">
              <a:latin typeface="Calibri" panose="020F0502020204030204"/>
            </a:endParaRPr>
          </a:p>
        </p:txBody>
      </p:sp>
      <p:sp>
        <p:nvSpPr>
          <p:cNvPr id="37" name="CuadroTexto 36">
            <a:extLst>
              <a:ext uri="{FF2B5EF4-FFF2-40B4-BE49-F238E27FC236}">
                <a16:creationId xmlns:a16="http://schemas.microsoft.com/office/drawing/2014/main" id="{C1D5BF22-B419-BA5B-0644-61316B26DD6C}"/>
              </a:ext>
            </a:extLst>
          </p:cNvPr>
          <p:cNvSpPr txBox="1"/>
          <p:nvPr/>
        </p:nvSpPr>
        <p:spPr>
          <a:xfrm>
            <a:off x="663187" y="1514562"/>
            <a:ext cx="1184648" cy="523220"/>
          </a:xfrm>
          <a:prstGeom prst="rect">
            <a:avLst/>
          </a:prstGeom>
          <a:noFill/>
        </p:spPr>
        <p:txBody>
          <a:bodyPr wrap="square" rtlCol="0">
            <a:spAutoFit/>
          </a:bodyPr>
          <a:lstStyle>
            <a:defPPr>
              <a:defRPr lang="es-ES"/>
            </a:defPPr>
            <a:lvl1pPr>
              <a:defRPr sz="1400">
                <a:solidFill>
                  <a:srgbClr val="FF0000"/>
                </a:solidFill>
              </a:defRPr>
            </a:lvl1pPr>
          </a:lstStyle>
          <a:p>
            <a:pPr algn="ctr" fontAlgn="auto">
              <a:spcBef>
                <a:spcPts val="0"/>
              </a:spcBef>
              <a:spcAft>
                <a:spcPts val="0"/>
              </a:spcAft>
            </a:pPr>
            <a:r>
              <a:rPr lang="es-ES" dirty="0">
                <a:latin typeface="Calibri" panose="020F0502020204030204"/>
              </a:rPr>
              <a:t>Actores</a:t>
            </a:r>
            <a:br>
              <a:rPr lang="es-ES" dirty="0">
                <a:latin typeface="Calibri" panose="020F0502020204030204"/>
              </a:rPr>
            </a:br>
            <a:r>
              <a:rPr lang="es-ES" dirty="0">
                <a:latin typeface="Calibri" panose="020F0502020204030204"/>
              </a:rPr>
              <a:t>Interesados</a:t>
            </a:r>
          </a:p>
        </p:txBody>
      </p:sp>
      <p:sp>
        <p:nvSpPr>
          <p:cNvPr id="38" name="CuadroTexto 37">
            <a:extLst>
              <a:ext uri="{FF2B5EF4-FFF2-40B4-BE49-F238E27FC236}">
                <a16:creationId xmlns:a16="http://schemas.microsoft.com/office/drawing/2014/main" id="{2D9DAA10-95CB-2D48-3B25-59CDD1B4361D}"/>
              </a:ext>
            </a:extLst>
          </p:cNvPr>
          <p:cNvSpPr txBox="1"/>
          <p:nvPr/>
        </p:nvSpPr>
        <p:spPr>
          <a:xfrm>
            <a:off x="7985786" y="3800777"/>
            <a:ext cx="1184648" cy="1169551"/>
          </a:xfrm>
          <a:prstGeom prst="rect">
            <a:avLst/>
          </a:prstGeom>
          <a:noFill/>
        </p:spPr>
        <p:txBody>
          <a:bodyPr wrap="square" rtlCol="0">
            <a:spAutoFit/>
          </a:bodyPr>
          <a:lstStyle>
            <a:defPPr>
              <a:defRPr lang="es-ES"/>
            </a:defPPr>
            <a:lvl1pPr>
              <a:defRPr sz="1400">
                <a:solidFill>
                  <a:srgbClr val="FF0000"/>
                </a:solidFill>
              </a:defRPr>
            </a:lvl1pPr>
          </a:lstStyle>
          <a:p>
            <a:pPr algn="ctr" fontAlgn="auto">
              <a:spcBef>
                <a:spcPts val="0"/>
              </a:spcBef>
              <a:spcAft>
                <a:spcPts val="0"/>
              </a:spcAft>
            </a:pPr>
            <a:r>
              <a:rPr lang="es-ES" dirty="0">
                <a:latin typeface="Calibri" panose="020F0502020204030204"/>
              </a:rPr>
              <a:t>Scrum</a:t>
            </a:r>
          </a:p>
          <a:p>
            <a:pPr algn="ctr" fontAlgn="auto">
              <a:spcBef>
                <a:spcPts val="0"/>
              </a:spcBef>
              <a:spcAft>
                <a:spcPts val="0"/>
              </a:spcAft>
            </a:pPr>
            <a:r>
              <a:rPr lang="es-ES" dirty="0" err="1">
                <a:latin typeface="Calibri" panose="020F0502020204030204"/>
              </a:rPr>
              <a:t>Team</a:t>
            </a:r>
            <a:endParaRPr lang="es-ES" dirty="0">
              <a:latin typeface="Calibri" panose="020F0502020204030204"/>
            </a:endParaRPr>
          </a:p>
          <a:p>
            <a:pPr algn="ctr" fontAlgn="auto">
              <a:spcBef>
                <a:spcPts val="0"/>
              </a:spcBef>
              <a:spcAft>
                <a:spcPts val="0"/>
              </a:spcAft>
            </a:pPr>
            <a:endParaRPr lang="es-ES" dirty="0">
              <a:latin typeface="Calibri" panose="020F0502020204030204"/>
            </a:endParaRPr>
          </a:p>
          <a:p>
            <a:pPr algn="ctr" fontAlgn="auto">
              <a:spcBef>
                <a:spcPts val="0"/>
              </a:spcBef>
              <a:spcAft>
                <a:spcPts val="0"/>
              </a:spcAft>
            </a:pPr>
            <a:r>
              <a:rPr lang="es-ES" dirty="0" err="1">
                <a:latin typeface="Calibri" panose="020F0502020204030204"/>
              </a:rPr>
              <a:t>Development</a:t>
            </a:r>
            <a:br>
              <a:rPr lang="es-ES" dirty="0">
                <a:latin typeface="Calibri" panose="020F0502020204030204"/>
              </a:rPr>
            </a:br>
            <a:r>
              <a:rPr lang="es-ES" dirty="0" err="1">
                <a:latin typeface="Calibri" panose="020F0502020204030204"/>
              </a:rPr>
              <a:t>Team</a:t>
            </a:r>
            <a:endParaRPr lang="es-ES" dirty="0">
              <a:latin typeface="Calibri" panose="020F0502020204030204"/>
            </a:endParaRPr>
          </a:p>
        </p:txBody>
      </p:sp>
      <p:sp>
        <p:nvSpPr>
          <p:cNvPr id="39" name="CuadroTexto 38">
            <a:extLst>
              <a:ext uri="{FF2B5EF4-FFF2-40B4-BE49-F238E27FC236}">
                <a16:creationId xmlns:a16="http://schemas.microsoft.com/office/drawing/2014/main" id="{15B86677-BB11-2373-BE92-0589518FAF31}"/>
              </a:ext>
            </a:extLst>
          </p:cNvPr>
          <p:cNvSpPr txBox="1"/>
          <p:nvPr/>
        </p:nvSpPr>
        <p:spPr>
          <a:xfrm>
            <a:off x="4161533" y="1737647"/>
            <a:ext cx="1184648" cy="1169551"/>
          </a:xfrm>
          <a:prstGeom prst="rect">
            <a:avLst/>
          </a:prstGeom>
          <a:noFill/>
        </p:spPr>
        <p:txBody>
          <a:bodyPr wrap="square" rtlCol="0">
            <a:spAutoFit/>
          </a:bodyPr>
          <a:lstStyle>
            <a:defPPr>
              <a:defRPr lang="es-ES"/>
            </a:defPPr>
            <a:lvl1pPr>
              <a:defRPr sz="1400">
                <a:solidFill>
                  <a:srgbClr val="FF0000"/>
                </a:solidFill>
              </a:defRPr>
            </a:lvl1pPr>
          </a:lstStyle>
          <a:p>
            <a:pPr algn="ctr" fontAlgn="auto">
              <a:spcBef>
                <a:spcPts val="0"/>
              </a:spcBef>
              <a:spcAft>
                <a:spcPts val="0"/>
              </a:spcAft>
            </a:pPr>
            <a:r>
              <a:rPr lang="es-ES" dirty="0" err="1">
                <a:latin typeface="Calibri" panose="020F0502020204030204"/>
              </a:rPr>
              <a:t>Product</a:t>
            </a:r>
            <a:br>
              <a:rPr lang="es-ES" dirty="0">
                <a:latin typeface="Calibri" panose="020F0502020204030204"/>
              </a:rPr>
            </a:br>
            <a:r>
              <a:rPr lang="es-ES" dirty="0" err="1">
                <a:latin typeface="Calibri" panose="020F0502020204030204"/>
              </a:rPr>
              <a:t>Owner</a:t>
            </a:r>
            <a:endParaRPr lang="es-ES" dirty="0">
              <a:latin typeface="Calibri" panose="020F0502020204030204"/>
            </a:endParaRPr>
          </a:p>
          <a:p>
            <a:pPr algn="ctr" fontAlgn="auto">
              <a:spcBef>
                <a:spcPts val="0"/>
              </a:spcBef>
              <a:spcAft>
                <a:spcPts val="0"/>
              </a:spcAft>
            </a:pPr>
            <a:br>
              <a:rPr lang="es-ES" dirty="0">
                <a:latin typeface="Calibri" panose="020F0502020204030204"/>
              </a:rPr>
            </a:br>
            <a:r>
              <a:rPr lang="es-ES" dirty="0">
                <a:latin typeface="Calibri" panose="020F0502020204030204"/>
              </a:rPr>
              <a:t>Business</a:t>
            </a:r>
            <a:br>
              <a:rPr lang="es-ES" dirty="0">
                <a:latin typeface="Calibri" panose="020F0502020204030204"/>
              </a:rPr>
            </a:br>
            <a:r>
              <a:rPr lang="es-ES" dirty="0" err="1">
                <a:latin typeface="Calibri" panose="020F0502020204030204"/>
              </a:rPr>
              <a:t>Analyst</a:t>
            </a:r>
            <a:endParaRPr lang="es-ES" dirty="0">
              <a:latin typeface="Calibri" panose="020F0502020204030204"/>
            </a:endParaRPr>
          </a:p>
        </p:txBody>
      </p:sp>
      <p:sp>
        <p:nvSpPr>
          <p:cNvPr id="40" name="CuadroTexto 39">
            <a:extLst>
              <a:ext uri="{FF2B5EF4-FFF2-40B4-BE49-F238E27FC236}">
                <a16:creationId xmlns:a16="http://schemas.microsoft.com/office/drawing/2014/main" id="{583F2F9C-CF0E-0D93-E192-B5E3F3D31682}"/>
              </a:ext>
            </a:extLst>
          </p:cNvPr>
          <p:cNvSpPr txBox="1"/>
          <p:nvPr/>
        </p:nvSpPr>
        <p:spPr>
          <a:xfrm>
            <a:off x="3339635" y="3695153"/>
            <a:ext cx="2421180" cy="523220"/>
          </a:xfrm>
          <a:prstGeom prst="rect">
            <a:avLst/>
          </a:prstGeom>
          <a:noFill/>
        </p:spPr>
        <p:txBody>
          <a:bodyPr wrap="square" rtlCol="0">
            <a:spAutoFit/>
          </a:bodyPr>
          <a:lstStyle>
            <a:defPPr>
              <a:defRPr lang="es-ES"/>
            </a:defPPr>
            <a:lvl1pPr>
              <a:defRPr sz="1400">
                <a:solidFill>
                  <a:srgbClr val="FF0000"/>
                </a:solidFill>
              </a:defRPr>
            </a:lvl1pPr>
          </a:lstStyle>
          <a:p>
            <a:pPr algn="ctr"/>
            <a:r>
              <a:rPr lang="es-ES" dirty="0">
                <a:solidFill>
                  <a:prstClr val="black"/>
                </a:solidFill>
                <a:latin typeface="Calibri" panose="020F0502020204030204"/>
              </a:rPr>
              <a:t>Pila Priorizada del Producto</a:t>
            </a:r>
            <a:br>
              <a:rPr lang="es-ES" dirty="0">
                <a:solidFill>
                  <a:prstClr val="black"/>
                </a:solidFill>
                <a:latin typeface="Calibri" panose="020F0502020204030204"/>
              </a:rPr>
            </a:br>
            <a:r>
              <a:rPr lang="es-ES" dirty="0">
                <a:solidFill>
                  <a:prstClr val="black"/>
                </a:solidFill>
                <a:latin typeface="Calibri" panose="020F0502020204030204"/>
              </a:rPr>
              <a:t>Entregables Completados</a:t>
            </a:r>
          </a:p>
        </p:txBody>
      </p:sp>
      <p:sp>
        <p:nvSpPr>
          <p:cNvPr id="41" name="Globo: línea doblada 40">
            <a:extLst>
              <a:ext uri="{FF2B5EF4-FFF2-40B4-BE49-F238E27FC236}">
                <a16:creationId xmlns:a16="http://schemas.microsoft.com/office/drawing/2014/main" id="{831CA611-B44B-5B2B-BD9C-CD001E86A29A}"/>
              </a:ext>
            </a:extLst>
          </p:cNvPr>
          <p:cNvSpPr/>
          <p:nvPr/>
        </p:nvSpPr>
        <p:spPr bwMode="auto">
          <a:xfrm>
            <a:off x="3557303" y="1633977"/>
            <a:ext cx="5033760" cy="2043894"/>
          </a:xfrm>
          <a:prstGeom prst="borderCallout2">
            <a:avLst>
              <a:gd name="adj1" fmla="val -23915"/>
              <a:gd name="adj2" fmla="val 113481"/>
              <a:gd name="adj3" fmla="val -48161"/>
              <a:gd name="adj4" fmla="val 140644"/>
              <a:gd name="adj5" fmla="val -36011"/>
              <a:gd name="adj6" fmla="val 146078"/>
            </a:avLst>
          </a:prstGeom>
          <a:noFill/>
          <a:ln w="9525" cap="flat" cmpd="sng" algn="ctr">
            <a:solidFill>
              <a:srgbClr val="000000"/>
            </a:solidFill>
            <a:prstDash val="dash"/>
            <a:round/>
            <a:headEnd type="triangle" w="med" len="med"/>
            <a:tailEnd type="none" w="med" len="med"/>
          </a:ln>
          <a:effectLst/>
        </p:spPr>
        <p:txBody>
          <a:bodyPr vert="horz" wrap="none" lIns="95264" tIns="47632" rIns="95264" bIns="47632" numCol="1" rtlCol="0" anchor="ctr" anchorCtr="0" compatLnSpc="1">
            <a:prstTxWarp prst="textNoShape">
              <a:avLst/>
            </a:prstTxWarp>
          </a:bodyPr>
          <a:lstStyle/>
          <a:p>
            <a:pPr marL="0" marR="0" indent="0" algn="ctr" defTabSz="914400" rtl="0" eaLnBrk="1" fontAlgn="base" latinLnBrk="0" hangingPunct="1">
              <a:lnSpc>
                <a:spcPct val="100000"/>
              </a:lnSpc>
              <a:spcBef>
                <a:spcPct val="30000"/>
              </a:spcBef>
              <a:spcAft>
                <a:spcPct val="0"/>
              </a:spcAft>
              <a:buClrTx/>
              <a:buSzTx/>
              <a:buFontTx/>
              <a:buNone/>
              <a:tabLst/>
            </a:pPr>
            <a:endParaRPr kumimoji="0" lang="es-ES" sz="1600" b="0" i="0" u="none" strike="noStrike" cap="none" normalizeH="0" baseline="0">
              <a:ln>
                <a:noFill/>
              </a:ln>
              <a:solidFill>
                <a:schemeClr val="tx1"/>
              </a:solidFill>
              <a:effectLst/>
              <a:latin typeface="Arial" charset="0"/>
            </a:endParaRPr>
          </a:p>
        </p:txBody>
      </p:sp>
      <p:sp>
        <p:nvSpPr>
          <p:cNvPr id="42" name="CuadroTexto 41">
            <a:extLst>
              <a:ext uri="{FF2B5EF4-FFF2-40B4-BE49-F238E27FC236}">
                <a16:creationId xmlns:a16="http://schemas.microsoft.com/office/drawing/2014/main" id="{12A18716-2AC3-13D2-367C-6BFC2F34BC77}"/>
              </a:ext>
            </a:extLst>
          </p:cNvPr>
          <p:cNvSpPr txBox="1"/>
          <p:nvPr/>
        </p:nvSpPr>
        <p:spPr>
          <a:xfrm>
            <a:off x="10072930" y="970760"/>
            <a:ext cx="1735056" cy="2810351"/>
          </a:xfrm>
          <a:prstGeom prst="bracePair">
            <a:avLst/>
          </a:prstGeom>
          <a:noFill/>
          <a:ln>
            <a:solidFill>
              <a:schemeClr val="tx1"/>
            </a:solidFill>
          </a:ln>
        </p:spPr>
        <p:txBody>
          <a:bodyPr wrap="square" rtlCol="0">
            <a:spAutoFit/>
          </a:bodyPr>
          <a:lstStyle>
            <a:defPPr>
              <a:defRPr lang="es-ES"/>
            </a:defPPr>
            <a:lvl1pPr>
              <a:defRPr sz="1400">
                <a:solidFill>
                  <a:srgbClr val="FF0000"/>
                </a:solidFill>
              </a:defRPr>
            </a:lvl1pPr>
          </a:lstStyle>
          <a:p>
            <a:pPr algn="ctr"/>
            <a:r>
              <a:rPr lang="es-ES" sz="1800" dirty="0">
                <a:latin typeface="Calibri" panose="020F0502020204030204"/>
              </a:rPr>
              <a:t>TAL VEZ:</a:t>
            </a:r>
          </a:p>
          <a:p>
            <a:pPr algn="ctr"/>
            <a:endParaRPr lang="es-ES" sz="1800" dirty="0">
              <a:solidFill>
                <a:schemeClr val="tx1"/>
              </a:solidFill>
              <a:latin typeface="Calibri" panose="020F0502020204030204"/>
            </a:endParaRPr>
          </a:p>
          <a:p>
            <a:pPr algn="ctr"/>
            <a:r>
              <a:rPr lang="es-ES" sz="1800" dirty="0">
                <a:solidFill>
                  <a:schemeClr val="tx1"/>
                </a:solidFill>
                <a:latin typeface="Calibri" panose="020F0502020204030204"/>
              </a:rPr>
              <a:t>Project</a:t>
            </a:r>
            <a:br>
              <a:rPr lang="es-ES" sz="1800" dirty="0">
                <a:solidFill>
                  <a:schemeClr val="tx1"/>
                </a:solidFill>
                <a:latin typeface="Calibri" panose="020F0502020204030204"/>
              </a:rPr>
            </a:br>
            <a:r>
              <a:rPr lang="es-ES" sz="1800" dirty="0">
                <a:solidFill>
                  <a:schemeClr val="tx1"/>
                </a:solidFill>
                <a:latin typeface="Calibri" panose="020F0502020204030204"/>
              </a:rPr>
              <a:t>Sponsor</a:t>
            </a:r>
          </a:p>
          <a:p>
            <a:pPr algn="ctr" fontAlgn="auto">
              <a:spcBef>
                <a:spcPts val="0"/>
              </a:spcBef>
              <a:spcAft>
                <a:spcPts val="0"/>
              </a:spcAft>
            </a:pPr>
            <a:endParaRPr lang="es-ES" sz="1800" dirty="0">
              <a:solidFill>
                <a:schemeClr val="tx1"/>
              </a:solidFill>
              <a:latin typeface="Calibri" panose="020F0502020204030204"/>
            </a:endParaRPr>
          </a:p>
          <a:p>
            <a:pPr algn="ctr" fontAlgn="auto">
              <a:spcBef>
                <a:spcPts val="0"/>
              </a:spcBef>
              <a:spcAft>
                <a:spcPts val="0"/>
              </a:spcAft>
            </a:pPr>
            <a:r>
              <a:rPr lang="es-ES" sz="1800" dirty="0">
                <a:solidFill>
                  <a:schemeClr val="tx1"/>
                </a:solidFill>
                <a:latin typeface="Calibri" panose="020F0502020204030204"/>
              </a:rPr>
              <a:t>Project</a:t>
            </a:r>
            <a:br>
              <a:rPr lang="es-ES" sz="1800" dirty="0">
                <a:solidFill>
                  <a:schemeClr val="tx1"/>
                </a:solidFill>
                <a:latin typeface="Calibri" panose="020F0502020204030204"/>
              </a:rPr>
            </a:br>
            <a:r>
              <a:rPr lang="es-ES" sz="1800" dirty="0">
                <a:solidFill>
                  <a:schemeClr val="tx1"/>
                </a:solidFill>
                <a:latin typeface="Calibri" panose="020F0502020204030204"/>
              </a:rPr>
              <a:t>Manager</a:t>
            </a:r>
          </a:p>
          <a:p>
            <a:pPr algn="ctr"/>
            <a:r>
              <a:rPr lang="es-ES" sz="1800" dirty="0">
                <a:latin typeface="Calibri" panose="020F0502020204030204"/>
              </a:rPr>
              <a:t>Scrum</a:t>
            </a:r>
            <a:br>
              <a:rPr lang="es-ES" sz="1800" dirty="0">
                <a:latin typeface="Calibri" panose="020F0502020204030204"/>
              </a:rPr>
            </a:br>
            <a:r>
              <a:rPr lang="es-ES" sz="1800" dirty="0">
                <a:latin typeface="Calibri" panose="020F0502020204030204"/>
              </a:rPr>
              <a:t>Manager</a:t>
            </a:r>
          </a:p>
        </p:txBody>
      </p:sp>
      <p:sp>
        <p:nvSpPr>
          <p:cNvPr id="43" name="CuadroTexto 42">
            <a:extLst>
              <a:ext uri="{FF2B5EF4-FFF2-40B4-BE49-F238E27FC236}">
                <a16:creationId xmlns:a16="http://schemas.microsoft.com/office/drawing/2014/main" id="{164A0D85-6B38-4005-D3E7-DF191BC47920}"/>
              </a:ext>
            </a:extLst>
          </p:cNvPr>
          <p:cNvSpPr txBox="1"/>
          <p:nvPr/>
        </p:nvSpPr>
        <p:spPr>
          <a:xfrm>
            <a:off x="9559926" y="4306723"/>
            <a:ext cx="1735056" cy="523220"/>
          </a:xfrm>
          <a:prstGeom prst="rect">
            <a:avLst/>
          </a:prstGeom>
          <a:noFill/>
        </p:spPr>
        <p:txBody>
          <a:bodyPr wrap="square" rtlCol="0">
            <a:spAutoFit/>
          </a:bodyPr>
          <a:lstStyle>
            <a:defPPr>
              <a:defRPr lang="es-ES"/>
            </a:defPPr>
            <a:lvl1pPr>
              <a:defRPr sz="1400">
                <a:solidFill>
                  <a:srgbClr val="FF0000"/>
                </a:solidFill>
              </a:defRPr>
            </a:lvl1pPr>
          </a:lstStyle>
          <a:p>
            <a:pPr algn="ctr" fontAlgn="auto">
              <a:spcBef>
                <a:spcPts val="0"/>
              </a:spcBef>
              <a:spcAft>
                <a:spcPts val="0"/>
              </a:spcAft>
            </a:pPr>
            <a:r>
              <a:rPr lang="es-ES" dirty="0">
                <a:latin typeface="Calibri" panose="020F0502020204030204"/>
              </a:rPr>
              <a:t>Equipo de Negocio</a:t>
            </a:r>
          </a:p>
          <a:p>
            <a:pPr algn="ctr" fontAlgn="auto">
              <a:spcBef>
                <a:spcPts val="0"/>
              </a:spcBef>
              <a:spcAft>
                <a:spcPts val="0"/>
              </a:spcAft>
            </a:pPr>
            <a:r>
              <a:rPr lang="es-ES" dirty="0">
                <a:latin typeface="Calibri" panose="020F0502020204030204"/>
              </a:rPr>
              <a:t>Analistas y Usuarios</a:t>
            </a:r>
          </a:p>
        </p:txBody>
      </p:sp>
      <p:sp>
        <p:nvSpPr>
          <p:cNvPr id="44" name="CuadroTexto 43">
            <a:extLst>
              <a:ext uri="{FF2B5EF4-FFF2-40B4-BE49-F238E27FC236}">
                <a16:creationId xmlns:a16="http://schemas.microsoft.com/office/drawing/2014/main" id="{3BA2B64C-C175-C313-CC43-CFC5E9D65DA0}"/>
              </a:ext>
            </a:extLst>
          </p:cNvPr>
          <p:cNvSpPr txBox="1"/>
          <p:nvPr/>
        </p:nvSpPr>
        <p:spPr>
          <a:xfrm>
            <a:off x="9231807" y="5299879"/>
            <a:ext cx="2445282" cy="523220"/>
          </a:xfrm>
          <a:prstGeom prst="rect">
            <a:avLst/>
          </a:prstGeom>
          <a:noFill/>
        </p:spPr>
        <p:txBody>
          <a:bodyPr wrap="square" rtlCol="0">
            <a:spAutoFit/>
          </a:bodyPr>
          <a:lstStyle>
            <a:defPPr>
              <a:defRPr lang="es-ES"/>
            </a:defPPr>
            <a:lvl1pPr>
              <a:defRPr sz="1400">
                <a:solidFill>
                  <a:srgbClr val="FF0000"/>
                </a:solidFill>
              </a:defRPr>
            </a:lvl1pPr>
          </a:lstStyle>
          <a:p>
            <a:pPr algn="ctr" fontAlgn="auto">
              <a:spcBef>
                <a:spcPts val="0"/>
              </a:spcBef>
              <a:spcAft>
                <a:spcPts val="0"/>
              </a:spcAft>
            </a:pPr>
            <a:r>
              <a:rPr lang="es-ES" dirty="0">
                <a:latin typeface="Calibri" panose="020F0502020204030204"/>
              </a:rPr>
              <a:t>Equipo de Desarrollo</a:t>
            </a:r>
            <a:br>
              <a:rPr lang="es-ES" dirty="0">
                <a:latin typeface="Calibri" panose="020F0502020204030204"/>
              </a:rPr>
            </a:br>
            <a:r>
              <a:rPr lang="es-ES" dirty="0">
                <a:latin typeface="Calibri" panose="020F0502020204030204"/>
              </a:rPr>
              <a:t>Productores y Ensayadores</a:t>
            </a:r>
          </a:p>
        </p:txBody>
      </p:sp>
      <p:sp>
        <p:nvSpPr>
          <p:cNvPr id="45" name="Elipse 44">
            <a:extLst>
              <a:ext uri="{FF2B5EF4-FFF2-40B4-BE49-F238E27FC236}">
                <a16:creationId xmlns:a16="http://schemas.microsoft.com/office/drawing/2014/main" id="{E75B93AD-9EAD-4B13-B928-1AD88DFBF43F}"/>
              </a:ext>
            </a:extLst>
          </p:cNvPr>
          <p:cNvSpPr/>
          <p:nvPr/>
        </p:nvSpPr>
        <p:spPr>
          <a:xfrm flipH="1">
            <a:off x="9979987" y="3946316"/>
            <a:ext cx="341562" cy="341562"/>
          </a:xfrm>
          <a:prstGeom prst="ellipse">
            <a:avLst/>
          </a:prstGeom>
          <a:solidFill>
            <a:schemeClr val="accent4">
              <a:lumMod val="40000"/>
              <a:lumOff val="60000"/>
            </a:schemeClr>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46" name="Elipse 45">
            <a:extLst>
              <a:ext uri="{FF2B5EF4-FFF2-40B4-BE49-F238E27FC236}">
                <a16:creationId xmlns:a16="http://schemas.microsoft.com/office/drawing/2014/main" id="{39E8CB7C-46BF-28EB-7C8C-BD5248CC3A5B}"/>
              </a:ext>
            </a:extLst>
          </p:cNvPr>
          <p:cNvSpPr/>
          <p:nvPr/>
        </p:nvSpPr>
        <p:spPr>
          <a:xfrm flipH="1">
            <a:off x="10554756" y="3936054"/>
            <a:ext cx="341562" cy="341562"/>
          </a:xfrm>
          <a:prstGeom prst="ellipse">
            <a:avLst/>
          </a:prstGeom>
          <a:solidFill>
            <a:srgbClr val="FFC000"/>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47" name="Elipse 46">
            <a:extLst>
              <a:ext uri="{FF2B5EF4-FFF2-40B4-BE49-F238E27FC236}">
                <a16:creationId xmlns:a16="http://schemas.microsoft.com/office/drawing/2014/main" id="{67C95F08-CFD9-9619-87A7-5D6B63FCC3CB}"/>
              </a:ext>
            </a:extLst>
          </p:cNvPr>
          <p:cNvSpPr/>
          <p:nvPr/>
        </p:nvSpPr>
        <p:spPr>
          <a:xfrm flipH="1">
            <a:off x="9942597" y="4938427"/>
            <a:ext cx="341562" cy="341562"/>
          </a:xfrm>
          <a:prstGeom prst="ellipse">
            <a:avLst/>
          </a:prstGeom>
          <a:solidFill>
            <a:srgbClr val="5B9BD5"/>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48" name="Elipse 47">
            <a:extLst>
              <a:ext uri="{FF2B5EF4-FFF2-40B4-BE49-F238E27FC236}">
                <a16:creationId xmlns:a16="http://schemas.microsoft.com/office/drawing/2014/main" id="{1AE050D5-B0ED-4CFB-0C35-9C2912E92882}"/>
              </a:ext>
            </a:extLst>
          </p:cNvPr>
          <p:cNvSpPr/>
          <p:nvPr/>
        </p:nvSpPr>
        <p:spPr>
          <a:xfrm flipH="1">
            <a:off x="10517366" y="4928165"/>
            <a:ext cx="341562" cy="341562"/>
          </a:xfrm>
          <a:prstGeom prst="ellipse">
            <a:avLst/>
          </a:prstGeom>
          <a:solidFill>
            <a:srgbClr val="92D050"/>
          </a:solidFill>
          <a:ln w="12700" cap="flat" cmpd="sng" algn="ctr">
            <a:solidFill>
              <a:srgbClr val="5B9BD5">
                <a:shade val="50000"/>
              </a:srgbClr>
            </a:solidFill>
            <a:prstDash val="solid"/>
            <a:miter lim="800000"/>
          </a:ln>
          <a:effectLst/>
        </p:spPr>
        <p:txBody>
          <a:bodyPr rtlCol="0" anchor="ctr"/>
          <a:lstStyle/>
          <a:p>
            <a:pPr fontAlgn="auto">
              <a:spcBef>
                <a:spcPts val="0"/>
              </a:spcBef>
              <a:spcAft>
                <a:spcPts val="0"/>
              </a:spcAft>
              <a:defRPr/>
            </a:pPr>
            <a:endParaRPr lang="es-ES" sz="1800" kern="0">
              <a:solidFill>
                <a:prstClr val="white"/>
              </a:solidFill>
              <a:latin typeface="Calibri" panose="020F0502020204030204"/>
            </a:endParaRPr>
          </a:p>
        </p:txBody>
      </p:sp>
      <p:sp>
        <p:nvSpPr>
          <p:cNvPr id="49" name="CuadroTexto 48">
            <a:extLst>
              <a:ext uri="{FF2B5EF4-FFF2-40B4-BE49-F238E27FC236}">
                <a16:creationId xmlns:a16="http://schemas.microsoft.com/office/drawing/2014/main" id="{4009213D-172C-D5C1-67A7-5EB799C61F26}"/>
              </a:ext>
            </a:extLst>
          </p:cNvPr>
          <p:cNvSpPr txBox="1"/>
          <p:nvPr/>
        </p:nvSpPr>
        <p:spPr>
          <a:xfrm>
            <a:off x="1681411" y="2297962"/>
            <a:ext cx="1370738" cy="523220"/>
          </a:xfrm>
          <a:prstGeom prst="rect">
            <a:avLst/>
          </a:prstGeom>
          <a:noFill/>
        </p:spPr>
        <p:txBody>
          <a:bodyPr wrap="square" rtlCol="0">
            <a:spAutoFit/>
          </a:bodyPr>
          <a:lstStyle>
            <a:defPPr>
              <a:defRPr lang="es-ES"/>
            </a:defPPr>
            <a:lvl1pPr>
              <a:defRPr sz="1400">
                <a:solidFill>
                  <a:srgbClr val="FF0000"/>
                </a:solidFill>
              </a:defRPr>
            </a:lvl1pPr>
          </a:lstStyle>
          <a:p>
            <a:pPr algn="ctr"/>
            <a:r>
              <a:rPr lang="es-ES" dirty="0">
                <a:solidFill>
                  <a:prstClr val="black"/>
                </a:solidFill>
                <a:latin typeface="Calibri" panose="020F0502020204030204"/>
              </a:rPr>
              <a:t>Requerimientos de Negocio</a:t>
            </a:r>
          </a:p>
        </p:txBody>
      </p:sp>
      <p:sp>
        <p:nvSpPr>
          <p:cNvPr id="50" name="CuadroTexto 49">
            <a:extLst>
              <a:ext uri="{FF2B5EF4-FFF2-40B4-BE49-F238E27FC236}">
                <a16:creationId xmlns:a16="http://schemas.microsoft.com/office/drawing/2014/main" id="{9D3CEE8A-7EEE-CF48-A614-2BCC45587B10}"/>
              </a:ext>
            </a:extLst>
          </p:cNvPr>
          <p:cNvSpPr txBox="1"/>
          <p:nvPr/>
        </p:nvSpPr>
        <p:spPr>
          <a:xfrm>
            <a:off x="1745299" y="3561569"/>
            <a:ext cx="1150361" cy="523220"/>
          </a:xfrm>
          <a:prstGeom prst="rect">
            <a:avLst/>
          </a:prstGeom>
          <a:noFill/>
        </p:spPr>
        <p:txBody>
          <a:bodyPr wrap="square" rtlCol="0">
            <a:spAutoFit/>
          </a:bodyPr>
          <a:lstStyle>
            <a:defPPr>
              <a:defRPr lang="es-ES"/>
            </a:defPPr>
            <a:lvl1pPr>
              <a:defRPr sz="1400">
                <a:solidFill>
                  <a:srgbClr val="FF0000"/>
                </a:solidFill>
              </a:defRPr>
            </a:lvl1pPr>
          </a:lstStyle>
          <a:p>
            <a:pPr algn="ctr"/>
            <a:r>
              <a:rPr lang="es-ES" dirty="0">
                <a:solidFill>
                  <a:prstClr val="black"/>
                </a:solidFill>
                <a:latin typeface="Calibri" panose="020F0502020204030204"/>
              </a:rPr>
              <a:t>Valor de Negocio</a:t>
            </a:r>
          </a:p>
        </p:txBody>
      </p:sp>
      <p:sp>
        <p:nvSpPr>
          <p:cNvPr id="51" name="CuadroTexto 50">
            <a:extLst>
              <a:ext uri="{FF2B5EF4-FFF2-40B4-BE49-F238E27FC236}">
                <a16:creationId xmlns:a16="http://schemas.microsoft.com/office/drawing/2014/main" id="{3F15836A-A3E9-6ED8-E833-6DBD6FCB17E2}"/>
              </a:ext>
            </a:extLst>
          </p:cNvPr>
          <p:cNvSpPr txBox="1"/>
          <p:nvPr/>
        </p:nvSpPr>
        <p:spPr>
          <a:xfrm>
            <a:off x="6177842" y="1092529"/>
            <a:ext cx="2648179" cy="523220"/>
          </a:xfrm>
          <a:prstGeom prst="rect">
            <a:avLst/>
          </a:prstGeom>
          <a:noFill/>
        </p:spPr>
        <p:txBody>
          <a:bodyPr wrap="square" rtlCol="0">
            <a:spAutoFit/>
          </a:bodyPr>
          <a:lstStyle>
            <a:defPPr>
              <a:defRPr lang="es-ES"/>
            </a:defPPr>
            <a:lvl1pPr>
              <a:defRPr sz="1400">
                <a:solidFill>
                  <a:srgbClr val="FF0000"/>
                </a:solidFill>
              </a:defRPr>
            </a:lvl1pPr>
          </a:lstStyle>
          <a:p>
            <a:pPr algn="ctr"/>
            <a:r>
              <a:rPr lang="es-ES" dirty="0">
                <a:solidFill>
                  <a:prstClr val="black"/>
                </a:solidFill>
                <a:latin typeface="Calibri" panose="020F0502020204030204"/>
              </a:rPr>
              <a:t>Eliminación de Obstáculos</a:t>
            </a:r>
          </a:p>
          <a:p>
            <a:pPr algn="ctr"/>
            <a:r>
              <a:rPr lang="es-ES" dirty="0">
                <a:solidFill>
                  <a:prstClr val="black"/>
                </a:solidFill>
                <a:latin typeface="Calibri" panose="020F0502020204030204"/>
              </a:rPr>
              <a:t>Promoción de Buenas Prácticas</a:t>
            </a:r>
          </a:p>
        </p:txBody>
      </p:sp>
      <p:sp>
        <p:nvSpPr>
          <p:cNvPr id="52" name="CuadroTexto 51">
            <a:extLst>
              <a:ext uri="{FF2B5EF4-FFF2-40B4-BE49-F238E27FC236}">
                <a16:creationId xmlns:a16="http://schemas.microsoft.com/office/drawing/2014/main" id="{DD225FAA-A261-8BE9-286E-ED1880F97F94}"/>
              </a:ext>
            </a:extLst>
          </p:cNvPr>
          <p:cNvSpPr txBox="1"/>
          <p:nvPr/>
        </p:nvSpPr>
        <p:spPr>
          <a:xfrm>
            <a:off x="7062814" y="5675733"/>
            <a:ext cx="2173528" cy="523220"/>
          </a:xfrm>
          <a:prstGeom prst="rect">
            <a:avLst/>
          </a:prstGeom>
          <a:noFill/>
        </p:spPr>
        <p:txBody>
          <a:bodyPr wrap="square" rtlCol="0">
            <a:spAutoFit/>
          </a:bodyPr>
          <a:lstStyle>
            <a:defPPr>
              <a:defRPr lang="es-ES"/>
            </a:defPPr>
            <a:lvl1pPr>
              <a:defRPr sz="1400">
                <a:solidFill>
                  <a:srgbClr val="FF0000"/>
                </a:solidFill>
              </a:defRPr>
            </a:lvl1pPr>
          </a:lstStyle>
          <a:p>
            <a:pPr algn="ctr"/>
            <a:r>
              <a:rPr lang="es-ES" dirty="0">
                <a:solidFill>
                  <a:prstClr val="black"/>
                </a:solidFill>
                <a:latin typeface="Calibri" panose="020F0502020204030204"/>
              </a:rPr>
              <a:t>Equipo auto organizado</a:t>
            </a:r>
          </a:p>
          <a:p>
            <a:pPr algn="ctr"/>
            <a:r>
              <a:rPr lang="es-ES" dirty="0">
                <a:solidFill>
                  <a:prstClr val="black"/>
                </a:solidFill>
                <a:latin typeface="Calibri" panose="020F0502020204030204"/>
              </a:rPr>
              <a:t>Sinergia y Colaboración</a:t>
            </a:r>
          </a:p>
        </p:txBody>
      </p:sp>
      <p:sp>
        <p:nvSpPr>
          <p:cNvPr id="53" name="Rectángulo 52">
            <a:extLst>
              <a:ext uri="{FF2B5EF4-FFF2-40B4-BE49-F238E27FC236}">
                <a16:creationId xmlns:a16="http://schemas.microsoft.com/office/drawing/2014/main" id="{3AE373EC-5580-4EDB-745B-913F75A16E27}"/>
              </a:ext>
            </a:extLst>
          </p:cNvPr>
          <p:cNvSpPr/>
          <p:nvPr/>
        </p:nvSpPr>
        <p:spPr>
          <a:xfrm>
            <a:off x="3359553" y="5542685"/>
            <a:ext cx="2291205" cy="523220"/>
          </a:xfrm>
          <a:prstGeom prst="rect">
            <a:avLst/>
          </a:prstGeom>
        </p:spPr>
        <p:txBody>
          <a:bodyPr wrap="none">
            <a:spAutoFit/>
          </a:bodyPr>
          <a:lstStyle/>
          <a:p>
            <a:pPr algn="ctr"/>
            <a:r>
              <a:rPr lang="es-ES" sz="1400" b="1" dirty="0">
                <a:solidFill>
                  <a:srgbClr val="0070C0"/>
                </a:solidFill>
                <a:latin typeface="Calibri" panose="020F0502020204030204" pitchFamily="34" charset="0"/>
                <a:cs typeface="Calibri" panose="020F0502020204030204" pitchFamily="34" charset="0"/>
              </a:rPr>
              <a:t>Ambiente Laboral Adecuado</a:t>
            </a:r>
          </a:p>
          <a:p>
            <a:pPr algn="ctr"/>
            <a:r>
              <a:rPr lang="es-ES" sz="1400" b="1" dirty="0">
                <a:solidFill>
                  <a:srgbClr val="0070C0"/>
                </a:solidFill>
                <a:latin typeface="Calibri" panose="020F0502020204030204" pitchFamily="34" charset="0"/>
                <a:cs typeface="Calibri" panose="020F0502020204030204" pitchFamily="34" charset="0"/>
              </a:rPr>
              <a:t>Ritmo Sostenible</a:t>
            </a:r>
          </a:p>
        </p:txBody>
      </p:sp>
      <p:sp>
        <p:nvSpPr>
          <p:cNvPr id="54" name="Rectángulo 53">
            <a:extLst>
              <a:ext uri="{FF2B5EF4-FFF2-40B4-BE49-F238E27FC236}">
                <a16:creationId xmlns:a16="http://schemas.microsoft.com/office/drawing/2014/main" id="{4041230B-82BB-A070-28D6-CCA6A8E052B1}"/>
              </a:ext>
            </a:extLst>
          </p:cNvPr>
          <p:cNvSpPr/>
          <p:nvPr/>
        </p:nvSpPr>
        <p:spPr>
          <a:xfrm>
            <a:off x="5226962" y="3121755"/>
            <a:ext cx="1540423" cy="307777"/>
          </a:xfrm>
          <a:prstGeom prst="rect">
            <a:avLst/>
          </a:prstGeom>
        </p:spPr>
        <p:txBody>
          <a:bodyPr wrap="none">
            <a:spAutoFit/>
          </a:bodyPr>
          <a:lstStyle/>
          <a:p>
            <a:pPr algn="ctr"/>
            <a:r>
              <a:rPr lang="es-ES" sz="1400" b="1" dirty="0">
                <a:solidFill>
                  <a:srgbClr val="0070C0"/>
                </a:solidFill>
                <a:latin typeface="Calibri" panose="020F0502020204030204" pitchFamily="34" charset="0"/>
                <a:cs typeface="Calibri" panose="020F0502020204030204" pitchFamily="34" charset="0"/>
              </a:rPr>
              <a:t>Lideres Serviciales</a:t>
            </a:r>
          </a:p>
        </p:txBody>
      </p:sp>
    </p:spTree>
    <p:extLst>
      <p:ext uri="{BB962C8B-B14F-4D97-AF65-F5344CB8AC3E}">
        <p14:creationId xmlns:p14="http://schemas.microsoft.com/office/powerpoint/2010/main" val="381021207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29EDF8-8683-447E-B750-FE3730825EA7}"/>
              </a:ext>
            </a:extLst>
          </p:cNvPr>
          <p:cNvSpPr>
            <a:spLocks noGrp="1"/>
          </p:cNvSpPr>
          <p:nvPr>
            <p:ph type="title"/>
          </p:nvPr>
        </p:nvSpPr>
        <p:spPr>
          <a:xfrm>
            <a:off x="78560" y="16897"/>
            <a:ext cx="12034881" cy="425337"/>
          </a:xfrm>
        </p:spPr>
        <p:txBody>
          <a:bodyPr>
            <a:normAutofit fontScale="90000"/>
          </a:bodyPr>
          <a:lstStyle/>
          <a:p>
            <a:r>
              <a:rPr lang="es-ES" dirty="0"/>
              <a:t>El Ritual </a:t>
            </a:r>
            <a:r>
              <a:rPr lang="es-ES" sz="2400" dirty="0"/>
              <a:t>de los </a:t>
            </a:r>
            <a:r>
              <a:rPr lang="es-ES" dirty="0"/>
              <a:t>20</a:t>
            </a:r>
            <a:r>
              <a:rPr lang="es-ES" sz="2400" dirty="0"/>
              <a:t> Pasos de la Dirección de Proyectos </a:t>
            </a:r>
            <a:r>
              <a:rPr lang="es-ES" dirty="0"/>
              <a:t>Adaptativos con </a:t>
            </a:r>
            <a:r>
              <a:rPr lang="es-ES" sz="2400" dirty="0"/>
              <a:t>Métodos Agiles</a:t>
            </a:r>
            <a:r>
              <a:rPr lang="es-ES" dirty="0"/>
              <a:t> </a:t>
            </a:r>
            <a:r>
              <a:rPr lang="es-ES" sz="2400" dirty="0"/>
              <a:t> </a:t>
            </a:r>
            <a:endParaRPr lang="es-ES" dirty="0"/>
          </a:p>
        </p:txBody>
      </p:sp>
      <p:sp>
        <p:nvSpPr>
          <p:cNvPr id="4" name="Marcador de pie de página 3">
            <a:extLst>
              <a:ext uri="{FF2B5EF4-FFF2-40B4-BE49-F238E27FC236}">
                <a16:creationId xmlns:a16="http://schemas.microsoft.com/office/drawing/2014/main" id="{CD4B414D-D1E2-4A32-BC9C-2410C420E930}"/>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143C74BB-59D2-4D42-8A8E-C1E035593824}"/>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29</a:t>
            </a:fld>
            <a:endParaRPr lang="es-ES"/>
          </a:p>
        </p:txBody>
      </p:sp>
      <p:sp>
        <p:nvSpPr>
          <p:cNvPr id="11" name="Llaves 10">
            <a:extLst>
              <a:ext uri="{FF2B5EF4-FFF2-40B4-BE49-F238E27FC236}">
                <a16:creationId xmlns:a16="http://schemas.microsoft.com/office/drawing/2014/main" id="{2B5DEF9A-40EB-40D2-9458-5925036B9469}"/>
              </a:ext>
            </a:extLst>
          </p:cNvPr>
          <p:cNvSpPr/>
          <p:nvPr/>
        </p:nvSpPr>
        <p:spPr bwMode="auto">
          <a:xfrm>
            <a:off x="8126535" y="737638"/>
            <a:ext cx="3704734" cy="1840230"/>
          </a:xfrm>
          <a:prstGeom prst="bracePair">
            <a:avLst>
              <a:gd name="adj" fmla="val 4303"/>
            </a:avLst>
          </a:prstGeom>
          <a:noFill/>
          <a:ln w="9525" cap="flat" cmpd="sng" algn="ctr">
            <a:solidFill>
              <a:srgbClr val="00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spAutoFit/>
          </a:bodyPr>
          <a:lstStyle/>
          <a:p>
            <a:r>
              <a:rPr lang="es-ES" sz="1400" dirty="0">
                <a:solidFill>
                  <a:srgbClr val="000000"/>
                </a:solidFill>
              </a:rPr>
              <a:t>Cuando los requisitos principales NO se pueden determinar sin comenzar a ejecutar los trabajos, el proyecto se gestiona a través de varias </a:t>
            </a:r>
            <a:r>
              <a:rPr lang="es-ES" sz="1400" dirty="0">
                <a:solidFill>
                  <a:srgbClr val="00B050"/>
                </a:solidFill>
              </a:rPr>
              <a:t>versiones</a:t>
            </a:r>
            <a:r>
              <a:rPr lang="es-ES" sz="1400" dirty="0">
                <a:solidFill>
                  <a:srgbClr val="000000"/>
                </a:solidFill>
              </a:rPr>
              <a:t> del producto, cada una elaborada en una serie de </a:t>
            </a:r>
            <a:r>
              <a:rPr lang="es-ES" sz="1400" dirty="0">
                <a:solidFill>
                  <a:srgbClr val="FF0000"/>
                </a:solidFill>
              </a:rPr>
              <a:t>iteraciones</a:t>
            </a:r>
            <a:r>
              <a:rPr lang="es-ES" sz="1400" dirty="0">
                <a:solidFill>
                  <a:srgbClr val="000000"/>
                </a:solidFill>
              </a:rPr>
              <a:t>. En cada iteración, según se van completando entregables, se recogen nuevos requisitos que serán trabajados en iteraciones posteriores. </a:t>
            </a:r>
          </a:p>
        </p:txBody>
      </p:sp>
      <p:graphicFrame>
        <p:nvGraphicFramePr>
          <p:cNvPr id="13" name="Marcador de contenido 11">
            <a:extLst>
              <a:ext uri="{FF2B5EF4-FFF2-40B4-BE49-F238E27FC236}">
                <a16:creationId xmlns:a16="http://schemas.microsoft.com/office/drawing/2014/main" id="{68E84B42-B63A-4B0A-8A09-1EAC6031CC56}"/>
              </a:ext>
            </a:extLst>
          </p:cNvPr>
          <p:cNvGraphicFramePr>
            <a:graphicFrameLocks/>
          </p:cNvGraphicFramePr>
          <p:nvPr>
            <p:extLst>
              <p:ext uri="{D42A27DB-BD31-4B8C-83A1-F6EECF244321}">
                <p14:modId xmlns:p14="http://schemas.microsoft.com/office/powerpoint/2010/main" val="1310407150"/>
              </p:ext>
            </p:extLst>
          </p:nvPr>
        </p:nvGraphicFramePr>
        <p:xfrm>
          <a:off x="571250" y="519076"/>
          <a:ext cx="6889730" cy="5672898"/>
        </p:xfrm>
        <a:graphic>
          <a:graphicData uri="http://schemas.openxmlformats.org/drawingml/2006/table">
            <a:tbl>
              <a:tblPr firstRow="1" bandRow="1">
                <a:tableStyleId>{5940675A-B579-460E-94D1-54222C63F5DA}</a:tableStyleId>
              </a:tblPr>
              <a:tblGrid>
                <a:gridCol w="1334844">
                  <a:extLst>
                    <a:ext uri="{9D8B030D-6E8A-4147-A177-3AD203B41FA5}">
                      <a16:colId xmlns:a16="http://schemas.microsoft.com/office/drawing/2014/main" val="2173056551"/>
                    </a:ext>
                  </a:extLst>
                </a:gridCol>
                <a:gridCol w="5554886">
                  <a:extLst>
                    <a:ext uri="{9D8B030D-6E8A-4147-A177-3AD203B41FA5}">
                      <a16:colId xmlns:a16="http://schemas.microsoft.com/office/drawing/2014/main" val="2517806697"/>
                    </a:ext>
                  </a:extLst>
                </a:gridCol>
              </a:tblGrid>
              <a:tr h="270138">
                <a:tc>
                  <a:txBody>
                    <a:bodyPr/>
                    <a:lstStyle/>
                    <a:p>
                      <a:pPr algn="ctr"/>
                      <a:r>
                        <a:rPr lang="es-ES" sz="1200" u="none" dirty="0"/>
                        <a:t>ETAPAS</a:t>
                      </a:r>
                    </a:p>
                  </a:txBody>
                  <a:tcPr marL="108000" marR="108000" marT="36000" marB="36000">
                    <a:solidFill>
                      <a:schemeClr val="bg1"/>
                    </a:solidFill>
                  </a:tcPr>
                </a:tc>
                <a:tc>
                  <a:txBody>
                    <a:bodyPr/>
                    <a:lstStyle/>
                    <a:p>
                      <a:pPr algn="ctr"/>
                      <a:r>
                        <a:rPr lang="es-ES" sz="1200" u="none" dirty="0"/>
                        <a:t>PASOS</a:t>
                      </a:r>
                    </a:p>
                  </a:txBody>
                  <a:tcPr marL="108000" marR="108000" marT="36000" marB="36000">
                    <a:solidFill>
                      <a:schemeClr val="bg1"/>
                    </a:solidFill>
                  </a:tcPr>
                </a:tc>
                <a:extLst>
                  <a:ext uri="{0D108BD9-81ED-4DB2-BD59-A6C34878D82A}">
                    <a16:rowId xmlns:a16="http://schemas.microsoft.com/office/drawing/2014/main" val="1314667112"/>
                  </a:ext>
                </a:extLst>
              </a:tr>
              <a:tr h="270138">
                <a:tc rowSpan="3">
                  <a:txBody>
                    <a:bodyPr/>
                    <a:lstStyle/>
                    <a:p>
                      <a:r>
                        <a:rPr lang="es-ES" sz="1200" dirty="0"/>
                        <a:t>Inicio</a:t>
                      </a:r>
                    </a:p>
                  </a:txBody>
                  <a:tcPr marL="108000" marR="108000" marT="36000" marB="36000">
                    <a:solidFill>
                      <a:schemeClr val="bg1"/>
                    </a:solidFill>
                  </a:tcPr>
                </a:tc>
                <a:tc>
                  <a:txBody>
                    <a:bodyPr/>
                    <a:lstStyle/>
                    <a:p>
                      <a:r>
                        <a:rPr lang="es-ES" sz="1200" kern="1200" dirty="0">
                          <a:solidFill>
                            <a:schemeClr val="tx1"/>
                          </a:solidFill>
                          <a:effectLst/>
                          <a:latin typeface="+mn-lt"/>
                          <a:ea typeface="+mn-ea"/>
                          <a:cs typeface="+mn-cs"/>
                        </a:rPr>
                        <a:t>01. </a:t>
                      </a:r>
                      <a:r>
                        <a:rPr lang="es-ES" sz="1200" kern="1200" noProof="0" dirty="0">
                          <a:solidFill>
                            <a:schemeClr val="tx1"/>
                          </a:solidFill>
                          <a:effectLst/>
                          <a:latin typeface="+mn-lt"/>
                          <a:ea typeface="+mn-ea"/>
                          <a:cs typeface="+mn-cs"/>
                        </a:rPr>
                        <a:t>Elegir al propietario de producto y el equipo de negocio </a:t>
                      </a:r>
                      <a:endParaRPr lang="es-ES" sz="1200" dirty="0"/>
                    </a:p>
                  </a:txBody>
                  <a:tcPr marL="108000" marR="108000" marT="36000" marB="36000">
                    <a:solidFill>
                      <a:schemeClr val="bg1"/>
                    </a:solidFill>
                  </a:tcPr>
                </a:tc>
                <a:extLst>
                  <a:ext uri="{0D108BD9-81ED-4DB2-BD59-A6C34878D82A}">
                    <a16:rowId xmlns:a16="http://schemas.microsoft.com/office/drawing/2014/main" val="22575513"/>
                  </a:ext>
                </a:extLst>
              </a:tr>
              <a:tr h="270138">
                <a:tc vMerge="1">
                  <a:txBody>
                    <a:bodyPr/>
                    <a:lstStyle/>
                    <a:p>
                      <a:endParaRPr lang="es-ES" dirty="0"/>
                    </a:p>
                  </a:txBody>
                  <a:tcPr/>
                </a:tc>
                <a:tc>
                  <a:txBody>
                    <a:bodyPr/>
                    <a:lstStyle/>
                    <a:p>
                      <a:r>
                        <a:rPr lang="en-US" sz="1200" kern="1200" dirty="0">
                          <a:solidFill>
                            <a:schemeClr val="tx1"/>
                          </a:solidFill>
                          <a:effectLst/>
                          <a:latin typeface="+mn-lt"/>
                          <a:ea typeface="+mn-ea"/>
                          <a:cs typeface="+mn-cs"/>
                        </a:rPr>
                        <a:t>02. </a:t>
                      </a:r>
                      <a:r>
                        <a:rPr lang="es-ES" sz="1200" kern="1200" noProof="0" dirty="0">
                          <a:solidFill>
                            <a:schemeClr val="tx1"/>
                          </a:solidFill>
                          <a:effectLst/>
                          <a:latin typeface="+mn-lt"/>
                          <a:ea typeface="+mn-ea"/>
                          <a:cs typeface="+mn-cs"/>
                        </a:rPr>
                        <a:t>Establecer el caso de negocio y la declaración de la visión </a:t>
                      </a:r>
                      <a:endParaRPr lang="es-ES" sz="1200" noProof="0" dirty="0"/>
                    </a:p>
                  </a:txBody>
                  <a:tcPr marL="108000" marR="108000" marT="36000" marB="36000">
                    <a:solidFill>
                      <a:schemeClr val="bg1"/>
                    </a:solidFill>
                  </a:tcPr>
                </a:tc>
                <a:extLst>
                  <a:ext uri="{0D108BD9-81ED-4DB2-BD59-A6C34878D82A}">
                    <a16:rowId xmlns:a16="http://schemas.microsoft.com/office/drawing/2014/main" val="277073437"/>
                  </a:ext>
                </a:extLst>
              </a:tr>
              <a:tr h="270138">
                <a:tc vMerge="1">
                  <a:txBody>
                    <a:bodyPr/>
                    <a:lstStyle/>
                    <a:p>
                      <a:endParaRPr lang="es-ES" dirty="0"/>
                    </a:p>
                  </a:txBody>
                  <a:tcPr/>
                </a:tc>
                <a:tc>
                  <a:txBody>
                    <a:bodyPr/>
                    <a:lstStyle/>
                    <a:p>
                      <a:r>
                        <a:rPr lang="es-ES" sz="1200" kern="1200" dirty="0">
                          <a:solidFill>
                            <a:schemeClr val="tx1"/>
                          </a:solidFill>
                          <a:effectLst/>
                          <a:latin typeface="+mn-lt"/>
                          <a:ea typeface="+mn-ea"/>
                          <a:cs typeface="+mn-cs"/>
                        </a:rPr>
                        <a:t>03. Elegir al maestro facilitador y el equipo de desarrollo </a:t>
                      </a:r>
                      <a:endParaRPr lang="es-ES" sz="1200" dirty="0"/>
                    </a:p>
                  </a:txBody>
                  <a:tcPr marL="108000" marR="108000" marT="36000" marB="36000">
                    <a:solidFill>
                      <a:schemeClr val="bg1"/>
                    </a:solidFill>
                  </a:tcPr>
                </a:tc>
                <a:extLst>
                  <a:ext uri="{0D108BD9-81ED-4DB2-BD59-A6C34878D82A}">
                    <a16:rowId xmlns:a16="http://schemas.microsoft.com/office/drawing/2014/main" val="3412074728"/>
                  </a:ext>
                </a:extLst>
              </a:tr>
              <a:tr h="270138">
                <a:tc rowSpan="4">
                  <a:txBody>
                    <a:bodyPr/>
                    <a:lstStyle/>
                    <a:p>
                      <a:r>
                        <a:rPr lang="es-ES" sz="1200" dirty="0"/>
                        <a:t>Planificación</a:t>
                      </a:r>
                    </a:p>
                  </a:txBody>
                  <a:tcPr marL="108000" marR="108000" marT="36000" marB="36000">
                    <a:solidFill>
                      <a:schemeClr val="bg1"/>
                    </a:solidFill>
                  </a:tcPr>
                </a:tc>
                <a:tc>
                  <a:txBody>
                    <a:bodyPr/>
                    <a:lstStyle/>
                    <a:p>
                      <a:r>
                        <a:rPr lang="es-ES" sz="1200" kern="1200" dirty="0">
                          <a:solidFill>
                            <a:schemeClr val="tx1"/>
                          </a:solidFill>
                          <a:effectLst/>
                          <a:latin typeface="+mn-lt"/>
                          <a:ea typeface="+mn-ea"/>
                          <a:cs typeface="+mn-cs"/>
                        </a:rPr>
                        <a:t>04. Crear la caja de producto, identificando a los </a:t>
                      </a:r>
                      <a:r>
                        <a:rPr lang="es-ES" sz="1200" kern="1200" baseline="0" noProof="0" dirty="0">
                          <a:solidFill>
                            <a:schemeClr val="tx1"/>
                          </a:solidFill>
                          <a:effectLst/>
                          <a:latin typeface="+mn-lt"/>
                          <a:ea typeface="+mn-ea"/>
                          <a:cs typeface="+mn-cs"/>
                        </a:rPr>
                        <a:t>interesados </a:t>
                      </a:r>
                      <a:endParaRPr lang="es-ES" sz="1200" dirty="0"/>
                    </a:p>
                  </a:txBody>
                  <a:tcPr marL="108000" marR="108000" marT="36000" marB="36000">
                    <a:solidFill>
                      <a:schemeClr val="bg1"/>
                    </a:solidFill>
                  </a:tcPr>
                </a:tc>
                <a:extLst>
                  <a:ext uri="{0D108BD9-81ED-4DB2-BD59-A6C34878D82A}">
                    <a16:rowId xmlns:a16="http://schemas.microsoft.com/office/drawing/2014/main" val="412642619"/>
                  </a:ext>
                </a:extLst>
              </a:tr>
              <a:tr h="270138">
                <a:tc vMerge="1">
                  <a:txBody>
                    <a:bodyPr/>
                    <a:lstStyle/>
                    <a:p>
                      <a:endParaRPr lang="es-ES"/>
                    </a:p>
                  </a:txBody>
                  <a:tcPr/>
                </a:tc>
                <a:tc>
                  <a:txBody>
                    <a:bodyPr/>
                    <a:lstStyle/>
                    <a:p>
                      <a:r>
                        <a:rPr lang="es-ES" sz="1200" dirty="0"/>
                        <a:t>05. </a:t>
                      </a:r>
                      <a:r>
                        <a:rPr lang="es-ES" sz="1200" kern="1200" dirty="0">
                          <a:solidFill>
                            <a:schemeClr val="tx1"/>
                          </a:solidFill>
                          <a:effectLst/>
                          <a:latin typeface="+mn-lt"/>
                          <a:ea typeface="+mn-ea"/>
                          <a:cs typeface="+mn-cs"/>
                        </a:rPr>
                        <a:t>Establecer las características del producto, identificando a las personas </a:t>
                      </a:r>
                      <a:endParaRPr lang="es-ES" sz="1200" dirty="0"/>
                    </a:p>
                  </a:txBody>
                  <a:tcPr marL="108000" marR="108000" marT="36000" marB="36000">
                    <a:solidFill>
                      <a:schemeClr val="bg1"/>
                    </a:solidFill>
                  </a:tcPr>
                </a:tc>
                <a:extLst>
                  <a:ext uri="{0D108BD9-81ED-4DB2-BD59-A6C34878D82A}">
                    <a16:rowId xmlns:a16="http://schemas.microsoft.com/office/drawing/2014/main" val="3017751007"/>
                  </a:ext>
                </a:extLst>
              </a:tr>
              <a:tr h="270138">
                <a:tc vMerge="1">
                  <a:txBody>
                    <a:bodyPr/>
                    <a:lstStyle/>
                    <a:p>
                      <a:endParaRPr lang="es-ES" dirty="0"/>
                    </a:p>
                  </a:txBody>
                  <a:tcPr/>
                </a:tc>
                <a:tc>
                  <a:txBody>
                    <a:bodyPr/>
                    <a:lstStyle/>
                    <a:p>
                      <a:r>
                        <a:rPr lang="es-ES" sz="1200" kern="1200" dirty="0">
                          <a:solidFill>
                            <a:schemeClr val="tx1"/>
                          </a:solidFill>
                          <a:effectLst/>
                          <a:latin typeface="+mn-lt"/>
                          <a:ea typeface="+mn-ea"/>
                          <a:cs typeface="+mn-cs"/>
                        </a:rPr>
                        <a:t>06. Crear historias de usuario y priorizar la pila de producto </a:t>
                      </a:r>
                      <a:endParaRPr lang="es-ES" sz="1200" dirty="0"/>
                    </a:p>
                  </a:txBody>
                  <a:tcPr marL="108000" marR="108000" marT="36000" marB="36000">
                    <a:solidFill>
                      <a:schemeClr val="bg1"/>
                    </a:solidFill>
                  </a:tcPr>
                </a:tc>
                <a:extLst>
                  <a:ext uri="{0D108BD9-81ED-4DB2-BD59-A6C34878D82A}">
                    <a16:rowId xmlns:a16="http://schemas.microsoft.com/office/drawing/2014/main" val="3913282983"/>
                  </a:ext>
                </a:extLst>
              </a:tr>
              <a:tr h="270138">
                <a:tc vMerge="1">
                  <a:txBody>
                    <a:bodyPr/>
                    <a:lstStyle/>
                    <a:p>
                      <a:endParaRPr lang="es-ES" dirty="0"/>
                    </a:p>
                  </a:txBody>
                  <a:tcPr/>
                </a:tc>
                <a:tc>
                  <a:txBody>
                    <a:bodyPr/>
                    <a:lstStyle/>
                    <a:p>
                      <a:r>
                        <a:rPr lang="es-ES" sz="1200" kern="1200" dirty="0">
                          <a:solidFill>
                            <a:schemeClr val="tx1"/>
                          </a:solidFill>
                          <a:effectLst/>
                          <a:latin typeface="+mn-lt"/>
                          <a:ea typeface="+mn-ea"/>
                          <a:cs typeface="+mn-cs"/>
                        </a:rPr>
                        <a:t>07. Estimar historias de usuario y mapear la </a:t>
                      </a:r>
                      <a:r>
                        <a:rPr lang="es-ES" sz="1200" kern="1200" baseline="0" dirty="0">
                          <a:solidFill>
                            <a:schemeClr val="tx1"/>
                          </a:solidFill>
                          <a:effectLst/>
                          <a:latin typeface="+mn-lt"/>
                          <a:ea typeface="+mn-ea"/>
                          <a:cs typeface="+mn-cs"/>
                        </a:rPr>
                        <a:t>liberación de versiones  </a:t>
                      </a:r>
                      <a:endParaRPr lang="es-ES" sz="1200" dirty="0"/>
                    </a:p>
                  </a:txBody>
                  <a:tcPr marL="108000" marR="108000" marT="36000" marB="36000">
                    <a:solidFill>
                      <a:schemeClr val="bg1"/>
                    </a:solidFill>
                  </a:tcPr>
                </a:tc>
                <a:extLst>
                  <a:ext uri="{0D108BD9-81ED-4DB2-BD59-A6C34878D82A}">
                    <a16:rowId xmlns:a16="http://schemas.microsoft.com/office/drawing/2014/main" val="2445521052"/>
                  </a:ext>
                </a:extLst>
              </a:tr>
              <a:tr h="270138">
                <a:tc rowSpan="2">
                  <a:txBody>
                    <a:bodyPr/>
                    <a:lstStyle/>
                    <a:p>
                      <a:r>
                        <a:rPr lang="es-ES" sz="1200" dirty="0">
                          <a:solidFill>
                            <a:srgbClr val="00B050"/>
                          </a:solidFill>
                        </a:rPr>
                        <a:t>Preparar</a:t>
                      </a:r>
                    </a:p>
                  </a:txBody>
                  <a:tcPr marL="108000" marR="108000" marT="36000" marB="36000">
                    <a:solidFill>
                      <a:schemeClr val="bg1"/>
                    </a:solidFill>
                  </a:tcPr>
                </a:tc>
                <a:tc>
                  <a:txBody>
                    <a:bodyPr/>
                    <a:lstStyle/>
                    <a:p>
                      <a:r>
                        <a:rPr lang="es-ES" sz="1200" dirty="0">
                          <a:solidFill>
                            <a:srgbClr val="00B050"/>
                          </a:solidFill>
                        </a:rPr>
                        <a:t>08. Crear la pila de versión, estimar y mapear</a:t>
                      </a:r>
                      <a:r>
                        <a:rPr lang="es-ES" sz="1200" kern="1200" baseline="0" dirty="0">
                          <a:solidFill>
                            <a:srgbClr val="00B050"/>
                          </a:solidFill>
                          <a:effectLst/>
                          <a:latin typeface="+mn-lt"/>
                          <a:ea typeface="+mn-ea"/>
                          <a:cs typeface="+mn-cs"/>
                        </a:rPr>
                        <a:t> la entrega por iteraciones </a:t>
                      </a:r>
                      <a:endParaRPr lang="es-ES" sz="1200" dirty="0">
                        <a:solidFill>
                          <a:srgbClr val="00B050"/>
                        </a:solidFill>
                      </a:endParaRPr>
                    </a:p>
                  </a:txBody>
                  <a:tcPr marL="108000" marR="108000" marT="36000" marB="36000">
                    <a:solidFill>
                      <a:schemeClr val="bg1"/>
                    </a:solidFill>
                  </a:tcPr>
                </a:tc>
                <a:extLst>
                  <a:ext uri="{0D108BD9-81ED-4DB2-BD59-A6C34878D82A}">
                    <a16:rowId xmlns:a16="http://schemas.microsoft.com/office/drawing/2014/main" val="1147884369"/>
                  </a:ext>
                </a:extLst>
              </a:tr>
              <a:tr h="270138">
                <a:tc vMerge="1">
                  <a:txBody>
                    <a:bodyPr/>
                    <a:lstStyle/>
                    <a:p>
                      <a:endParaRPr lang="es-ES" sz="1200" dirty="0">
                        <a:solidFill>
                          <a:srgbClr val="00B050"/>
                        </a:solidFill>
                      </a:endParaRPr>
                    </a:p>
                  </a:txBody>
                  <a:tcPr marL="108000" marR="108000" marT="36000" marB="36000">
                    <a:solidFill>
                      <a:schemeClr val="bg1"/>
                    </a:solidFill>
                  </a:tcPr>
                </a:tc>
                <a:tc>
                  <a:txBody>
                    <a:bodyPr/>
                    <a:lstStyle/>
                    <a:p>
                      <a:r>
                        <a:rPr lang="es-ES" sz="1200" dirty="0">
                          <a:solidFill>
                            <a:srgbClr val="00B050"/>
                          </a:solidFill>
                        </a:rPr>
                        <a:t>09. Preparar las historias de la pila de versión, tratando riesgos y entorno</a:t>
                      </a:r>
                    </a:p>
                  </a:txBody>
                  <a:tcPr marL="108000" marR="108000" marT="36000" marB="36000">
                    <a:solidFill>
                      <a:schemeClr val="bg1"/>
                    </a:solidFill>
                  </a:tcPr>
                </a:tc>
                <a:extLst>
                  <a:ext uri="{0D108BD9-81ED-4DB2-BD59-A6C34878D82A}">
                    <a16:rowId xmlns:a16="http://schemas.microsoft.com/office/drawing/2014/main" val="2346804700"/>
                  </a:ext>
                </a:extLst>
              </a:tr>
              <a:tr h="270138">
                <a:tc rowSpan="3">
                  <a:txBody>
                    <a:bodyPr/>
                    <a:lstStyle/>
                    <a:p>
                      <a:r>
                        <a:rPr lang="es-ES" sz="1200" dirty="0">
                          <a:solidFill>
                            <a:srgbClr val="FF0000"/>
                          </a:solidFill>
                        </a:rPr>
                        <a:t>Estimar</a:t>
                      </a:r>
                    </a:p>
                  </a:txBody>
                  <a:tcPr marL="108000" marR="108000" marT="36000" marB="36000">
                    <a:solidFill>
                      <a:schemeClr val="bg1"/>
                    </a:solidFill>
                  </a:tcPr>
                </a:tc>
                <a:tc>
                  <a:txBody>
                    <a:bodyPr/>
                    <a:lstStyle/>
                    <a:p>
                      <a:r>
                        <a:rPr lang="es-ES" sz="1200" kern="1200" dirty="0">
                          <a:solidFill>
                            <a:srgbClr val="FF0000"/>
                          </a:solidFill>
                          <a:effectLst/>
                          <a:latin typeface="+mn-lt"/>
                          <a:ea typeface="+mn-ea"/>
                          <a:cs typeface="+mn-cs"/>
                        </a:rPr>
                        <a:t>10. Desglosar, estimar y comprometer historias</a:t>
                      </a:r>
                      <a:endParaRPr lang="es-ES" sz="1200" dirty="0">
                        <a:solidFill>
                          <a:srgbClr val="FF0000"/>
                        </a:solidFill>
                      </a:endParaRPr>
                    </a:p>
                  </a:txBody>
                  <a:tcPr marL="108000" marR="108000" marT="36000" marB="36000">
                    <a:solidFill>
                      <a:schemeClr val="bg1"/>
                    </a:solidFill>
                  </a:tcPr>
                </a:tc>
                <a:extLst>
                  <a:ext uri="{0D108BD9-81ED-4DB2-BD59-A6C34878D82A}">
                    <a16:rowId xmlns:a16="http://schemas.microsoft.com/office/drawing/2014/main" val="2318314784"/>
                  </a:ext>
                </a:extLst>
              </a:tr>
              <a:tr h="270138">
                <a:tc vMerge="1">
                  <a:txBody>
                    <a:bodyPr/>
                    <a:lstStyle/>
                    <a:p>
                      <a:endParaRPr lang="es-ES" sz="1400" dirty="0"/>
                    </a:p>
                  </a:txBody>
                  <a:tcPr/>
                </a:tc>
                <a:tc>
                  <a:txBody>
                    <a:bodyPr/>
                    <a:lstStyle/>
                    <a:p>
                      <a:r>
                        <a:rPr lang="es-ES" sz="1200" kern="1200" dirty="0">
                          <a:solidFill>
                            <a:srgbClr val="FF0000"/>
                          </a:solidFill>
                          <a:effectLst/>
                          <a:latin typeface="+mn-lt"/>
                          <a:ea typeface="+mn-ea"/>
                          <a:cs typeface="+mn-cs"/>
                        </a:rPr>
                        <a:t>11. Desglosar historias en tareas, ajustar al riesgo y reestimar</a:t>
                      </a:r>
                      <a:endParaRPr lang="es-ES" sz="1200" dirty="0">
                        <a:solidFill>
                          <a:srgbClr val="FF0000"/>
                        </a:solidFill>
                      </a:endParaRPr>
                    </a:p>
                  </a:txBody>
                  <a:tcPr marL="108000" marR="108000" marT="36000" marB="36000">
                    <a:solidFill>
                      <a:schemeClr val="bg1"/>
                    </a:solidFill>
                  </a:tcPr>
                </a:tc>
                <a:extLst>
                  <a:ext uri="{0D108BD9-81ED-4DB2-BD59-A6C34878D82A}">
                    <a16:rowId xmlns:a16="http://schemas.microsoft.com/office/drawing/2014/main" val="180890670"/>
                  </a:ext>
                </a:extLst>
              </a:tr>
              <a:tr h="270138">
                <a:tc vMerge="1">
                  <a:txBody>
                    <a:bodyPr/>
                    <a:lstStyle/>
                    <a:p>
                      <a:endParaRPr lang="es-ES" sz="1400"/>
                    </a:p>
                  </a:txBody>
                  <a:tcPr/>
                </a:tc>
                <a:tc>
                  <a:txBody>
                    <a:bodyPr/>
                    <a:lstStyle/>
                    <a:p>
                      <a:r>
                        <a:rPr lang="es-ES" sz="1200" kern="1200" dirty="0">
                          <a:solidFill>
                            <a:srgbClr val="FF0000"/>
                          </a:solidFill>
                          <a:effectLst/>
                          <a:latin typeface="+mn-lt"/>
                          <a:ea typeface="+mn-ea"/>
                          <a:cs typeface="+mn-cs"/>
                        </a:rPr>
                        <a:t>12. Crear la pila de la iteración, el cuadro de mando y </a:t>
                      </a:r>
                      <a:r>
                        <a:rPr lang="es-ES" sz="1200" kern="1200" baseline="0" dirty="0">
                          <a:solidFill>
                            <a:srgbClr val="FF0000"/>
                          </a:solidFill>
                          <a:effectLst/>
                          <a:latin typeface="+mn-lt"/>
                          <a:ea typeface="+mn-ea"/>
                          <a:cs typeface="+mn-cs"/>
                        </a:rPr>
                        <a:t>asignar tareas</a:t>
                      </a:r>
                      <a:endParaRPr lang="es-ES" sz="1200" dirty="0">
                        <a:solidFill>
                          <a:srgbClr val="FF0000"/>
                        </a:solidFill>
                      </a:endParaRPr>
                    </a:p>
                  </a:txBody>
                  <a:tcPr marL="108000" marR="108000" marT="36000" marB="36000">
                    <a:solidFill>
                      <a:schemeClr val="bg1"/>
                    </a:solidFill>
                  </a:tcPr>
                </a:tc>
                <a:extLst>
                  <a:ext uri="{0D108BD9-81ED-4DB2-BD59-A6C34878D82A}">
                    <a16:rowId xmlns:a16="http://schemas.microsoft.com/office/drawing/2014/main" val="3925148298"/>
                  </a:ext>
                </a:extLst>
              </a:tr>
              <a:tr h="270138">
                <a:tc rowSpan="3">
                  <a:txBody>
                    <a:bodyPr/>
                    <a:lstStyle/>
                    <a:p>
                      <a:r>
                        <a:rPr lang="es-ES" sz="1200" dirty="0">
                          <a:solidFill>
                            <a:srgbClr val="FF0000"/>
                          </a:solidFill>
                        </a:rPr>
                        <a:t>Ejecutar</a:t>
                      </a:r>
                    </a:p>
                  </a:txBody>
                  <a:tcPr marL="108000" marR="108000" marT="36000" marB="36000">
                    <a:solidFill>
                      <a:schemeClr val="bg1"/>
                    </a:solidFill>
                  </a:tcPr>
                </a:tc>
                <a:tc>
                  <a:txBody>
                    <a:bodyPr/>
                    <a:lstStyle/>
                    <a:p>
                      <a:r>
                        <a:rPr lang="es-ES" sz="1200" dirty="0">
                          <a:solidFill>
                            <a:srgbClr val="FF0000"/>
                          </a:solidFill>
                        </a:rPr>
                        <a:t>13. Crear, completar, probar y verificar entregables</a:t>
                      </a:r>
                    </a:p>
                  </a:txBody>
                  <a:tcPr marL="108000" marR="108000" marT="36000" marB="36000">
                    <a:solidFill>
                      <a:schemeClr val="bg1"/>
                    </a:solidFill>
                  </a:tcPr>
                </a:tc>
                <a:extLst>
                  <a:ext uri="{0D108BD9-81ED-4DB2-BD59-A6C34878D82A}">
                    <a16:rowId xmlns:a16="http://schemas.microsoft.com/office/drawing/2014/main" val="372781359"/>
                  </a:ext>
                </a:extLst>
              </a:tr>
              <a:tr h="270138">
                <a:tc vMerge="1">
                  <a:txBody>
                    <a:bodyPr/>
                    <a:lstStyle/>
                    <a:p>
                      <a:endParaRPr lang="es-ES" sz="1200" dirty="0"/>
                    </a:p>
                  </a:txBody>
                  <a:tcPr marL="108000" marR="108000" marT="36000" marB="36000">
                    <a:solidFill>
                      <a:schemeClr val="bg1"/>
                    </a:solidFill>
                  </a:tcPr>
                </a:tc>
                <a:tc>
                  <a:txBody>
                    <a:bodyPr/>
                    <a:lstStyle/>
                    <a:p>
                      <a:r>
                        <a:rPr lang="es-ES" sz="1200" kern="1200" dirty="0">
                          <a:solidFill>
                            <a:srgbClr val="FF0000"/>
                          </a:solidFill>
                          <a:effectLst/>
                          <a:latin typeface="+mn-lt"/>
                          <a:ea typeface="+mn-ea"/>
                          <a:cs typeface="+mn-cs"/>
                        </a:rPr>
                        <a:t>14. Realizar la reunión diaria y actualizar el cuadro de mando</a:t>
                      </a:r>
                      <a:endParaRPr lang="es-ES" sz="1200" dirty="0">
                        <a:solidFill>
                          <a:srgbClr val="FF0000"/>
                        </a:solidFill>
                      </a:endParaRPr>
                    </a:p>
                  </a:txBody>
                  <a:tcPr marL="108000" marR="108000" marT="36000" marB="36000">
                    <a:solidFill>
                      <a:schemeClr val="bg1"/>
                    </a:solidFill>
                  </a:tcPr>
                </a:tc>
                <a:extLst>
                  <a:ext uri="{0D108BD9-81ED-4DB2-BD59-A6C34878D82A}">
                    <a16:rowId xmlns:a16="http://schemas.microsoft.com/office/drawing/2014/main" val="3393140103"/>
                  </a:ext>
                </a:extLst>
              </a:tr>
              <a:tr h="270138">
                <a:tc vMerge="1">
                  <a:txBody>
                    <a:bodyPr/>
                    <a:lstStyle/>
                    <a:p>
                      <a:endParaRPr lang="es-ES" sz="1200" dirty="0"/>
                    </a:p>
                  </a:txBody>
                  <a:tcPr marL="108000" marR="108000" marT="36000" marB="36000">
                    <a:solidFill>
                      <a:schemeClr val="bg1"/>
                    </a:solidFill>
                  </a:tcPr>
                </a:tc>
                <a:tc>
                  <a:txBody>
                    <a:bodyPr/>
                    <a:lstStyle/>
                    <a:p>
                      <a:r>
                        <a:rPr lang="es-ES" sz="1200" kern="1200" dirty="0">
                          <a:solidFill>
                            <a:srgbClr val="FF0000"/>
                          </a:solidFill>
                          <a:effectLst/>
                          <a:latin typeface="+mn-lt"/>
                          <a:ea typeface="+mn-ea"/>
                          <a:cs typeface="+mn-cs"/>
                        </a:rPr>
                        <a:t>15. Refinar</a:t>
                      </a:r>
                      <a:r>
                        <a:rPr lang="es-ES" sz="1200" kern="1200" baseline="0" dirty="0">
                          <a:solidFill>
                            <a:srgbClr val="FF0000"/>
                          </a:solidFill>
                          <a:effectLst/>
                          <a:latin typeface="+mn-lt"/>
                          <a:ea typeface="+mn-ea"/>
                          <a:cs typeface="+mn-cs"/>
                        </a:rPr>
                        <a:t> las pilas,</a:t>
                      </a:r>
                      <a:r>
                        <a:rPr lang="es-ES" sz="1200" kern="1200" dirty="0">
                          <a:solidFill>
                            <a:srgbClr val="FF0000"/>
                          </a:solidFill>
                          <a:effectLst/>
                          <a:latin typeface="+mn-lt"/>
                          <a:ea typeface="+mn-ea"/>
                          <a:cs typeface="+mn-cs"/>
                        </a:rPr>
                        <a:t> de versión y producto, preparando la siguiente iteración </a:t>
                      </a:r>
                      <a:endParaRPr lang="es-ES" sz="1200" dirty="0">
                        <a:solidFill>
                          <a:srgbClr val="FF0000"/>
                        </a:solidFill>
                      </a:endParaRPr>
                    </a:p>
                  </a:txBody>
                  <a:tcPr marL="108000" marR="108000" marT="36000" marB="36000">
                    <a:solidFill>
                      <a:schemeClr val="bg1"/>
                    </a:solidFill>
                  </a:tcPr>
                </a:tc>
                <a:extLst>
                  <a:ext uri="{0D108BD9-81ED-4DB2-BD59-A6C34878D82A}">
                    <a16:rowId xmlns:a16="http://schemas.microsoft.com/office/drawing/2014/main" val="2036550927"/>
                  </a:ext>
                </a:extLst>
              </a:tr>
              <a:tr h="270138">
                <a:tc rowSpan="2">
                  <a:txBody>
                    <a:bodyPr/>
                    <a:lstStyle/>
                    <a:p>
                      <a:r>
                        <a:rPr lang="es-ES" sz="1200" dirty="0">
                          <a:solidFill>
                            <a:srgbClr val="FF0000"/>
                          </a:solidFill>
                        </a:rPr>
                        <a:t>Supervisar</a:t>
                      </a:r>
                    </a:p>
                  </a:txBody>
                  <a:tcPr marL="108000" marR="108000" marT="36000" marB="36000">
                    <a:solidFill>
                      <a:schemeClr val="bg1"/>
                    </a:solidFill>
                  </a:tcPr>
                </a:tc>
                <a:tc>
                  <a:txBody>
                    <a:bodyPr/>
                    <a:lstStyle/>
                    <a:p>
                      <a:r>
                        <a:rPr lang="es-ES" sz="1200" kern="1200" dirty="0">
                          <a:solidFill>
                            <a:srgbClr val="FF0000"/>
                          </a:solidFill>
                          <a:effectLst/>
                          <a:latin typeface="+mn-lt"/>
                          <a:ea typeface="+mn-ea"/>
                          <a:cs typeface="+mn-cs"/>
                        </a:rPr>
                        <a:t>16. Demostrar y validar entregables </a:t>
                      </a:r>
                      <a:endParaRPr lang="es-ES" sz="1200" dirty="0">
                        <a:solidFill>
                          <a:srgbClr val="FF0000"/>
                        </a:solidFill>
                      </a:endParaRPr>
                    </a:p>
                  </a:txBody>
                  <a:tcPr marL="108000" marR="108000" marT="36000" marB="36000">
                    <a:solidFill>
                      <a:schemeClr val="bg1"/>
                    </a:solidFill>
                  </a:tcPr>
                </a:tc>
                <a:extLst>
                  <a:ext uri="{0D108BD9-81ED-4DB2-BD59-A6C34878D82A}">
                    <a16:rowId xmlns:a16="http://schemas.microsoft.com/office/drawing/2014/main" val="1665679453"/>
                  </a:ext>
                </a:extLst>
              </a:tr>
              <a:tr h="270138">
                <a:tc vMerge="1">
                  <a:txBody>
                    <a:bodyPr/>
                    <a:lstStyle/>
                    <a:p>
                      <a:endParaRPr lang="es-ES" sz="1200" dirty="0"/>
                    </a:p>
                  </a:txBody>
                  <a:tcPr marL="108000" marR="108000" marT="36000" marB="36000">
                    <a:solidFill>
                      <a:schemeClr val="bg1"/>
                    </a:solidFill>
                  </a:tcPr>
                </a:tc>
                <a:tc>
                  <a:txBody>
                    <a:bodyPr/>
                    <a:lstStyle/>
                    <a:p>
                      <a:r>
                        <a:rPr lang="es-ES" sz="1200" kern="1200" dirty="0">
                          <a:solidFill>
                            <a:srgbClr val="FF0000"/>
                          </a:solidFill>
                          <a:effectLst/>
                          <a:latin typeface="+mn-lt"/>
                          <a:ea typeface="+mn-ea"/>
                          <a:cs typeface="+mn-cs"/>
                        </a:rPr>
                        <a:t>17. Aprender, haciendo </a:t>
                      </a:r>
                      <a:r>
                        <a:rPr lang="es-ES" sz="1200" kern="1200" baseline="0" dirty="0">
                          <a:solidFill>
                            <a:srgbClr val="FF0000"/>
                          </a:solidFill>
                          <a:effectLst/>
                          <a:latin typeface="+mn-lt"/>
                          <a:ea typeface="+mn-ea"/>
                          <a:cs typeface="+mn-cs"/>
                        </a:rPr>
                        <a:t>r</a:t>
                      </a:r>
                      <a:r>
                        <a:rPr lang="es-ES" sz="1200" kern="1200" dirty="0">
                          <a:solidFill>
                            <a:srgbClr val="FF0000"/>
                          </a:solidFill>
                          <a:effectLst/>
                          <a:latin typeface="+mn-lt"/>
                          <a:ea typeface="+mn-ea"/>
                          <a:cs typeface="+mn-cs"/>
                        </a:rPr>
                        <a:t>etrospectiva de la iteración </a:t>
                      </a:r>
                      <a:endParaRPr lang="es-ES" sz="1200" dirty="0">
                        <a:solidFill>
                          <a:srgbClr val="FF0000"/>
                        </a:solidFill>
                      </a:endParaRPr>
                    </a:p>
                  </a:txBody>
                  <a:tcPr marL="108000" marR="108000" marT="36000" marB="36000">
                    <a:solidFill>
                      <a:schemeClr val="bg1"/>
                    </a:solidFill>
                  </a:tcPr>
                </a:tc>
                <a:extLst>
                  <a:ext uri="{0D108BD9-81ED-4DB2-BD59-A6C34878D82A}">
                    <a16:rowId xmlns:a16="http://schemas.microsoft.com/office/drawing/2014/main" val="1317459483"/>
                  </a:ext>
                </a:extLst>
              </a:tr>
              <a:tr h="270138">
                <a:tc rowSpan="2">
                  <a:txBody>
                    <a:bodyPr/>
                    <a:lstStyle/>
                    <a:p>
                      <a:r>
                        <a:rPr lang="es-ES" sz="1200" dirty="0">
                          <a:solidFill>
                            <a:srgbClr val="00B050"/>
                          </a:solidFill>
                        </a:rPr>
                        <a:t>Liberar</a:t>
                      </a:r>
                    </a:p>
                  </a:txBody>
                  <a:tcPr marL="108000" marR="108000" marT="36000" marB="3600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dirty="0">
                          <a:solidFill>
                            <a:srgbClr val="00B050"/>
                          </a:solidFill>
                        </a:rPr>
                        <a:t>18. Estabilizar, robustecer y liberar la versión</a:t>
                      </a:r>
                    </a:p>
                  </a:txBody>
                  <a:tcPr marL="108000" marR="108000" marT="36000" marB="36000">
                    <a:solidFill>
                      <a:schemeClr val="bg1"/>
                    </a:solidFill>
                  </a:tcPr>
                </a:tc>
                <a:extLst>
                  <a:ext uri="{0D108BD9-81ED-4DB2-BD59-A6C34878D82A}">
                    <a16:rowId xmlns:a16="http://schemas.microsoft.com/office/drawing/2014/main" val="2490063225"/>
                  </a:ext>
                </a:extLst>
              </a:tr>
              <a:tr h="270138">
                <a:tc vMerge="1">
                  <a:txBody>
                    <a:bodyPr/>
                    <a:lstStyle/>
                    <a:p>
                      <a:endParaRPr lang="es-E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dirty="0">
                          <a:solidFill>
                            <a:srgbClr val="00B050"/>
                          </a:solidFill>
                        </a:rPr>
                        <a:t>19. Aprender, revisando pila de producto y mapa de liberación de versiones </a:t>
                      </a:r>
                    </a:p>
                  </a:txBody>
                  <a:tcPr marL="108000" marR="108000" marT="36000" marB="36000">
                    <a:solidFill>
                      <a:schemeClr val="bg1"/>
                    </a:solidFill>
                  </a:tcPr>
                </a:tc>
                <a:extLst>
                  <a:ext uri="{0D108BD9-81ED-4DB2-BD59-A6C34878D82A}">
                    <a16:rowId xmlns:a16="http://schemas.microsoft.com/office/drawing/2014/main" val="3244052121"/>
                  </a:ext>
                </a:extLst>
              </a:tr>
              <a:tr h="270138">
                <a:tc>
                  <a:txBody>
                    <a:bodyPr/>
                    <a:lstStyle/>
                    <a:p>
                      <a:r>
                        <a:rPr lang="es-ES" sz="1200" dirty="0"/>
                        <a:t>Cierre</a:t>
                      </a:r>
                    </a:p>
                  </a:txBody>
                  <a:tcPr marL="108000" marR="108000" marT="36000" marB="36000">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20. Transferir producto, hacer</a:t>
                      </a:r>
                      <a:r>
                        <a:rPr lang="es-ES" sz="1200" kern="1200" baseline="0" dirty="0">
                          <a:solidFill>
                            <a:schemeClr val="tx1"/>
                          </a:solidFill>
                          <a:effectLst/>
                          <a:latin typeface="+mn-lt"/>
                          <a:ea typeface="+mn-ea"/>
                          <a:cs typeface="+mn-cs"/>
                        </a:rPr>
                        <a:t> r</a:t>
                      </a:r>
                      <a:r>
                        <a:rPr lang="es-ES" sz="1200" kern="1200" dirty="0">
                          <a:solidFill>
                            <a:schemeClr val="tx1"/>
                          </a:solidFill>
                          <a:effectLst/>
                          <a:latin typeface="+mn-lt"/>
                          <a:ea typeface="+mn-ea"/>
                          <a:cs typeface="+mn-cs"/>
                        </a:rPr>
                        <a:t>etrospectiva y cerrar el proyecto</a:t>
                      </a:r>
                      <a:endParaRPr lang="es-ES" sz="1200" dirty="0"/>
                    </a:p>
                  </a:txBody>
                  <a:tcPr marL="108000" marR="108000" marT="36000" marB="36000">
                    <a:solidFill>
                      <a:schemeClr val="bg1"/>
                    </a:solidFill>
                  </a:tcPr>
                </a:tc>
                <a:extLst>
                  <a:ext uri="{0D108BD9-81ED-4DB2-BD59-A6C34878D82A}">
                    <a16:rowId xmlns:a16="http://schemas.microsoft.com/office/drawing/2014/main" val="4018755615"/>
                  </a:ext>
                </a:extLst>
              </a:tr>
            </a:tbl>
          </a:graphicData>
        </a:graphic>
      </p:graphicFrame>
      <p:sp>
        <p:nvSpPr>
          <p:cNvPr id="14" name="Llaves 13">
            <a:extLst>
              <a:ext uri="{FF2B5EF4-FFF2-40B4-BE49-F238E27FC236}">
                <a16:creationId xmlns:a16="http://schemas.microsoft.com/office/drawing/2014/main" id="{9910459D-24C7-4AC9-BCE8-F2DDFC268029}"/>
              </a:ext>
            </a:extLst>
          </p:cNvPr>
          <p:cNvSpPr/>
          <p:nvPr/>
        </p:nvSpPr>
        <p:spPr bwMode="auto">
          <a:xfrm>
            <a:off x="303658" y="3218473"/>
            <a:ext cx="7407468" cy="2146468"/>
          </a:xfrm>
          <a:prstGeom prst="bracePair">
            <a:avLst>
              <a:gd name="adj" fmla="val 3821"/>
            </a:avLst>
          </a:prstGeom>
          <a:noFill/>
          <a:ln w="9525" cap="flat" cmpd="sng" algn="ctr">
            <a:solidFill>
              <a:srgbClr val="FF000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r>
              <a:rPr lang="es-ES" sz="1800" dirty="0">
                <a:solidFill>
                  <a:srgbClr val="000000"/>
                </a:solidFill>
              </a:rPr>
              <a:t> </a:t>
            </a:r>
          </a:p>
        </p:txBody>
      </p:sp>
      <p:sp>
        <p:nvSpPr>
          <p:cNvPr id="15" name="Flecha: hacia la izquierda 14">
            <a:extLst>
              <a:ext uri="{FF2B5EF4-FFF2-40B4-BE49-F238E27FC236}">
                <a16:creationId xmlns:a16="http://schemas.microsoft.com/office/drawing/2014/main" id="{7C84878F-5704-4E9B-86A3-67F1DC23E59E}"/>
              </a:ext>
            </a:extLst>
          </p:cNvPr>
          <p:cNvSpPr/>
          <p:nvPr/>
        </p:nvSpPr>
        <p:spPr bwMode="auto">
          <a:xfrm>
            <a:off x="7749059" y="4006564"/>
            <a:ext cx="1139011" cy="570285"/>
          </a:xfrm>
          <a:prstGeom prst="leftArrow">
            <a:avLst>
              <a:gd name="adj1" fmla="val 76857"/>
              <a:gd name="adj2" fmla="val 50000"/>
            </a:avLst>
          </a:prstGeom>
          <a:noFill/>
          <a:ln w="9525" cap="flat" cmpd="sng" algn="ctr">
            <a:solidFill>
              <a:srgbClr val="FF0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spAutoFit/>
          </a:bodyPr>
          <a:lstStyle/>
          <a:p>
            <a:r>
              <a:rPr lang="es-ES" sz="1000" dirty="0">
                <a:solidFill>
                  <a:srgbClr val="FF0000"/>
                </a:solidFill>
              </a:rPr>
              <a:t>Se repite en cada ITERACION</a:t>
            </a:r>
          </a:p>
        </p:txBody>
      </p:sp>
      <p:sp>
        <p:nvSpPr>
          <p:cNvPr id="10" name="Llaves 9">
            <a:extLst>
              <a:ext uri="{FF2B5EF4-FFF2-40B4-BE49-F238E27FC236}">
                <a16:creationId xmlns:a16="http://schemas.microsoft.com/office/drawing/2014/main" id="{2965E8CE-B87A-408A-A203-7C53658EC789}"/>
              </a:ext>
            </a:extLst>
          </p:cNvPr>
          <p:cNvSpPr/>
          <p:nvPr/>
        </p:nvSpPr>
        <p:spPr bwMode="auto">
          <a:xfrm>
            <a:off x="78559" y="2654710"/>
            <a:ext cx="9084295" cy="3313471"/>
          </a:xfrm>
          <a:prstGeom prst="bracePair">
            <a:avLst>
              <a:gd name="adj" fmla="val 3821"/>
            </a:avLst>
          </a:prstGeom>
          <a:noFill/>
          <a:ln w="9525" cap="flat" cmpd="sng" algn="ctr">
            <a:solidFill>
              <a:srgbClr val="00B050"/>
            </a:solid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r>
              <a:rPr lang="es-ES" sz="1800" dirty="0">
                <a:solidFill>
                  <a:srgbClr val="000000"/>
                </a:solidFill>
              </a:rPr>
              <a:t> </a:t>
            </a:r>
          </a:p>
        </p:txBody>
      </p:sp>
      <p:sp>
        <p:nvSpPr>
          <p:cNvPr id="12" name="Flecha: hacia la izquierda 11">
            <a:extLst>
              <a:ext uri="{FF2B5EF4-FFF2-40B4-BE49-F238E27FC236}">
                <a16:creationId xmlns:a16="http://schemas.microsoft.com/office/drawing/2014/main" id="{2A8E5FEB-F462-491C-927C-E48C45E199AA}"/>
              </a:ext>
            </a:extLst>
          </p:cNvPr>
          <p:cNvSpPr/>
          <p:nvPr/>
        </p:nvSpPr>
        <p:spPr bwMode="auto">
          <a:xfrm>
            <a:off x="9286790" y="4006564"/>
            <a:ext cx="1062084" cy="570285"/>
          </a:xfrm>
          <a:prstGeom prst="leftArrow">
            <a:avLst>
              <a:gd name="adj1" fmla="val 76857"/>
              <a:gd name="adj2" fmla="val 50000"/>
            </a:avLst>
          </a:prstGeom>
          <a:noFill/>
          <a:ln w="9525" cap="flat" cmpd="sng" algn="ctr">
            <a:solidFill>
              <a:srgbClr val="00B05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spAutoFit/>
          </a:bodyPr>
          <a:lstStyle/>
          <a:p>
            <a:r>
              <a:rPr lang="es-ES" sz="1000" dirty="0">
                <a:solidFill>
                  <a:srgbClr val="00B050"/>
                </a:solidFill>
              </a:rPr>
              <a:t>Se repite en cada VERSION</a:t>
            </a:r>
          </a:p>
        </p:txBody>
      </p:sp>
      <p:sp>
        <p:nvSpPr>
          <p:cNvPr id="16" name="Llaves 15">
            <a:extLst>
              <a:ext uri="{FF2B5EF4-FFF2-40B4-BE49-F238E27FC236}">
                <a16:creationId xmlns:a16="http://schemas.microsoft.com/office/drawing/2014/main" id="{06E9BD11-6AC3-4A2E-AE6D-33A902E15FAF}"/>
              </a:ext>
            </a:extLst>
          </p:cNvPr>
          <p:cNvSpPr/>
          <p:nvPr/>
        </p:nvSpPr>
        <p:spPr bwMode="auto">
          <a:xfrm>
            <a:off x="9408586" y="5247176"/>
            <a:ext cx="2392769" cy="751226"/>
          </a:xfrm>
          <a:prstGeom prst="bracePair">
            <a:avLst/>
          </a:prstGeom>
          <a:noFill/>
          <a:ln w="9525" cap="flat" cmpd="sng" algn="ctr">
            <a:solidFill>
              <a:schemeClr val="tx1"/>
            </a:solidFill>
            <a:prstDash val="solid"/>
            <a:round/>
            <a:headEnd type="none" w="med" len="med"/>
            <a:tailEnd type="none" w="med" len="med"/>
          </a:ln>
          <a:effectLst/>
        </p:spPr>
        <p:txBody>
          <a:bodyPr vert="horz" wrap="square" lIns="72000" tIns="36000" rIns="72000" bIns="36000" numCol="1" rtlCol="0" anchor="t" anchorCtr="0" compatLnSpc="1">
            <a:prstTxWarp prst="textNoShape">
              <a:avLst/>
            </a:prstTxWarp>
            <a:normAutofit fontScale="85000" lnSpcReduction="20000"/>
          </a:bodyPr>
          <a:lstStyle/>
          <a:p>
            <a:pPr marL="0" marR="0" indent="0" algn="ctr" defTabSz="914400" rtl="0" eaLnBrk="0" fontAlgn="base" latinLnBrk="0" hangingPunct="0">
              <a:lnSpc>
                <a:spcPct val="110000"/>
              </a:lnSpc>
              <a:spcBef>
                <a:spcPct val="0"/>
              </a:spcBef>
              <a:spcAft>
                <a:spcPct val="0"/>
              </a:spcAft>
              <a:buClrTx/>
              <a:buSzTx/>
              <a:buFontTx/>
              <a:buNone/>
              <a:tabLst/>
            </a:pPr>
            <a:r>
              <a:rPr kumimoji="0" lang="es-ES" sz="16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t>El ritual de la gestión AGILE de proyectos </a:t>
            </a:r>
            <a:r>
              <a:rPr lang="es-ES" sz="1600" dirty="0">
                <a:solidFill>
                  <a:srgbClr val="FF3300"/>
                </a:solidFill>
                <a:effectLst>
                  <a:outerShdw blurRad="38100" dist="38100" dir="2700000" algn="tl">
                    <a:srgbClr val="000000">
                      <a:alpha val="43137"/>
                    </a:srgbClr>
                  </a:outerShdw>
                </a:effectLst>
                <a:latin typeface="Verdana" pitchFamily="34" charset="0"/>
              </a:rPr>
              <a:t>a</a:t>
            </a:r>
            <a:r>
              <a:rPr kumimoji="0" lang="es-ES" sz="1600" b="0" i="0" u="none" strike="noStrike" cap="none" normalizeH="0" baseline="0" dirty="0">
                <a:ln>
                  <a:noFill/>
                </a:ln>
                <a:solidFill>
                  <a:srgbClr val="FF3300"/>
                </a:solidFill>
                <a:effectLst>
                  <a:outerShdw blurRad="38100" dist="38100" dir="2700000" algn="tl">
                    <a:srgbClr val="000000">
                      <a:alpha val="43137"/>
                    </a:srgbClr>
                  </a:outerShdw>
                </a:effectLst>
                <a:latin typeface="Verdana" pitchFamily="34" charset="0"/>
              </a:rPr>
              <a:t>daptativos</a:t>
            </a:r>
          </a:p>
        </p:txBody>
      </p:sp>
    </p:spTree>
    <p:extLst>
      <p:ext uri="{BB962C8B-B14F-4D97-AF65-F5344CB8AC3E}">
        <p14:creationId xmlns:p14="http://schemas.microsoft.com/office/powerpoint/2010/main" val="133061024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¿A Quien va Dirigido el PMBOK?</a:t>
            </a:r>
          </a:p>
        </p:txBody>
      </p:sp>
      <p:sp>
        <p:nvSpPr>
          <p:cNvPr id="3" name="Marcador de contenido 2"/>
          <p:cNvSpPr>
            <a:spLocks noGrp="1"/>
          </p:cNvSpPr>
          <p:nvPr>
            <p:ph idx="1"/>
          </p:nvPr>
        </p:nvSpPr>
        <p:spPr/>
        <p:txBody>
          <a:bodyPr>
            <a:normAutofit/>
          </a:bodyPr>
          <a:lstStyle/>
          <a:p>
            <a:pPr marL="0" indent="354013">
              <a:buNone/>
            </a:pPr>
            <a:r>
              <a:rPr lang="es-ES" sz="2400" dirty="0"/>
              <a:t>La guía PMBOK es una referencia fundamental para cualquiera que esté interesado en la profesión de la dirección de proyectos. Entre ellos se pueden mencionar: </a:t>
            </a:r>
          </a:p>
          <a:p>
            <a:pPr lvl="1"/>
            <a:r>
              <a:rPr lang="es-ES" dirty="0"/>
              <a:t>Altos ejecutivos, </a:t>
            </a:r>
          </a:p>
          <a:p>
            <a:pPr lvl="1"/>
            <a:r>
              <a:rPr lang="es-ES" dirty="0"/>
              <a:t>Gerentes de portafolio, de programa y patrocinadores de proyecto, </a:t>
            </a:r>
          </a:p>
          <a:p>
            <a:pPr lvl="1"/>
            <a:r>
              <a:rPr lang="es-ES" dirty="0"/>
              <a:t>Directores del proyecto y otros miembros del equipo de dirección del proyecto, </a:t>
            </a:r>
          </a:p>
          <a:p>
            <a:pPr lvl="1"/>
            <a:r>
              <a:rPr lang="es-ES" dirty="0"/>
              <a:t>Miembros de un equipo de dirección de proyecto, </a:t>
            </a:r>
          </a:p>
          <a:p>
            <a:pPr lvl="1"/>
            <a:r>
              <a:rPr lang="es-ES" dirty="0"/>
              <a:t>Miembros de una oficina de gestión de proyectos, </a:t>
            </a:r>
          </a:p>
          <a:p>
            <a:pPr lvl="1"/>
            <a:r>
              <a:rPr lang="es-ES" dirty="0"/>
              <a:t>Clientes y otros actores interesados, </a:t>
            </a:r>
          </a:p>
          <a:p>
            <a:pPr lvl="1"/>
            <a:r>
              <a:rPr lang="es-ES" dirty="0"/>
              <a:t>Gerentes funcionales con personal asignado a equipos de proyecto, </a:t>
            </a:r>
          </a:p>
          <a:p>
            <a:pPr lvl="1"/>
            <a:r>
              <a:rPr lang="es-ES" dirty="0"/>
              <a:t>Consultores en dirección de proyectos y especialistas de disciplinas afines, </a:t>
            </a:r>
          </a:p>
          <a:p>
            <a:pPr lvl="1"/>
            <a:r>
              <a:rPr lang="es-ES" dirty="0"/>
              <a:t>Formadores en dirección de proyectos y educadores en materias relacionadas, </a:t>
            </a:r>
          </a:p>
          <a:p>
            <a:pPr lvl="1"/>
            <a:r>
              <a:rPr lang="es-ES" dirty="0"/>
              <a:t>Investigadores en dirección de proyectos y en dirección de organizaciones. </a:t>
            </a:r>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3</a:t>
            </a:fld>
            <a:endParaRPr lang="es-ES"/>
          </a:p>
        </p:txBody>
      </p:sp>
    </p:spTree>
    <p:extLst>
      <p:ext uri="{BB962C8B-B14F-4D97-AF65-F5344CB8AC3E}">
        <p14:creationId xmlns:p14="http://schemas.microsoft.com/office/powerpoint/2010/main" val="429444932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F5414E-519E-48F5-B972-734EC09772BF}"/>
              </a:ext>
            </a:extLst>
          </p:cNvPr>
          <p:cNvSpPr>
            <a:spLocks noGrp="1"/>
          </p:cNvSpPr>
          <p:nvPr>
            <p:ph type="title"/>
          </p:nvPr>
        </p:nvSpPr>
        <p:spPr/>
        <p:txBody>
          <a:bodyPr>
            <a:normAutofit fontScale="90000"/>
          </a:bodyPr>
          <a:lstStyle/>
          <a:p>
            <a:r>
              <a:rPr lang="es-ES" dirty="0"/>
              <a:t>Proyectos Adaptativos: Iteraciones, Versiones e Incrementos</a:t>
            </a:r>
          </a:p>
        </p:txBody>
      </p:sp>
      <p:sp>
        <p:nvSpPr>
          <p:cNvPr id="4" name="Marcador de pie de página 3">
            <a:extLst>
              <a:ext uri="{FF2B5EF4-FFF2-40B4-BE49-F238E27FC236}">
                <a16:creationId xmlns:a16="http://schemas.microsoft.com/office/drawing/2014/main" id="{249124DB-0AA6-474F-B766-74628C1EA0C5}"/>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C6216CBE-304F-4260-BF36-191AD0190A24}"/>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30</a:t>
            </a:fld>
            <a:endParaRPr lang="es-ES"/>
          </a:p>
        </p:txBody>
      </p:sp>
      <p:grpSp>
        <p:nvGrpSpPr>
          <p:cNvPr id="81" name="Grupo 80">
            <a:extLst>
              <a:ext uri="{FF2B5EF4-FFF2-40B4-BE49-F238E27FC236}">
                <a16:creationId xmlns:a16="http://schemas.microsoft.com/office/drawing/2014/main" id="{D60FF39D-B31C-8FD5-0284-D70B3F3C4204}"/>
              </a:ext>
            </a:extLst>
          </p:cNvPr>
          <p:cNvGrpSpPr/>
          <p:nvPr/>
        </p:nvGrpSpPr>
        <p:grpSpPr>
          <a:xfrm>
            <a:off x="5860437" y="4632523"/>
            <a:ext cx="6072447" cy="1120712"/>
            <a:chOff x="5961601" y="4706844"/>
            <a:chExt cx="6072447" cy="1120712"/>
          </a:xfrm>
        </p:grpSpPr>
        <p:sp>
          <p:nvSpPr>
            <p:cNvPr id="6" name="TextBox 5">
              <a:extLst>
                <a:ext uri="{FF2B5EF4-FFF2-40B4-BE49-F238E27FC236}">
                  <a16:creationId xmlns:a16="http://schemas.microsoft.com/office/drawing/2014/main" id="{5B47B197-86A2-45DA-9858-91AE0067267A}"/>
                </a:ext>
              </a:extLst>
            </p:cNvPr>
            <p:cNvSpPr txBox="1"/>
            <p:nvPr/>
          </p:nvSpPr>
          <p:spPr>
            <a:xfrm>
              <a:off x="5961601" y="5031498"/>
              <a:ext cx="1879041" cy="461665"/>
            </a:xfrm>
            <a:prstGeom prst="rect">
              <a:avLst/>
            </a:prstGeom>
            <a:noFill/>
          </p:spPr>
          <p:txBody>
            <a:bodyPr wrap="square">
              <a:spAutoFit/>
            </a:bodyPr>
            <a:lstStyle/>
            <a:p>
              <a:pPr defTabSz="457200" eaLnBrk="1" fontAlgn="auto" hangingPunct="1">
                <a:lnSpc>
                  <a:spcPct val="100000"/>
                </a:lnSpc>
                <a:spcBef>
                  <a:spcPts val="0"/>
                </a:spcBef>
                <a:spcAft>
                  <a:spcPts val="0"/>
                </a:spcAft>
                <a:defRPr/>
              </a:pPr>
              <a:r>
                <a:rPr lang="en-US" sz="2400" dirty="0">
                  <a:solidFill>
                    <a:srgbClr val="000000"/>
                  </a:solidFill>
                  <a:latin typeface="Tw Cen MT" panose="020B0602020104020603"/>
                </a:rPr>
                <a:t>INCREMENTS</a:t>
              </a:r>
            </a:p>
          </p:txBody>
        </p:sp>
        <p:sp>
          <p:nvSpPr>
            <p:cNvPr id="38" name="Llaves 37">
              <a:extLst>
                <a:ext uri="{FF2B5EF4-FFF2-40B4-BE49-F238E27FC236}">
                  <a16:creationId xmlns:a16="http://schemas.microsoft.com/office/drawing/2014/main" id="{423149D2-2A97-430E-83EB-189493162F4B}"/>
                </a:ext>
              </a:extLst>
            </p:cNvPr>
            <p:cNvSpPr/>
            <p:nvPr/>
          </p:nvSpPr>
          <p:spPr>
            <a:xfrm>
              <a:off x="7752787" y="4706844"/>
              <a:ext cx="4281261" cy="1120712"/>
            </a:xfrm>
            <a:prstGeom prst="bracePair">
              <a:avLst/>
            </a:prstGeom>
          </p:spPr>
          <p:style>
            <a:lnRef idx="1">
              <a:schemeClr val="accent1"/>
            </a:lnRef>
            <a:fillRef idx="0">
              <a:schemeClr val="accent1"/>
            </a:fillRef>
            <a:effectRef idx="0">
              <a:schemeClr val="accent1"/>
            </a:effectRef>
            <a:fontRef idx="minor">
              <a:schemeClr val="tx1"/>
            </a:fontRef>
          </p:style>
          <p:txBody>
            <a:bodyPr wrap="square" rtlCol="0" anchor="ctr">
              <a:spAutoFit/>
            </a:bodyPr>
            <a:lstStyle/>
            <a:p>
              <a:pPr algn="l"/>
              <a:r>
                <a:rPr lang="en-US" sz="1800" i="0" u="none" dirty="0"/>
                <a:t>Minimum Viable Product (MVP)</a:t>
              </a:r>
            </a:p>
            <a:p>
              <a:pPr algn="l"/>
              <a:r>
                <a:rPr lang="en-US" sz="1800" i="0" u="none" dirty="0"/>
                <a:t>Minimum Business Increment (</a:t>
              </a:r>
              <a:r>
                <a:rPr lang="en-US" sz="1800" i="0" u="none" dirty="0">
                  <a:solidFill>
                    <a:srgbClr val="00B0F0"/>
                  </a:solidFill>
                </a:rPr>
                <a:t>MBI</a:t>
              </a:r>
              <a:r>
                <a:rPr lang="en-US" sz="1800" i="0" u="none" dirty="0"/>
                <a:t>)</a:t>
              </a:r>
            </a:p>
            <a:p>
              <a:pPr algn="l"/>
              <a:r>
                <a:rPr lang="en-US" sz="1800" i="0" u="none" dirty="0"/>
                <a:t>Minimum Releasable Feature (</a:t>
              </a:r>
              <a:r>
                <a:rPr lang="en-US" sz="1800" i="0" u="none" dirty="0">
                  <a:solidFill>
                    <a:srgbClr val="00B050"/>
                  </a:solidFill>
                </a:rPr>
                <a:t>MRF</a:t>
              </a:r>
              <a:r>
                <a:rPr lang="en-US" sz="1800" i="0" u="none" dirty="0"/>
                <a:t>)</a:t>
              </a:r>
            </a:p>
            <a:p>
              <a:pPr algn="l"/>
              <a:r>
                <a:rPr lang="en-US" sz="1800" i="0" u="none" dirty="0"/>
                <a:t>Minimum Marketable Product (</a:t>
              </a:r>
              <a:r>
                <a:rPr lang="en-US" sz="1800" i="0" u="none" dirty="0">
                  <a:solidFill>
                    <a:srgbClr val="FF0000"/>
                  </a:solidFill>
                </a:rPr>
                <a:t>MMP</a:t>
              </a:r>
              <a:r>
                <a:rPr lang="en-US" sz="1800" i="0" u="none" dirty="0"/>
                <a:t>)</a:t>
              </a:r>
            </a:p>
          </p:txBody>
        </p:sp>
      </p:grpSp>
      <p:grpSp>
        <p:nvGrpSpPr>
          <p:cNvPr id="47" name="Grupo 46">
            <a:extLst>
              <a:ext uri="{FF2B5EF4-FFF2-40B4-BE49-F238E27FC236}">
                <a16:creationId xmlns:a16="http://schemas.microsoft.com/office/drawing/2014/main" id="{6A080A2B-4C89-056D-F326-93C438A0B5A6}"/>
              </a:ext>
            </a:extLst>
          </p:cNvPr>
          <p:cNvGrpSpPr/>
          <p:nvPr/>
        </p:nvGrpSpPr>
        <p:grpSpPr>
          <a:xfrm>
            <a:off x="468351" y="4723766"/>
            <a:ext cx="1152000" cy="1584000"/>
            <a:chOff x="6879670" y="1591595"/>
            <a:chExt cx="1080000" cy="1347262"/>
          </a:xfrm>
        </p:grpSpPr>
        <p:sp>
          <p:nvSpPr>
            <p:cNvPr id="48" name="TextBox 50">
              <a:extLst>
                <a:ext uri="{FF2B5EF4-FFF2-40B4-BE49-F238E27FC236}">
                  <a16:creationId xmlns:a16="http://schemas.microsoft.com/office/drawing/2014/main" id="{9C3C5EF2-D0A1-7284-2402-322646FE085F}"/>
                </a:ext>
              </a:extLst>
            </p:cNvPr>
            <p:cNvSpPr txBox="1"/>
            <p:nvPr/>
          </p:nvSpPr>
          <p:spPr>
            <a:xfrm>
              <a:off x="6879670" y="2579505"/>
              <a:ext cx="1080000" cy="359352"/>
            </a:xfrm>
            <a:prstGeom prst="rect">
              <a:avLst/>
            </a:prstGeom>
            <a:noFill/>
          </p:spPr>
          <p:txBody>
            <a:bodyPr wrap="none" rtlCol="0">
              <a:spAutoFit/>
            </a:bodyPr>
            <a:lstStyle/>
            <a:p>
              <a:r>
                <a:rPr lang="es-ES" dirty="0">
                  <a:solidFill>
                    <a:srgbClr val="FF0000"/>
                  </a:solidFill>
                </a:rPr>
                <a:t>Adaptativo</a:t>
              </a:r>
            </a:p>
          </p:txBody>
        </p:sp>
        <p:grpSp>
          <p:nvGrpSpPr>
            <p:cNvPr id="49" name="Grupo 48">
              <a:extLst>
                <a:ext uri="{FF2B5EF4-FFF2-40B4-BE49-F238E27FC236}">
                  <a16:creationId xmlns:a16="http://schemas.microsoft.com/office/drawing/2014/main" id="{B1872513-790E-65DE-B0A0-1EA16B8E3A4C}"/>
                </a:ext>
              </a:extLst>
            </p:cNvPr>
            <p:cNvGrpSpPr/>
            <p:nvPr/>
          </p:nvGrpSpPr>
          <p:grpSpPr>
            <a:xfrm>
              <a:off x="6998086" y="1591595"/>
              <a:ext cx="864000" cy="936000"/>
              <a:chOff x="7025198" y="1580207"/>
              <a:chExt cx="838408" cy="951344"/>
            </a:xfrm>
          </p:grpSpPr>
          <p:pic>
            <p:nvPicPr>
              <p:cNvPr id="50" name="Graphic 42" descr="Arrow circle">
                <a:extLst>
                  <a:ext uri="{FF2B5EF4-FFF2-40B4-BE49-F238E27FC236}">
                    <a16:creationId xmlns:a16="http://schemas.microsoft.com/office/drawing/2014/main" id="{E4FD4CDF-90CB-C102-0580-5F874E0491C8}"/>
                  </a:ext>
                </a:extLst>
              </p:cNvPr>
              <p:cNvPicPr preferRelativeResize="0">
                <a:picLocks/>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0163" t="13613" r="9066" b="7882"/>
              <a:stretch/>
            </p:blipFill>
            <p:spPr>
              <a:xfrm>
                <a:off x="7146493" y="1787463"/>
                <a:ext cx="540000" cy="540000"/>
              </a:xfrm>
              <a:prstGeom prst="rect">
                <a:avLst/>
              </a:prstGeom>
            </p:spPr>
          </p:pic>
          <p:sp>
            <p:nvSpPr>
              <p:cNvPr id="51" name="Freeform: Shape 67">
                <a:extLst>
                  <a:ext uri="{FF2B5EF4-FFF2-40B4-BE49-F238E27FC236}">
                    <a16:creationId xmlns:a16="http://schemas.microsoft.com/office/drawing/2014/main" id="{8E1EEBFD-D485-3E83-D097-B631F88357B9}"/>
                  </a:ext>
                </a:extLst>
              </p:cNvPr>
              <p:cNvSpPr/>
              <p:nvPr/>
            </p:nvSpPr>
            <p:spPr>
              <a:xfrm>
                <a:off x="7340498" y="1945368"/>
                <a:ext cx="172358" cy="172219"/>
              </a:xfrm>
              <a:custGeom>
                <a:avLst/>
                <a:gdLst>
                  <a:gd name="connsiteX0" fmla="*/ 190500 w 190500"/>
                  <a:gd name="connsiteY0" fmla="*/ 95250 h 190500"/>
                  <a:gd name="connsiteX1" fmla="*/ 95250 w 190500"/>
                  <a:gd name="connsiteY1" fmla="*/ 190500 h 190500"/>
                  <a:gd name="connsiteX2" fmla="*/ 0 w 190500"/>
                  <a:gd name="connsiteY2" fmla="*/ 95250 h 190500"/>
                  <a:gd name="connsiteX3" fmla="*/ 95250 w 190500"/>
                  <a:gd name="connsiteY3" fmla="*/ 0 h 190500"/>
                  <a:gd name="connsiteX4" fmla="*/ 190500 w 190500"/>
                  <a:gd name="connsiteY4" fmla="*/ 9525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90500" y="95250"/>
                    </a:moveTo>
                    <a:cubicBezTo>
                      <a:pt x="190500" y="147855"/>
                      <a:pt x="147855" y="190500"/>
                      <a:pt x="95250" y="190500"/>
                    </a:cubicBezTo>
                    <a:cubicBezTo>
                      <a:pt x="42645" y="190500"/>
                      <a:pt x="0" y="147855"/>
                      <a:pt x="0" y="95250"/>
                    </a:cubicBezTo>
                    <a:cubicBezTo>
                      <a:pt x="0" y="42645"/>
                      <a:pt x="42645" y="0"/>
                      <a:pt x="95250" y="0"/>
                    </a:cubicBezTo>
                    <a:cubicBezTo>
                      <a:pt x="147855" y="0"/>
                      <a:pt x="190500" y="42645"/>
                      <a:pt x="190500" y="95250"/>
                    </a:cubicBezTo>
                    <a:close/>
                  </a:path>
                </a:pathLst>
              </a:custGeom>
              <a:noFill/>
              <a:ln w="38100" cap="flat">
                <a:solidFill>
                  <a:srgbClr val="000000"/>
                </a:solidFill>
                <a:prstDash val="solid"/>
                <a:miter/>
              </a:ln>
            </p:spPr>
            <p:txBody>
              <a:bodyPr rtlCol="0" anchor="ctr"/>
              <a:lstStyle/>
              <a:p>
                <a:endParaRPr lang="es-ES"/>
              </a:p>
            </p:txBody>
          </p:sp>
          <p:grpSp>
            <p:nvGrpSpPr>
              <p:cNvPr id="52" name="Graphic 43" descr="Circles with arrows">
                <a:extLst>
                  <a:ext uri="{FF2B5EF4-FFF2-40B4-BE49-F238E27FC236}">
                    <a16:creationId xmlns:a16="http://schemas.microsoft.com/office/drawing/2014/main" id="{E24B9D14-3403-C2FC-5191-E113826830ED}"/>
                  </a:ext>
                </a:extLst>
              </p:cNvPr>
              <p:cNvGrpSpPr/>
              <p:nvPr/>
            </p:nvGrpSpPr>
            <p:grpSpPr>
              <a:xfrm>
                <a:off x="7025198" y="1580207"/>
                <a:ext cx="838408" cy="951344"/>
                <a:chOff x="7121623" y="1670918"/>
                <a:chExt cx="838408" cy="951344"/>
              </a:xfrm>
            </p:grpSpPr>
            <p:sp>
              <p:nvSpPr>
                <p:cNvPr id="55" name="Forma libre: forma 54">
                  <a:extLst>
                    <a:ext uri="{FF2B5EF4-FFF2-40B4-BE49-F238E27FC236}">
                      <a16:creationId xmlns:a16="http://schemas.microsoft.com/office/drawing/2014/main" id="{16C88DD6-1611-D87E-EC7A-19869C57E23E}"/>
                    </a:ext>
                  </a:extLst>
                </p:cNvPr>
                <p:cNvSpPr/>
                <p:nvPr/>
              </p:nvSpPr>
              <p:spPr>
                <a:xfrm>
                  <a:off x="7588151" y="1761561"/>
                  <a:ext cx="371880" cy="352190"/>
                </a:xfrm>
                <a:custGeom>
                  <a:avLst/>
                  <a:gdLst>
                    <a:gd name="connsiteX0" fmla="*/ 29351 w 371879"/>
                    <a:gd name="connsiteY0" fmla="*/ 62532 h 352190"/>
                    <a:gd name="connsiteX1" fmla="*/ 243118 w 371879"/>
                    <a:gd name="connsiteY1" fmla="*/ 271237 h 352190"/>
                    <a:gd name="connsiteX2" fmla="*/ 203622 w 371879"/>
                    <a:gd name="connsiteY2" fmla="*/ 247366 h 352190"/>
                    <a:gd name="connsiteX3" fmla="*/ 167950 w 371879"/>
                    <a:gd name="connsiteY3" fmla="*/ 254040 h 352190"/>
                    <a:gd name="connsiteX4" fmla="*/ 174511 w 371879"/>
                    <a:gd name="connsiteY4" fmla="*/ 290326 h 352190"/>
                    <a:gd name="connsiteX5" fmla="*/ 177975 w 371879"/>
                    <a:gd name="connsiteY5" fmla="*/ 292369 h 352190"/>
                    <a:gd name="connsiteX6" fmla="*/ 267739 w 371879"/>
                    <a:gd name="connsiteY6" fmla="*/ 346501 h 352190"/>
                    <a:gd name="connsiteX7" fmla="*/ 283768 w 371879"/>
                    <a:gd name="connsiteY7" fmla="*/ 352241 h 352190"/>
                    <a:gd name="connsiteX8" fmla="*/ 284409 w 371879"/>
                    <a:gd name="connsiteY8" fmla="*/ 352241 h 352190"/>
                    <a:gd name="connsiteX9" fmla="*/ 286461 w 371879"/>
                    <a:gd name="connsiteY9" fmla="*/ 352241 h 352190"/>
                    <a:gd name="connsiteX10" fmla="*/ 287487 w 371879"/>
                    <a:gd name="connsiteY10" fmla="*/ 352241 h 352190"/>
                    <a:gd name="connsiteX11" fmla="*/ 287487 w 371879"/>
                    <a:gd name="connsiteY11" fmla="*/ 352241 h 352190"/>
                    <a:gd name="connsiteX12" fmla="*/ 289539 w 371879"/>
                    <a:gd name="connsiteY12" fmla="*/ 352241 h 352190"/>
                    <a:gd name="connsiteX13" fmla="*/ 305183 w 371879"/>
                    <a:gd name="connsiteY13" fmla="*/ 340240 h 352190"/>
                    <a:gd name="connsiteX14" fmla="*/ 361350 w 371879"/>
                    <a:gd name="connsiteY14" fmla="*/ 244105 h 352190"/>
                    <a:gd name="connsiteX15" fmla="*/ 349317 w 371879"/>
                    <a:gd name="connsiteY15" fmla="*/ 209301 h 352190"/>
                    <a:gd name="connsiteX16" fmla="*/ 317109 w 371879"/>
                    <a:gd name="connsiteY16" fmla="*/ 218017 h 352190"/>
                    <a:gd name="connsiteX17" fmla="*/ 293386 w 371879"/>
                    <a:gd name="connsiteY17" fmla="*/ 259106 h 352190"/>
                    <a:gd name="connsiteX18" fmla="*/ 293386 w 371879"/>
                    <a:gd name="connsiteY18" fmla="*/ 259106 h 352190"/>
                    <a:gd name="connsiteX19" fmla="*/ 125271 w 371879"/>
                    <a:gd name="connsiteY19" fmla="*/ 49227 h 352190"/>
                    <a:gd name="connsiteX20" fmla="*/ 44611 w 371879"/>
                    <a:gd name="connsiteY20" fmla="*/ 12703 h 352190"/>
                    <a:gd name="connsiteX21" fmla="*/ 12488 w 371879"/>
                    <a:gd name="connsiteY21" fmla="*/ 29856 h 352190"/>
                    <a:gd name="connsiteX22" fmla="*/ 29351 w 371879"/>
                    <a:gd name="connsiteY22" fmla="*/ 62532 h 35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1879" h="352190">
                      <a:moveTo>
                        <a:pt x="29351" y="62532"/>
                      </a:moveTo>
                      <a:cubicBezTo>
                        <a:pt x="128752" y="94302"/>
                        <a:pt x="207836" y="171514"/>
                        <a:pt x="243118" y="271237"/>
                      </a:cubicBezTo>
                      <a:lnTo>
                        <a:pt x="203622" y="247366"/>
                      </a:lnTo>
                      <a:cubicBezTo>
                        <a:pt x="191960" y="239189"/>
                        <a:pt x="175989" y="242177"/>
                        <a:pt x="167950" y="254040"/>
                      </a:cubicBezTo>
                      <a:cubicBezTo>
                        <a:pt x="159911" y="265903"/>
                        <a:pt x="162848" y="282148"/>
                        <a:pt x="174511" y="290326"/>
                      </a:cubicBezTo>
                      <a:cubicBezTo>
                        <a:pt x="175612" y="291098"/>
                        <a:pt x="176770" y="291780"/>
                        <a:pt x="177975" y="292369"/>
                      </a:cubicBezTo>
                      <a:lnTo>
                        <a:pt x="267739" y="346501"/>
                      </a:lnTo>
                      <a:cubicBezTo>
                        <a:pt x="272286" y="350213"/>
                        <a:pt x="277939" y="352236"/>
                        <a:pt x="283768" y="352241"/>
                      </a:cubicBezTo>
                      <a:lnTo>
                        <a:pt x="284409" y="352241"/>
                      </a:lnTo>
                      <a:lnTo>
                        <a:pt x="286461" y="352241"/>
                      </a:lnTo>
                      <a:lnTo>
                        <a:pt x="287487" y="352241"/>
                      </a:lnTo>
                      <a:lnTo>
                        <a:pt x="287487" y="352241"/>
                      </a:lnTo>
                      <a:lnTo>
                        <a:pt x="289539" y="352241"/>
                      </a:lnTo>
                      <a:cubicBezTo>
                        <a:pt x="296110" y="350505"/>
                        <a:pt x="301735" y="346188"/>
                        <a:pt x="305183" y="340240"/>
                      </a:cubicBezTo>
                      <a:lnTo>
                        <a:pt x="361350" y="244105"/>
                      </a:lnTo>
                      <a:cubicBezTo>
                        <a:pt x="367476" y="231115"/>
                        <a:pt x="362089" y="215532"/>
                        <a:pt x="349317" y="209301"/>
                      </a:cubicBezTo>
                      <a:cubicBezTo>
                        <a:pt x="337936" y="203748"/>
                        <a:pt x="324274" y="207445"/>
                        <a:pt x="317109" y="218017"/>
                      </a:cubicBezTo>
                      <a:lnTo>
                        <a:pt x="293386" y="259106"/>
                      </a:lnTo>
                      <a:lnTo>
                        <a:pt x="293386" y="259106"/>
                      </a:lnTo>
                      <a:cubicBezTo>
                        <a:pt x="263741" y="170995"/>
                        <a:pt x="204117" y="96560"/>
                        <a:pt x="125271" y="49227"/>
                      </a:cubicBezTo>
                      <a:cubicBezTo>
                        <a:pt x="99826" y="33994"/>
                        <a:pt x="72768" y="21742"/>
                        <a:pt x="44611" y="12703"/>
                      </a:cubicBezTo>
                      <a:cubicBezTo>
                        <a:pt x="31084" y="8417"/>
                        <a:pt x="16702" y="16096"/>
                        <a:pt x="12488" y="29856"/>
                      </a:cubicBezTo>
                      <a:cubicBezTo>
                        <a:pt x="8275" y="43617"/>
                        <a:pt x="15824" y="58245"/>
                        <a:pt x="29351" y="62532"/>
                      </a:cubicBezTo>
                      <a:close/>
                    </a:path>
                  </a:pathLst>
                </a:custGeom>
                <a:solidFill>
                  <a:srgbClr val="000000"/>
                </a:solidFill>
                <a:ln w="11212" cap="flat">
                  <a:noFill/>
                  <a:prstDash val="solid"/>
                  <a:miter/>
                </a:ln>
              </p:spPr>
              <p:txBody>
                <a:bodyPr rtlCol="0" anchor="ctr"/>
                <a:lstStyle/>
                <a:p>
                  <a:endParaRPr lang="es-ES"/>
                </a:p>
              </p:txBody>
            </p:sp>
            <p:sp>
              <p:nvSpPr>
                <p:cNvPr id="56" name="Forma libre: forma 55">
                  <a:extLst>
                    <a:ext uri="{FF2B5EF4-FFF2-40B4-BE49-F238E27FC236}">
                      <a16:creationId xmlns:a16="http://schemas.microsoft.com/office/drawing/2014/main" id="{385F0CEE-7CA4-7901-CF1B-5DE85CFF9FC5}"/>
                    </a:ext>
                  </a:extLst>
                </p:cNvPr>
                <p:cNvSpPr/>
                <p:nvPr/>
              </p:nvSpPr>
              <p:spPr>
                <a:xfrm>
                  <a:off x="7121623" y="1824708"/>
                  <a:ext cx="205175" cy="443499"/>
                </a:xfrm>
                <a:custGeom>
                  <a:avLst/>
                  <a:gdLst>
                    <a:gd name="connsiteX0" fmla="*/ 21797 w 205174"/>
                    <a:gd name="connsiteY0" fmla="*/ 412751 h 443498"/>
                    <a:gd name="connsiteX1" fmla="*/ 46802 w 205174"/>
                    <a:gd name="connsiteY1" fmla="*/ 432839 h 443498"/>
                    <a:gd name="connsiteX2" fmla="*/ 52701 w 205174"/>
                    <a:gd name="connsiteY2" fmla="*/ 432057 h 443498"/>
                    <a:gd name="connsiteX3" fmla="*/ 71295 w 205174"/>
                    <a:gd name="connsiteY3" fmla="*/ 400751 h 443498"/>
                    <a:gd name="connsiteX4" fmla="*/ 109766 w 205174"/>
                    <a:gd name="connsiteY4" fmla="*/ 150565 h 443498"/>
                    <a:gd name="connsiteX5" fmla="*/ 144902 w 205174"/>
                    <a:gd name="connsiteY5" fmla="*/ 100737 h 443498"/>
                    <a:gd name="connsiteX6" fmla="*/ 145671 w 205174"/>
                    <a:gd name="connsiteY6" fmla="*/ 101520 h 443498"/>
                    <a:gd name="connsiteX7" fmla="*/ 145671 w 205174"/>
                    <a:gd name="connsiteY7" fmla="*/ 149261 h 443498"/>
                    <a:gd name="connsiteX8" fmla="*/ 171318 w 205174"/>
                    <a:gd name="connsiteY8" fmla="*/ 175349 h 443498"/>
                    <a:gd name="connsiteX9" fmla="*/ 196965 w 205174"/>
                    <a:gd name="connsiteY9" fmla="*/ 149261 h 443498"/>
                    <a:gd name="connsiteX10" fmla="*/ 197991 w 205174"/>
                    <a:gd name="connsiteY10" fmla="*/ 38647 h 443498"/>
                    <a:gd name="connsiteX11" fmla="*/ 172344 w 205174"/>
                    <a:gd name="connsiteY11" fmla="*/ 12559 h 443498"/>
                    <a:gd name="connsiteX12" fmla="*/ 63473 w 205174"/>
                    <a:gd name="connsiteY12" fmla="*/ 11515 h 443498"/>
                    <a:gd name="connsiteX13" fmla="*/ 37826 w 205174"/>
                    <a:gd name="connsiteY13" fmla="*/ 37604 h 443498"/>
                    <a:gd name="connsiteX14" fmla="*/ 63473 w 205174"/>
                    <a:gd name="connsiteY14" fmla="*/ 63692 h 443498"/>
                    <a:gd name="connsiteX15" fmla="*/ 108996 w 205174"/>
                    <a:gd name="connsiteY15" fmla="*/ 63692 h 443498"/>
                    <a:gd name="connsiteX16" fmla="*/ 64884 w 205174"/>
                    <a:gd name="connsiteY16" fmla="*/ 123695 h 443498"/>
                    <a:gd name="connsiteX17" fmla="*/ 21797 w 205174"/>
                    <a:gd name="connsiteY17" fmla="*/ 412751 h 443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5174" h="443498">
                      <a:moveTo>
                        <a:pt x="21797" y="412751"/>
                      </a:moveTo>
                      <a:cubicBezTo>
                        <a:pt x="24536" y="424541"/>
                        <a:pt x="34893" y="432862"/>
                        <a:pt x="46802" y="432839"/>
                      </a:cubicBezTo>
                      <a:cubicBezTo>
                        <a:pt x="48793" y="432828"/>
                        <a:pt x="50774" y="432564"/>
                        <a:pt x="52701" y="432057"/>
                      </a:cubicBezTo>
                      <a:cubicBezTo>
                        <a:pt x="66257" y="428528"/>
                        <a:pt x="74531" y="414599"/>
                        <a:pt x="71295" y="400751"/>
                      </a:cubicBezTo>
                      <a:cubicBezTo>
                        <a:pt x="51746" y="315436"/>
                        <a:pt x="65540" y="225733"/>
                        <a:pt x="109766" y="150565"/>
                      </a:cubicBezTo>
                      <a:cubicBezTo>
                        <a:pt x="120006" y="132932"/>
                        <a:pt x="131765" y="116257"/>
                        <a:pt x="144902" y="100737"/>
                      </a:cubicBezTo>
                      <a:lnTo>
                        <a:pt x="145671" y="101520"/>
                      </a:lnTo>
                      <a:lnTo>
                        <a:pt x="145671" y="149261"/>
                      </a:lnTo>
                      <a:cubicBezTo>
                        <a:pt x="145671" y="163670"/>
                        <a:pt x="157153" y="175349"/>
                        <a:pt x="171318" y="175349"/>
                      </a:cubicBezTo>
                      <a:cubicBezTo>
                        <a:pt x="185483" y="175349"/>
                        <a:pt x="196965" y="163670"/>
                        <a:pt x="196965" y="149261"/>
                      </a:cubicBezTo>
                      <a:lnTo>
                        <a:pt x="197991" y="38647"/>
                      </a:lnTo>
                      <a:cubicBezTo>
                        <a:pt x="197991" y="24239"/>
                        <a:pt x="186509" y="12559"/>
                        <a:pt x="172344" y="12559"/>
                      </a:cubicBezTo>
                      <a:lnTo>
                        <a:pt x="63473" y="11515"/>
                      </a:lnTo>
                      <a:cubicBezTo>
                        <a:pt x="49308" y="11515"/>
                        <a:pt x="37826" y="23195"/>
                        <a:pt x="37826" y="37604"/>
                      </a:cubicBezTo>
                      <a:cubicBezTo>
                        <a:pt x="37826" y="52012"/>
                        <a:pt x="49308" y="63692"/>
                        <a:pt x="63473" y="63692"/>
                      </a:cubicBezTo>
                      <a:lnTo>
                        <a:pt x="108996" y="63692"/>
                      </a:lnTo>
                      <a:cubicBezTo>
                        <a:pt x="92454" y="82224"/>
                        <a:pt x="77684" y="102315"/>
                        <a:pt x="64884" y="123695"/>
                      </a:cubicBezTo>
                      <a:cubicBezTo>
                        <a:pt x="14141" y="210691"/>
                        <a:pt x="-1312" y="314365"/>
                        <a:pt x="21797" y="412751"/>
                      </a:cubicBezTo>
                      <a:close/>
                    </a:path>
                  </a:pathLst>
                </a:custGeom>
                <a:solidFill>
                  <a:srgbClr val="000000"/>
                </a:solidFill>
                <a:ln w="11212" cap="flat">
                  <a:noFill/>
                  <a:prstDash val="solid"/>
                  <a:miter/>
                </a:ln>
              </p:spPr>
              <p:txBody>
                <a:bodyPr rtlCol="0" anchor="ctr"/>
                <a:lstStyle/>
                <a:p>
                  <a:endParaRPr lang="es-ES"/>
                </a:p>
              </p:txBody>
            </p:sp>
            <p:sp>
              <p:nvSpPr>
                <p:cNvPr id="57" name="Forma libre: forma 56">
                  <a:extLst>
                    <a:ext uri="{FF2B5EF4-FFF2-40B4-BE49-F238E27FC236}">
                      <a16:creationId xmlns:a16="http://schemas.microsoft.com/office/drawing/2014/main" id="{6C8CB690-81E5-93F6-6BD6-633F012A160D}"/>
                    </a:ext>
                  </a:extLst>
                </p:cNvPr>
                <p:cNvSpPr/>
                <p:nvPr/>
              </p:nvSpPr>
              <p:spPr>
                <a:xfrm>
                  <a:off x="7351983" y="2374424"/>
                  <a:ext cx="448820" cy="247838"/>
                </a:xfrm>
                <a:custGeom>
                  <a:avLst/>
                  <a:gdLst>
                    <a:gd name="connsiteX0" fmla="*/ 395164 w 448820"/>
                    <a:gd name="connsiteY0" fmla="*/ 19434 h 247837"/>
                    <a:gd name="connsiteX1" fmla="*/ 103431 w 448820"/>
                    <a:gd name="connsiteY1" fmla="*/ 106178 h 247837"/>
                    <a:gd name="connsiteX2" fmla="*/ 103431 w 448820"/>
                    <a:gd name="connsiteY2" fmla="*/ 106178 h 247837"/>
                    <a:gd name="connsiteX3" fmla="*/ 144210 w 448820"/>
                    <a:gd name="connsiteY3" fmla="*/ 82698 h 247837"/>
                    <a:gd name="connsiteX4" fmla="*/ 153635 w 448820"/>
                    <a:gd name="connsiteY4" fmla="*/ 47023 h 247837"/>
                    <a:gd name="connsiteX5" fmla="*/ 118563 w 448820"/>
                    <a:gd name="connsiteY5" fmla="*/ 37435 h 247837"/>
                    <a:gd name="connsiteX6" fmla="*/ 24310 w 448820"/>
                    <a:gd name="connsiteY6" fmla="*/ 91829 h 247837"/>
                    <a:gd name="connsiteX7" fmla="*/ 14668 w 448820"/>
                    <a:gd name="connsiteY7" fmla="*/ 127396 h 247837"/>
                    <a:gd name="connsiteX8" fmla="*/ 14693 w 448820"/>
                    <a:gd name="connsiteY8" fmla="*/ 127439 h 247837"/>
                    <a:gd name="connsiteX9" fmla="*/ 68680 w 448820"/>
                    <a:gd name="connsiteY9" fmla="*/ 223574 h 247837"/>
                    <a:gd name="connsiteX10" fmla="*/ 103816 w 448820"/>
                    <a:gd name="connsiteY10" fmla="*/ 233227 h 247837"/>
                    <a:gd name="connsiteX11" fmla="*/ 113305 w 448820"/>
                    <a:gd name="connsiteY11" fmla="*/ 197486 h 247837"/>
                    <a:gd name="connsiteX12" fmla="*/ 90351 w 448820"/>
                    <a:gd name="connsiteY12" fmla="*/ 156789 h 247837"/>
                    <a:gd name="connsiteX13" fmla="*/ 430813 w 448820"/>
                    <a:gd name="connsiteY13" fmla="*/ 57262 h 247837"/>
                    <a:gd name="connsiteX14" fmla="*/ 433278 w 448820"/>
                    <a:gd name="connsiteY14" fmla="*/ 20453 h 247837"/>
                    <a:gd name="connsiteX15" fmla="*/ 397092 w 448820"/>
                    <a:gd name="connsiteY15" fmla="*/ 17946 h 247837"/>
                    <a:gd name="connsiteX16" fmla="*/ 395549 w 448820"/>
                    <a:gd name="connsiteY16" fmla="*/ 19434 h 247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820" h="247837">
                      <a:moveTo>
                        <a:pt x="395164" y="19434"/>
                      </a:moveTo>
                      <a:cubicBezTo>
                        <a:pt x="317209" y="94244"/>
                        <a:pt x="208723" y="126500"/>
                        <a:pt x="103431" y="106178"/>
                      </a:cubicBezTo>
                      <a:lnTo>
                        <a:pt x="103431" y="106178"/>
                      </a:lnTo>
                      <a:lnTo>
                        <a:pt x="144210" y="82698"/>
                      </a:lnTo>
                      <a:cubicBezTo>
                        <a:pt x="156497" y="75494"/>
                        <a:pt x="160717" y="59521"/>
                        <a:pt x="153635" y="47023"/>
                      </a:cubicBezTo>
                      <a:cubicBezTo>
                        <a:pt x="146552" y="34524"/>
                        <a:pt x="130850" y="30231"/>
                        <a:pt x="118563" y="37435"/>
                      </a:cubicBezTo>
                      <a:lnTo>
                        <a:pt x="24310" y="91829"/>
                      </a:lnTo>
                      <a:cubicBezTo>
                        <a:pt x="11992" y="98942"/>
                        <a:pt x="7676" y="114866"/>
                        <a:pt x="14668" y="127396"/>
                      </a:cubicBezTo>
                      <a:cubicBezTo>
                        <a:pt x="14676" y="127411"/>
                        <a:pt x="14685" y="127425"/>
                        <a:pt x="14693" y="127439"/>
                      </a:cubicBezTo>
                      <a:lnTo>
                        <a:pt x="68680" y="223574"/>
                      </a:lnTo>
                      <a:cubicBezTo>
                        <a:pt x="75762" y="236110"/>
                        <a:pt x="91492" y="240431"/>
                        <a:pt x="103816" y="233227"/>
                      </a:cubicBezTo>
                      <a:cubicBezTo>
                        <a:pt x="116139" y="226023"/>
                        <a:pt x="120387" y="210022"/>
                        <a:pt x="113305" y="197486"/>
                      </a:cubicBezTo>
                      <a:lnTo>
                        <a:pt x="90351" y="156789"/>
                      </a:lnTo>
                      <a:cubicBezTo>
                        <a:pt x="212997" y="181899"/>
                        <a:pt x="339986" y="144776"/>
                        <a:pt x="430813" y="57262"/>
                      </a:cubicBezTo>
                      <a:cubicBezTo>
                        <a:pt x="441486" y="47790"/>
                        <a:pt x="442590" y="31310"/>
                        <a:pt x="433278" y="20453"/>
                      </a:cubicBezTo>
                      <a:cubicBezTo>
                        <a:pt x="423967" y="9597"/>
                        <a:pt x="407766" y="8473"/>
                        <a:pt x="397092" y="17946"/>
                      </a:cubicBezTo>
                      <a:cubicBezTo>
                        <a:pt x="396558" y="18420"/>
                        <a:pt x="396043" y="18917"/>
                        <a:pt x="395549" y="19434"/>
                      </a:cubicBezTo>
                      <a:close/>
                    </a:path>
                  </a:pathLst>
                </a:custGeom>
                <a:solidFill>
                  <a:srgbClr val="000000"/>
                </a:solidFill>
                <a:ln w="11212" cap="flat">
                  <a:noFill/>
                  <a:prstDash val="solid"/>
                  <a:miter/>
                </a:ln>
              </p:spPr>
              <p:txBody>
                <a:bodyPr rtlCol="0" anchor="ctr"/>
                <a:lstStyle/>
                <a:p>
                  <a:endParaRPr lang="es-ES"/>
                </a:p>
              </p:txBody>
            </p:sp>
            <p:sp>
              <p:nvSpPr>
                <p:cNvPr id="58" name="Forma libre: forma 57">
                  <a:extLst>
                    <a:ext uri="{FF2B5EF4-FFF2-40B4-BE49-F238E27FC236}">
                      <a16:creationId xmlns:a16="http://schemas.microsoft.com/office/drawing/2014/main" id="{8D417F50-402D-34CD-8EB0-06CDB696E54B}"/>
                    </a:ext>
                  </a:extLst>
                </p:cNvPr>
                <p:cNvSpPr/>
                <p:nvPr/>
              </p:nvSpPr>
              <p:spPr>
                <a:xfrm>
                  <a:off x="7357920" y="1670918"/>
                  <a:ext cx="172800" cy="172800"/>
                </a:xfrm>
                <a:custGeom>
                  <a:avLst/>
                  <a:gdLst>
                    <a:gd name="connsiteX0" fmla="*/ 216496 w 217998"/>
                    <a:gd name="connsiteY0" fmla="*/ 115868 h 221749"/>
                    <a:gd name="connsiteX1" fmla="*/ 113908 w 217998"/>
                    <a:gd name="connsiteY1" fmla="*/ 220221 h 221749"/>
                    <a:gd name="connsiteX2" fmla="*/ 11321 w 217998"/>
                    <a:gd name="connsiteY2" fmla="*/ 115868 h 221749"/>
                    <a:gd name="connsiteX3" fmla="*/ 113908 w 217998"/>
                    <a:gd name="connsiteY3" fmla="*/ 11515 h 221749"/>
                    <a:gd name="connsiteX4" fmla="*/ 216496 w 217998"/>
                    <a:gd name="connsiteY4" fmla="*/ 115868 h 221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998" h="221749">
                      <a:moveTo>
                        <a:pt x="216496" y="115868"/>
                      </a:moveTo>
                      <a:cubicBezTo>
                        <a:pt x="216496" y="173501"/>
                        <a:pt x="170566" y="220221"/>
                        <a:pt x="113908" y="220221"/>
                      </a:cubicBezTo>
                      <a:cubicBezTo>
                        <a:pt x="57251" y="220221"/>
                        <a:pt x="11321" y="173501"/>
                        <a:pt x="11321" y="115868"/>
                      </a:cubicBezTo>
                      <a:cubicBezTo>
                        <a:pt x="11321" y="58236"/>
                        <a:pt x="57251" y="11515"/>
                        <a:pt x="113908" y="11515"/>
                      </a:cubicBezTo>
                      <a:cubicBezTo>
                        <a:pt x="170566" y="11515"/>
                        <a:pt x="216496" y="58236"/>
                        <a:pt x="216496" y="115868"/>
                      </a:cubicBezTo>
                      <a:close/>
                    </a:path>
                  </a:pathLst>
                </a:custGeom>
                <a:solidFill>
                  <a:srgbClr val="000000"/>
                </a:solidFill>
                <a:ln w="11212" cap="flat">
                  <a:noFill/>
                  <a:prstDash val="solid"/>
                  <a:miter/>
                </a:ln>
              </p:spPr>
              <p:txBody>
                <a:bodyPr rtlCol="0" anchor="ctr"/>
                <a:lstStyle/>
                <a:p>
                  <a:endParaRPr lang="es-ES"/>
                </a:p>
              </p:txBody>
            </p:sp>
          </p:grpSp>
          <p:sp>
            <p:nvSpPr>
              <p:cNvPr id="53" name="Freeform: Shape 59">
                <a:extLst>
                  <a:ext uri="{FF2B5EF4-FFF2-40B4-BE49-F238E27FC236}">
                    <a16:creationId xmlns:a16="http://schemas.microsoft.com/office/drawing/2014/main" id="{0CD8BFC3-FCBB-E9D3-8555-E847BF8CBDA2}"/>
                  </a:ext>
                </a:extLst>
              </p:cNvPr>
              <p:cNvSpPr/>
              <p:nvPr/>
            </p:nvSpPr>
            <p:spPr>
              <a:xfrm>
                <a:off x="7670537" y="2046913"/>
                <a:ext cx="172358" cy="172219"/>
              </a:xfrm>
              <a:custGeom>
                <a:avLst/>
                <a:gdLst>
                  <a:gd name="connsiteX0" fmla="*/ 0 w 190500"/>
                  <a:gd name="connsiteY0" fmla="*/ 0 h 190500"/>
                  <a:gd name="connsiteX1" fmla="*/ 190500 w 190500"/>
                  <a:gd name="connsiteY1" fmla="*/ 0 h 190500"/>
                  <a:gd name="connsiteX2" fmla="*/ 190500 w 190500"/>
                  <a:gd name="connsiteY2" fmla="*/ 190500 h 190500"/>
                  <a:gd name="connsiteX3" fmla="*/ 0 w 190500"/>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90500" h="190500">
                    <a:moveTo>
                      <a:pt x="0" y="0"/>
                    </a:moveTo>
                    <a:lnTo>
                      <a:pt x="190500" y="0"/>
                    </a:lnTo>
                    <a:lnTo>
                      <a:pt x="190500" y="190500"/>
                    </a:lnTo>
                    <a:lnTo>
                      <a:pt x="0" y="190500"/>
                    </a:lnTo>
                    <a:close/>
                  </a:path>
                </a:pathLst>
              </a:custGeom>
              <a:solidFill>
                <a:srgbClr val="000000"/>
              </a:solidFill>
              <a:ln w="9525" cap="flat">
                <a:noFill/>
                <a:prstDash val="solid"/>
                <a:miter/>
              </a:ln>
            </p:spPr>
            <p:txBody>
              <a:bodyPr rtlCol="0" anchor="ctr"/>
              <a:lstStyle/>
              <a:p>
                <a:endParaRPr lang="es-ES"/>
              </a:p>
            </p:txBody>
          </p:sp>
          <p:sp>
            <p:nvSpPr>
              <p:cNvPr id="54" name="Freeform: Shape 59">
                <a:extLst>
                  <a:ext uri="{FF2B5EF4-FFF2-40B4-BE49-F238E27FC236}">
                    <a16:creationId xmlns:a16="http://schemas.microsoft.com/office/drawing/2014/main" id="{796B81EB-B42C-254D-7E3B-7F21CED23F1B}"/>
                  </a:ext>
                </a:extLst>
              </p:cNvPr>
              <p:cNvSpPr/>
              <p:nvPr/>
            </p:nvSpPr>
            <p:spPr>
              <a:xfrm>
                <a:off x="7076071" y="2194279"/>
                <a:ext cx="172358" cy="172219"/>
              </a:xfrm>
              <a:prstGeom prst="flowChartPreparation">
                <a:avLst/>
              </a:prstGeom>
              <a:solidFill>
                <a:srgbClr val="000000"/>
              </a:solidFill>
              <a:ln w="9525" cap="flat">
                <a:noFill/>
                <a:prstDash val="solid"/>
                <a:miter/>
              </a:ln>
            </p:spPr>
            <p:txBody>
              <a:bodyPr rtlCol="0" anchor="ctr"/>
              <a:lstStyle/>
              <a:p>
                <a:endParaRPr lang="es-ES"/>
              </a:p>
            </p:txBody>
          </p:sp>
        </p:grpSp>
      </p:grpSp>
      <p:grpSp>
        <p:nvGrpSpPr>
          <p:cNvPr id="79" name="Grupo 78">
            <a:extLst>
              <a:ext uri="{FF2B5EF4-FFF2-40B4-BE49-F238E27FC236}">
                <a16:creationId xmlns:a16="http://schemas.microsoft.com/office/drawing/2014/main" id="{4CF71B57-7830-0C33-4F91-3B8DC9F2E83E}"/>
              </a:ext>
            </a:extLst>
          </p:cNvPr>
          <p:cNvGrpSpPr/>
          <p:nvPr/>
        </p:nvGrpSpPr>
        <p:grpSpPr>
          <a:xfrm>
            <a:off x="1044351" y="826684"/>
            <a:ext cx="10989697" cy="4708651"/>
            <a:chOff x="1117657" y="727853"/>
            <a:chExt cx="10989697" cy="4708651"/>
          </a:xfrm>
        </p:grpSpPr>
        <p:sp>
          <p:nvSpPr>
            <p:cNvPr id="7" name="TextBox 6">
              <a:extLst>
                <a:ext uri="{FF2B5EF4-FFF2-40B4-BE49-F238E27FC236}">
                  <a16:creationId xmlns:a16="http://schemas.microsoft.com/office/drawing/2014/main" id="{95EA3BA8-64A3-4DF7-8FB3-62E94EF0A1EF}"/>
                </a:ext>
              </a:extLst>
            </p:cNvPr>
            <p:cNvSpPr txBox="1"/>
            <p:nvPr/>
          </p:nvSpPr>
          <p:spPr>
            <a:xfrm>
              <a:off x="8509894" y="727853"/>
              <a:ext cx="1745158" cy="461665"/>
            </a:xfrm>
            <a:prstGeom prst="rect">
              <a:avLst/>
            </a:prstGeom>
            <a:noFill/>
          </p:spPr>
          <p:txBody>
            <a:bodyPr wrap="none">
              <a:spAutoFit/>
            </a:bodyPr>
            <a:lstStyle/>
            <a:p>
              <a:pPr defTabSz="457200" eaLnBrk="1" fontAlgn="auto" hangingPunct="1">
                <a:lnSpc>
                  <a:spcPct val="100000"/>
                </a:lnSpc>
                <a:spcBef>
                  <a:spcPts val="0"/>
                </a:spcBef>
                <a:spcAft>
                  <a:spcPts val="0"/>
                </a:spcAft>
                <a:defRPr/>
              </a:pPr>
              <a:r>
                <a:rPr lang="en-US" sz="2400" b="1" dirty="0">
                  <a:solidFill>
                    <a:prstClr val="black"/>
                  </a:solidFill>
                  <a:latin typeface="Tw Cen MT" panose="020B0602020104020603"/>
                </a:rPr>
                <a:t>ITERATIONS</a:t>
              </a:r>
            </a:p>
          </p:txBody>
        </p:sp>
        <p:grpSp>
          <p:nvGrpSpPr>
            <p:cNvPr id="9" name="Grupo 8">
              <a:extLst>
                <a:ext uri="{FF2B5EF4-FFF2-40B4-BE49-F238E27FC236}">
                  <a16:creationId xmlns:a16="http://schemas.microsoft.com/office/drawing/2014/main" id="{7F5F74B4-CA82-436D-B0DE-308BB4069C7F}"/>
                </a:ext>
              </a:extLst>
            </p:cNvPr>
            <p:cNvGrpSpPr/>
            <p:nvPr/>
          </p:nvGrpSpPr>
          <p:grpSpPr>
            <a:xfrm>
              <a:off x="1117657" y="2340124"/>
              <a:ext cx="4548462" cy="1844977"/>
              <a:chOff x="634900" y="3009902"/>
              <a:chExt cx="4548462" cy="1844977"/>
            </a:xfrm>
          </p:grpSpPr>
          <p:pic>
            <p:nvPicPr>
              <p:cNvPr id="10" name="Picture 8" descr="Incremental_and_Iterative.jpg">
                <a:extLst>
                  <a:ext uri="{FF2B5EF4-FFF2-40B4-BE49-F238E27FC236}">
                    <a16:creationId xmlns:a16="http://schemas.microsoft.com/office/drawing/2014/main" id="{3BEE16C3-B723-42EE-A78D-A21A18F18149}"/>
                  </a:ext>
                </a:extLst>
              </p:cNvPr>
              <p:cNvPicPr>
                <a:picLocks noChangeAspect="1"/>
              </p:cNvPicPr>
              <p:nvPr/>
            </p:nvPicPr>
            <p:blipFill rotWithShape="1">
              <a:blip r:embed="rId4" cstate="print"/>
              <a:srcRect r="16699" b="51261"/>
              <a:stretch/>
            </p:blipFill>
            <p:spPr>
              <a:xfrm>
                <a:off x="634900" y="3400517"/>
                <a:ext cx="4548462" cy="1454362"/>
              </a:xfrm>
              <a:prstGeom prst="rect">
                <a:avLst/>
              </a:prstGeom>
            </p:spPr>
          </p:pic>
          <p:sp>
            <p:nvSpPr>
              <p:cNvPr id="11" name="CuadroTexto 10">
                <a:extLst>
                  <a:ext uri="{FF2B5EF4-FFF2-40B4-BE49-F238E27FC236}">
                    <a16:creationId xmlns:a16="http://schemas.microsoft.com/office/drawing/2014/main" id="{838014A5-57D9-4B59-A5A0-3D1E07D915A5}"/>
                  </a:ext>
                </a:extLst>
              </p:cNvPr>
              <p:cNvSpPr txBox="1"/>
              <p:nvPr/>
            </p:nvSpPr>
            <p:spPr>
              <a:xfrm>
                <a:off x="750933" y="3009902"/>
                <a:ext cx="702136" cy="369332"/>
              </a:xfrm>
              <a:prstGeom prst="rect">
                <a:avLst/>
              </a:prstGeom>
              <a:noFill/>
            </p:spPr>
            <p:txBody>
              <a:bodyPr wrap="square">
                <a:spAutoFit/>
              </a:bodyPr>
              <a:lstStyle/>
              <a:p>
                <a:pPr algn="l" defTabSz="457200" eaLnBrk="1" fontAlgn="auto" hangingPunct="1">
                  <a:lnSpc>
                    <a:spcPct val="100000"/>
                  </a:lnSpc>
                  <a:spcBef>
                    <a:spcPts val="0"/>
                  </a:spcBef>
                  <a:spcAft>
                    <a:spcPts val="0"/>
                  </a:spcAft>
                </a:pPr>
                <a:r>
                  <a:rPr lang="en-US" dirty="0">
                    <a:solidFill>
                      <a:prstClr val="black"/>
                    </a:solidFill>
                    <a:latin typeface="Arial" pitchFamily="34" charset="0"/>
                  </a:rPr>
                  <a:t>MVP </a:t>
                </a:r>
                <a:endParaRPr lang="en-US" dirty="0">
                  <a:solidFill>
                    <a:prstClr val="black"/>
                  </a:solidFill>
                  <a:latin typeface="Tw Cen MT" panose="020B0602020104020603"/>
                </a:endParaRPr>
              </a:p>
            </p:txBody>
          </p:sp>
          <p:sp>
            <p:nvSpPr>
              <p:cNvPr id="13" name="CuadroTexto 12">
                <a:extLst>
                  <a:ext uri="{FF2B5EF4-FFF2-40B4-BE49-F238E27FC236}">
                    <a16:creationId xmlns:a16="http://schemas.microsoft.com/office/drawing/2014/main" id="{1C6A153F-0DCE-4402-8695-4454F0ED576C}"/>
                  </a:ext>
                </a:extLst>
              </p:cNvPr>
              <p:cNvSpPr txBox="1"/>
              <p:nvPr/>
            </p:nvSpPr>
            <p:spPr>
              <a:xfrm>
                <a:off x="4271862" y="3028848"/>
                <a:ext cx="784240" cy="369332"/>
              </a:xfrm>
              <a:prstGeom prst="rect">
                <a:avLst/>
              </a:prstGeom>
              <a:noFill/>
            </p:spPr>
            <p:txBody>
              <a:bodyPr wrap="square">
                <a:spAutoFit/>
              </a:bodyPr>
              <a:lstStyle/>
              <a:p>
                <a:pPr defTabSz="457200" eaLnBrk="1" fontAlgn="auto" hangingPunct="1">
                  <a:lnSpc>
                    <a:spcPct val="100000"/>
                  </a:lnSpc>
                  <a:spcBef>
                    <a:spcPts val="0"/>
                  </a:spcBef>
                  <a:spcAft>
                    <a:spcPts val="0"/>
                  </a:spcAft>
                </a:pPr>
                <a:r>
                  <a:rPr lang="en-US" dirty="0">
                    <a:solidFill>
                      <a:srgbClr val="E62737"/>
                    </a:solidFill>
                    <a:latin typeface="Arial" pitchFamily="34" charset="0"/>
                  </a:rPr>
                  <a:t>MMP</a:t>
                </a:r>
                <a:endParaRPr lang="en-US" dirty="0">
                  <a:solidFill>
                    <a:prstClr val="black"/>
                  </a:solidFill>
                  <a:latin typeface="Tw Cen MT" panose="020B0602020104020603"/>
                </a:endParaRPr>
              </a:p>
            </p:txBody>
          </p:sp>
        </p:grpSp>
        <p:sp>
          <p:nvSpPr>
            <p:cNvPr id="22" name="TextBox 5">
              <a:extLst>
                <a:ext uri="{FF2B5EF4-FFF2-40B4-BE49-F238E27FC236}">
                  <a16:creationId xmlns:a16="http://schemas.microsoft.com/office/drawing/2014/main" id="{FBDC0BDC-DFBE-4FB7-8C5F-71ED414B6878}"/>
                </a:ext>
              </a:extLst>
            </p:cNvPr>
            <p:cNvSpPr txBox="1"/>
            <p:nvPr/>
          </p:nvSpPr>
          <p:spPr>
            <a:xfrm>
              <a:off x="2671975" y="1394823"/>
              <a:ext cx="1879041" cy="461665"/>
            </a:xfrm>
            <a:prstGeom prst="rect">
              <a:avLst/>
            </a:prstGeom>
            <a:noFill/>
          </p:spPr>
          <p:txBody>
            <a:bodyPr wrap="square">
              <a:spAutoFit/>
            </a:bodyPr>
            <a:lstStyle/>
            <a:p>
              <a:pPr defTabSz="457200" eaLnBrk="1" fontAlgn="auto" hangingPunct="1">
                <a:lnSpc>
                  <a:spcPct val="100000"/>
                </a:lnSpc>
                <a:spcBef>
                  <a:spcPts val="0"/>
                </a:spcBef>
                <a:spcAft>
                  <a:spcPts val="0"/>
                </a:spcAft>
                <a:defRPr/>
              </a:pPr>
              <a:r>
                <a:rPr lang="en-US" sz="2400" b="1" dirty="0">
                  <a:solidFill>
                    <a:prstClr val="black"/>
                  </a:solidFill>
                  <a:latin typeface="Tw Cen MT" panose="020B0602020104020603"/>
                </a:rPr>
                <a:t>RELEASES</a:t>
              </a:r>
            </a:p>
          </p:txBody>
        </p:sp>
        <p:sp>
          <p:nvSpPr>
            <p:cNvPr id="23" name="Abrir llave 22">
              <a:extLst>
                <a:ext uri="{FF2B5EF4-FFF2-40B4-BE49-F238E27FC236}">
                  <a16:creationId xmlns:a16="http://schemas.microsoft.com/office/drawing/2014/main" id="{33F8B470-D815-463A-89FE-66B8C83F904A}"/>
                </a:ext>
              </a:extLst>
            </p:cNvPr>
            <p:cNvSpPr/>
            <p:nvPr/>
          </p:nvSpPr>
          <p:spPr>
            <a:xfrm rot="16200000">
              <a:off x="3816147" y="2667658"/>
              <a:ext cx="369331" cy="3362736"/>
            </a:xfrm>
            <a:prstGeom prst="leftBrace">
              <a:avLst/>
            </a:prstGeom>
            <a:noFill/>
            <a:ln w="9525" cap="flat" cmpd="sng" algn="ctr">
              <a:solidFill>
                <a:srgbClr val="2FA3EE">
                  <a:shade val="60000"/>
                </a:srgbClr>
              </a:solidFill>
              <a:prstDash val="solid"/>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s-ES" sz="1800" b="0" i="0" u="none" strike="noStrike" kern="0" cap="none" spc="0" normalizeH="0" baseline="0" noProof="0">
                <a:ln>
                  <a:noFill/>
                </a:ln>
                <a:solidFill>
                  <a:prstClr val="black"/>
                </a:solidFill>
                <a:effectLst/>
                <a:uLnTx/>
                <a:uFillTx/>
                <a:latin typeface="Tw Cen MT" panose="020B0602020104020603"/>
                <a:ea typeface="+mn-ea"/>
                <a:cs typeface="+mn-cs"/>
              </a:endParaRPr>
            </a:p>
          </p:txBody>
        </p:sp>
        <p:sp>
          <p:nvSpPr>
            <p:cNvPr id="25" name="TextBox 5">
              <a:extLst>
                <a:ext uri="{FF2B5EF4-FFF2-40B4-BE49-F238E27FC236}">
                  <a16:creationId xmlns:a16="http://schemas.microsoft.com/office/drawing/2014/main" id="{E1E966AB-F735-4F95-9E61-F14B52ADE78B}"/>
                </a:ext>
              </a:extLst>
            </p:cNvPr>
            <p:cNvSpPr txBox="1"/>
            <p:nvPr/>
          </p:nvSpPr>
          <p:spPr>
            <a:xfrm>
              <a:off x="3658986" y="4555838"/>
              <a:ext cx="683650" cy="461665"/>
            </a:xfrm>
            <a:prstGeom prst="rect">
              <a:avLst/>
            </a:prstGeom>
            <a:noFill/>
          </p:spPr>
          <p:txBody>
            <a:bodyPr wrap="square">
              <a:spAutoFit/>
            </a:bodyPr>
            <a:lstStyle/>
            <a:p>
              <a:pPr defTabSz="457200" eaLnBrk="1" fontAlgn="auto" hangingPunct="1">
                <a:lnSpc>
                  <a:spcPct val="100000"/>
                </a:lnSpc>
                <a:spcBef>
                  <a:spcPts val="0"/>
                </a:spcBef>
                <a:spcAft>
                  <a:spcPts val="0"/>
                </a:spcAft>
                <a:defRPr/>
              </a:pPr>
              <a:r>
                <a:rPr lang="en-US" sz="2400" dirty="0">
                  <a:solidFill>
                    <a:srgbClr val="0070C0"/>
                  </a:solidFill>
                  <a:latin typeface="Tw Cen MT" panose="020B0602020104020603"/>
                </a:rPr>
                <a:t>MBI</a:t>
              </a:r>
            </a:p>
          </p:txBody>
        </p:sp>
        <p:cxnSp>
          <p:nvCxnSpPr>
            <p:cNvPr id="26" name="Conector: angular 25">
              <a:extLst>
                <a:ext uri="{FF2B5EF4-FFF2-40B4-BE49-F238E27FC236}">
                  <a16:creationId xmlns:a16="http://schemas.microsoft.com/office/drawing/2014/main" id="{1BF29FE8-1494-41B1-935E-1E82C33718EB}"/>
                </a:ext>
              </a:extLst>
            </p:cNvPr>
            <p:cNvCxnSpPr>
              <a:cxnSpLocks/>
              <a:stCxn id="22" idx="0"/>
              <a:endCxn id="7" idx="0"/>
            </p:cNvCxnSpPr>
            <p:nvPr/>
          </p:nvCxnSpPr>
          <p:spPr>
            <a:xfrm rot="5400000" flipH="1" flipV="1">
              <a:off x="6163499" y="-1824150"/>
              <a:ext cx="666970" cy="5770977"/>
            </a:xfrm>
            <a:prstGeom prst="bentConnector3">
              <a:avLst>
                <a:gd name="adj1" fmla="val 134274"/>
              </a:avLst>
            </a:prstGeom>
            <a:noFill/>
            <a:ln w="9525" cap="flat" cmpd="sng" algn="ctr">
              <a:solidFill>
                <a:srgbClr val="2FA3EE">
                  <a:shade val="60000"/>
                </a:srgbClr>
              </a:solidFill>
              <a:prstDash val="solid"/>
              <a:tailEnd type="triangle"/>
            </a:ln>
            <a:effectLst/>
          </p:spPr>
        </p:cxnSp>
        <p:sp>
          <p:nvSpPr>
            <p:cNvPr id="27" name="CuadroTexto 26">
              <a:extLst>
                <a:ext uri="{FF2B5EF4-FFF2-40B4-BE49-F238E27FC236}">
                  <a16:creationId xmlns:a16="http://schemas.microsoft.com/office/drawing/2014/main" id="{C4E1B818-9B63-4DB2-82F0-B6D220A1098F}"/>
                </a:ext>
              </a:extLst>
            </p:cNvPr>
            <p:cNvSpPr txBox="1"/>
            <p:nvPr/>
          </p:nvSpPr>
          <p:spPr>
            <a:xfrm>
              <a:off x="1918364" y="1784571"/>
              <a:ext cx="3425626" cy="369332"/>
            </a:xfrm>
            <a:prstGeom prst="rect">
              <a:avLst/>
            </a:prstGeom>
            <a:noFill/>
          </p:spPr>
          <p:txBody>
            <a:bodyPr wrap="square">
              <a:spAutoFit/>
            </a:bodyPr>
            <a:lstStyle/>
            <a:p>
              <a:pPr defTabSz="457200" eaLnBrk="1" fontAlgn="auto" hangingPunct="1">
                <a:lnSpc>
                  <a:spcPct val="100000"/>
                </a:lnSpc>
                <a:spcBef>
                  <a:spcPts val="0"/>
                </a:spcBef>
                <a:spcAft>
                  <a:spcPts val="0"/>
                </a:spcAft>
              </a:pPr>
              <a:r>
                <a:rPr lang="en-US" dirty="0">
                  <a:solidFill>
                    <a:prstClr val="black"/>
                  </a:solidFill>
                  <a:latin typeface="Arial" pitchFamily="34" charset="0"/>
                </a:rPr>
                <a:t>Release Prioritized Backlog</a:t>
              </a:r>
              <a:endParaRPr lang="en-US" dirty="0">
                <a:solidFill>
                  <a:prstClr val="black"/>
                </a:solidFill>
                <a:latin typeface="Tw Cen MT" panose="020B0602020104020603"/>
              </a:endParaRPr>
            </a:p>
          </p:txBody>
        </p:sp>
        <p:sp>
          <p:nvSpPr>
            <p:cNvPr id="28" name="CuadroTexto 27">
              <a:extLst>
                <a:ext uri="{FF2B5EF4-FFF2-40B4-BE49-F238E27FC236}">
                  <a16:creationId xmlns:a16="http://schemas.microsoft.com/office/drawing/2014/main" id="{88BF3999-7E55-4422-BC51-8195D7815290}"/>
                </a:ext>
              </a:extLst>
            </p:cNvPr>
            <p:cNvSpPr txBox="1"/>
            <p:nvPr/>
          </p:nvSpPr>
          <p:spPr>
            <a:xfrm>
              <a:off x="7669660" y="1148290"/>
              <a:ext cx="3425626" cy="369332"/>
            </a:xfrm>
            <a:prstGeom prst="rect">
              <a:avLst/>
            </a:prstGeom>
            <a:noFill/>
          </p:spPr>
          <p:txBody>
            <a:bodyPr wrap="square">
              <a:spAutoFit/>
            </a:bodyPr>
            <a:lstStyle/>
            <a:p>
              <a:pPr defTabSz="457200" eaLnBrk="1" fontAlgn="auto" hangingPunct="1">
                <a:lnSpc>
                  <a:spcPct val="100000"/>
                </a:lnSpc>
                <a:spcBef>
                  <a:spcPts val="0"/>
                </a:spcBef>
                <a:spcAft>
                  <a:spcPts val="0"/>
                </a:spcAft>
              </a:pPr>
              <a:r>
                <a:rPr lang="en-US" dirty="0">
                  <a:solidFill>
                    <a:prstClr val="black"/>
                  </a:solidFill>
                  <a:latin typeface="Arial" pitchFamily="34" charset="0"/>
                </a:rPr>
                <a:t>Iteration Prioritized Backlog</a:t>
              </a:r>
              <a:endParaRPr lang="en-US" dirty="0">
                <a:solidFill>
                  <a:prstClr val="black"/>
                </a:solidFill>
                <a:latin typeface="Tw Cen MT" panose="020B0602020104020603"/>
              </a:endParaRPr>
            </a:p>
          </p:txBody>
        </p:sp>
        <p:grpSp>
          <p:nvGrpSpPr>
            <p:cNvPr id="29" name="Grupo 28">
              <a:extLst>
                <a:ext uri="{FF2B5EF4-FFF2-40B4-BE49-F238E27FC236}">
                  <a16:creationId xmlns:a16="http://schemas.microsoft.com/office/drawing/2014/main" id="{9E413263-8B2D-4C4B-99ED-3C852D1CD69D}"/>
                </a:ext>
              </a:extLst>
            </p:cNvPr>
            <p:cNvGrpSpPr/>
            <p:nvPr/>
          </p:nvGrpSpPr>
          <p:grpSpPr>
            <a:xfrm>
              <a:off x="6399958" y="1536931"/>
              <a:ext cx="5649728" cy="1718400"/>
              <a:chOff x="5496290" y="1740166"/>
              <a:chExt cx="5649728" cy="1718400"/>
            </a:xfrm>
          </p:grpSpPr>
          <p:sp>
            <p:nvSpPr>
              <p:cNvPr id="34" name="CuadroTexto 33">
                <a:extLst>
                  <a:ext uri="{FF2B5EF4-FFF2-40B4-BE49-F238E27FC236}">
                    <a16:creationId xmlns:a16="http://schemas.microsoft.com/office/drawing/2014/main" id="{0A9822CA-2E68-407B-B9A2-93D352EAD24D}"/>
                  </a:ext>
                </a:extLst>
              </p:cNvPr>
              <p:cNvSpPr txBox="1"/>
              <p:nvPr/>
            </p:nvSpPr>
            <p:spPr>
              <a:xfrm>
                <a:off x="5496290" y="1740166"/>
                <a:ext cx="1164981" cy="289310"/>
              </a:xfrm>
              <a:prstGeom prst="rect">
                <a:avLst/>
              </a:prstGeom>
              <a:noFill/>
            </p:spPr>
            <p:txBody>
              <a:bodyPr wrap="square">
                <a:spAutoFit/>
              </a:bodyPr>
              <a:lstStyle/>
              <a:p>
                <a:r>
                  <a:rPr lang="en-US" sz="1600" i="0" u="none" dirty="0">
                    <a:solidFill>
                      <a:srgbClr val="000000"/>
                    </a:solidFill>
                    <a:latin typeface="Arial" pitchFamily="34" charset="0"/>
                  </a:rPr>
                  <a:t>Iteration P</a:t>
                </a:r>
                <a:endParaRPr lang="en-US" sz="1600" i="0" u="none" dirty="0">
                  <a:solidFill>
                    <a:srgbClr val="000000"/>
                  </a:solidFill>
                </a:endParaRPr>
              </a:p>
            </p:txBody>
          </p:sp>
          <p:grpSp>
            <p:nvGrpSpPr>
              <p:cNvPr id="35" name="Grupo 34">
                <a:extLst>
                  <a:ext uri="{FF2B5EF4-FFF2-40B4-BE49-F238E27FC236}">
                    <a16:creationId xmlns:a16="http://schemas.microsoft.com/office/drawing/2014/main" id="{9BA0ADE9-EE95-4466-8FD5-CFCFB76714CE}"/>
                  </a:ext>
                </a:extLst>
              </p:cNvPr>
              <p:cNvGrpSpPr/>
              <p:nvPr/>
            </p:nvGrpSpPr>
            <p:grpSpPr>
              <a:xfrm>
                <a:off x="5536161" y="1982191"/>
                <a:ext cx="5609857" cy="1476375"/>
                <a:chOff x="5536161" y="1982191"/>
                <a:chExt cx="5609857" cy="1476375"/>
              </a:xfrm>
            </p:grpSpPr>
            <p:pic>
              <p:nvPicPr>
                <p:cNvPr id="36" name="Picture 7" descr="Incremental_and_Iterative.jpg">
                  <a:extLst>
                    <a:ext uri="{FF2B5EF4-FFF2-40B4-BE49-F238E27FC236}">
                      <a16:creationId xmlns:a16="http://schemas.microsoft.com/office/drawing/2014/main" id="{66961A55-CF78-4B19-99CF-9B7F6B4CC9AE}"/>
                    </a:ext>
                  </a:extLst>
                </p:cNvPr>
                <p:cNvPicPr>
                  <a:picLocks noChangeAspect="1"/>
                </p:cNvPicPr>
                <p:nvPr/>
              </p:nvPicPr>
              <p:blipFill rotWithShape="1">
                <a:blip r:embed="rId4" cstate="print"/>
                <a:srcRect t="50901" r="16699"/>
                <a:stretch/>
              </p:blipFill>
              <p:spPr>
                <a:xfrm>
                  <a:off x="6679679" y="2001052"/>
                  <a:ext cx="4466339" cy="1438653"/>
                </a:xfrm>
                <a:prstGeom prst="rect">
                  <a:avLst/>
                </a:prstGeom>
              </p:spPr>
            </p:pic>
            <p:pic>
              <p:nvPicPr>
                <p:cNvPr id="37" name="Imagen 36">
                  <a:extLst>
                    <a:ext uri="{FF2B5EF4-FFF2-40B4-BE49-F238E27FC236}">
                      <a16:creationId xmlns:a16="http://schemas.microsoft.com/office/drawing/2014/main" id="{5F6B91DE-C697-4F68-A84D-02C44C619E23}"/>
                    </a:ext>
                  </a:extLst>
                </p:cNvPr>
                <p:cNvPicPr>
                  <a:picLocks noChangeAspect="1"/>
                </p:cNvPicPr>
                <p:nvPr/>
              </p:nvPicPr>
              <p:blipFill>
                <a:blip r:embed="rId5"/>
                <a:stretch>
                  <a:fillRect/>
                </a:stretch>
              </p:blipFill>
              <p:spPr>
                <a:xfrm>
                  <a:off x="5536161" y="1982191"/>
                  <a:ext cx="1085850" cy="1476375"/>
                </a:xfrm>
                <a:prstGeom prst="rect">
                  <a:avLst/>
                </a:prstGeom>
              </p:spPr>
            </p:pic>
          </p:grpSp>
        </p:grpSp>
        <p:sp>
          <p:nvSpPr>
            <p:cNvPr id="39" name="TextBox 5">
              <a:extLst>
                <a:ext uri="{FF2B5EF4-FFF2-40B4-BE49-F238E27FC236}">
                  <a16:creationId xmlns:a16="http://schemas.microsoft.com/office/drawing/2014/main" id="{44760435-4D4C-4839-B4F3-BC2D83ECF229}"/>
                </a:ext>
              </a:extLst>
            </p:cNvPr>
            <p:cNvSpPr txBox="1"/>
            <p:nvPr/>
          </p:nvSpPr>
          <p:spPr>
            <a:xfrm>
              <a:off x="2201012" y="5048706"/>
              <a:ext cx="941926" cy="387798"/>
            </a:xfrm>
            <a:prstGeom prst="rect">
              <a:avLst/>
            </a:prstGeom>
            <a:noFill/>
          </p:spPr>
          <p:txBody>
            <a:bodyPr wrap="square">
              <a:spAutoFit/>
            </a:bodyPr>
            <a:lstStyle/>
            <a:p>
              <a:pPr algn="ctr">
                <a:defRPr/>
              </a:pPr>
              <a:r>
                <a:rPr lang="en-US" sz="2400" i="0" u="none" dirty="0">
                  <a:solidFill>
                    <a:srgbClr val="00B050"/>
                  </a:solidFill>
                </a:rPr>
                <a:t>MRF</a:t>
              </a:r>
              <a:endParaRPr lang="en-US" sz="2400" i="0" u="none" dirty="0">
                <a:solidFill>
                  <a:srgbClr val="0070C0"/>
                </a:solidFill>
                <a:cs typeface="+mn-cs"/>
              </a:endParaRPr>
            </a:p>
          </p:txBody>
        </p:sp>
        <p:cxnSp>
          <p:nvCxnSpPr>
            <p:cNvPr id="40" name="Conector recto de flecha 39">
              <a:extLst>
                <a:ext uri="{FF2B5EF4-FFF2-40B4-BE49-F238E27FC236}">
                  <a16:creationId xmlns:a16="http://schemas.microsoft.com/office/drawing/2014/main" id="{88EA3302-E140-4F54-9263-5601CFD5FE30}"/>
                </a:ext>
              </a:extLst>
            </p:cNvPr>
            <p:cNvCxnSpPr>
              <a:cxnSpLocks/>
            </p:cNvCxnSpPr>
            <p:nvPr/>
          </p:nvCxnSpPr>
          <p:spPr>
            <a:xfrm flipV="1">
              <a:off x="2571006" y="3711150"/>
              <a:ext cx="165943" cy="12860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Conector recto de flecha 40">
              <a:extLst>
                <a:ext uri="{FF2B5EF4-FFF2-40B4-BE49-F238E27FC236}">
                  <a16:creationId xmlns:a16="http://schemas.microsoft.com/office/drawing/2014/main" id="{0775FDF0-487D-4697-A7A4-DC02AFED0FD5}"/>
                </a:ext>
              </a:extLst>
            </p:cNvPr>
            <p:cNvCxnSpPr>
              <a:cxnSpLocks/>
              <a:stCxn id="39" idx="0"/>
            </p:cNvCxnSpPr>
            <p:nvPr/>
          </p:nvCxnSpPr>
          <p:spPr>
            <a:xfrm flipV="1">
              <a:off x="2671975" y="3457711"/>
              <a:ext cx="1221494" cy="15909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Conector recto de flecha 41">
              <a:extLst>
                <a:ext uri="{FF2B5EF4-FFF2-40B4-BE49-F238E27FC236}">
                  <a16:creationId xmlns:a16="http://schemas.microsoft.com/office/drawing/2014/main" id="{AE17E5A5-D1EC-4FD4-829C-D9A3B824587F}"/>
                </a:ext>
              </a:extLst>
            </p:cNvPr>
            <p:cNvCxnSpPr>
              <a:cxnSpLocks/>
            </p:cNvCxnSpPr>
            <p:nvPr/>
          </p:nvCxnSpPr>
          <p:spPr>
            <a:xfrm flipV="1">
              <a:off x="2878022" y="3684937"/>
              <a:ext cx="2153122" cy="13293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1" name="CuadroTexto 70">
              <a:extLst>
                <a:ext uri="{FF2B5EF4-FFF2-40B4-BE49-F238E27FC236}">
                  <a16:creationId xmlns:a16="http://schemas.microsoft.com/office/drawing/2014/main" id="{D1C2FE8D-3887-31CA-3C26-18B8BCB80003}"/>
                </a:ext>
              </a:extLst>
            </p:cNvPr>
            <p:cNvSpPr txBox="1"/>
            <p:nvPr/>
          </p:nvSpPr>
          <p:spPr>
            <a:xfrm>
              <a:off x="10942373" y="1536931"/>
              <a:ext cx="1164981" cy="289310"/>
            </a:xfrm>
            <a:prstGeom prst="rect">
              <a:avLst/>
            </a:prstGeom>
            <a:noFill/>
          </p:spPr>
          <p:txBody>
            <a:bodyPr wrap="square">
              <a:spAutoFit/>
            </a:bodyPr>
            <a:lstStyle/>
            <a:p>
              <a:r>
                <a:rPr lang="en-US" sz="1600" i="0" u="none" dirty="0">
                  <a:solidFill>
                    <a:srgbClr val="000000"/>
                  </a:solidFill>
                  <a:latin typeface="Arial" pitchFamily="34" charset="0"/>
                </a:rPr>
                <a:t>Iteration </a:t>
              </a:r>
              <a:r>
                <a:rPr lang="en-US" sz="1600" dirty="0">
                  <a:solidFill>
                    <a:srgbClr val="000000"/>
                  </a:solidFill>
                  <a:latin typeface="Arial" pitchFamily="34" charset="0"/>
                </a:rPr>
                <a:t>E</a:t>
              </a:r>
              <a:endParaRPr lang="en-US" sz="1600" i="0" u="none" dirty="0">
                <a:solidFill>
                  <a:srgbClr val="000000"/>
                </a:solidFill>
              </a:endParaRPr>
            </a:p>
          </p:txBody>
        </p:sp>
      </p:grpSp>
    </p:spTree>
    <p:extLst>
      <p:ext uri="{BB962C8B-B14F-4D97-AF65-F5344CB8AC3E}">
        <p14:creationId xmlns:p14="http://schemas.microsoft.com/office/powerpoint/2010/main" val="156508289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B6E191-2738-8E7A-D8B6-04C845256F45}"/>
              </a:ext>
            </a:extLst>
          </p:cNvPr>
          <p:cNvSpPr>
            <a:spLocks noGrp="1"/>
          </p:cNvSpPr>
          <p:nvPr>
            <p:ph type="title"/>
          </p:nvPr>
        </p:nvSpPr>
        <p:spPr/>
        <p:txBody>
          <a:bodyPr>
            <a:normAutofit fontScale="90000"/>
          </a:bodyPr>
          <a:lstStyle/>
          <a:p>
            <a:r>
              <a:rPr lang="es-ES" dirty="0"/>
              <a:t>Principios de Gestión, Rituales y Dominios de Desempeño</a:t>
            </a:r>
          </a:p>
        </p:txBody>
      </p:sp>
      <p:sp>
        <p:nvSpPr>
          <p:cNvPr id="3" name="Marcador de pie de página 2">
            <a:extLst>
              <a:ext uri="{FF2B5EF4-FFF2-40B4-BE49-F238E27FC236}">
                <a16:creationId xmlns:a16="http://schemas.microsoft.com/office/drawing/2014/main" id="{59973A1D-0E6C-4428-9058-17B7FE80D5E5}"/>
              </a:ext>
            </a:extLst>
          </p:cNvPr>
          <p:cNvSpPr>
            <a:spLocks noGrp="1"/>
          </p:cNvSpPr>
          <p:nvPr>
            <p:ph type="ftr" sz="quarter" idx="10"/>
          </p:nvPr>
        </p:nvSpPr>
        <p:spPr/>
        <p:txBody>
          <a:bodyPr/>
          <a:lstStyle/>
          <a:p>
            <a:pPr>
              <a:defRPr/>
            </a:pPr>
            <a:r>
              <a:rPr lang="es-ES"/>
              <a:t>© by fjspsv, 2025 - Introducción a la Dirección de Proyectos</a:t>
            </a:r>
          </a:p>
        </p:txBody>
      </p:sp>
      <p:sp>
        <p:nvSpPr>
          <p:cNvPr id="4" name="Marcador de número de diapositiva 3">
            <a:extLst>
              <a:ext uri="{FF2B5EF4-FFF2-40B4-BE49-F238E27FC236}">
                <a16:creationId xmlns:a16="http://schemas.microsoft.com/office/drawing/2014/main" id="{95E226E3-6B25-5D6E-F676-0CB6A81FD9E8}"/>
              </a:ext>
            </a:extLst>
          </p:cNvPr>
          <p:cNvSpPr>
            <a:spLocks noGrp="1"/>
          </p:cNvSpPr>
          <p:nvPr>
            <p:ph type="sldNum" sz="quarter" idx="11"/>
          </p:nvPr>
        </p:nvSpPr>
        <p:spPr/>
        <p:txBody>
          <a:bodyPr/>
          <a:lstStyle/>
          <a:p>
            <a:pPr>
              <a:defRPr/>
            </a:pPr>
            <a:r>
              <a:rPr lang="es-ES"/>
              <a:t>Página: </a:t>
            </a:r>
            <a:fld id="{49B546A9-E0B7-47F2-9792-A99EEA3C1A4A}" type="slidenum">
              <a:rPr lang="es-ES" smtClean="0"/>
              <a:pPr>
                <a:defRPr/>
              </a:pPr>
              <a:t>31</a:t>
            </a:fld>
            <a:endParaRPr lang="es-ES"/>
          </a:p>
        </p:txBody>
      </p:sp>
      <p:graphicFrame>
        <p:nvGraphicFramePr>
          <p:cNvPr id="5" name="Tabla 4">
            <a:extLst>
              <a:ext uri="{FF2B5EF4-FFF2-40B4-BE49-F238E27FC236}">
                <a16:creationId xmlns:a16="http://schemas.microsoft.com/office/drawing/2014/main" id="{ED032795-04F2-46D6-E57D-B53C6F3165A5}"/>
              </a:ext>
            </a:extLst>
          </p:cNvPr>
          <p:cNvGraphicFramePr>
            <a:graphicFrameLocks noGrp="1"/>
          </p:cNvGraphicFramePr>
          <p:nvPr>
            <p:extLst>
              <p:ext uri="{D42A27DB-BD31-4B8C-83A1-F6EECF244321}">
                <p14:modId xmlns:p14="http://schemas.microsoft.com/office/powerpoint/2010/main" val="3990517479"/>
              </p:ext>
            </p:extLst>
          </p:nvPr>
        </p:nvGraphicFramePr>
        <p:xfrm>
          <a:off x="78559" y="654397"/>
          <a:ext cx="11887731" cy="829800"/>
        </p:xfrm>
        <a:graphic>
          <a:graphicData uri="http://schemas.openxmlformats.org/drawingml/2006/table">
            <a:tbl>
              <a:tblPr firstRow="1" firstCol="1" lastRow="1" lastCol="1" bandRow="1" bandCol="1"/>
              <a:tblGrid>
                <a:gridCol w="3641212">
                  <a:extLst>
                    <a:ext uri="{9D8B030D-6E8A-4147-A177-3AD203B41FA5}">
                      <a16:colId xmlns:a16="http://schemas.microsoft.com/office/drawing/2014/main" val="2727804553"/>
                    </a:ext>
                  </a:extLst>
                </a:gridCol>
                <a:gridCol w="2561404">
                  <a:extLst>
                    <a:ext uri="{9D8B030D-6E8A-4147-A177-3AD203B41FA5}">
                      <a16:colId xmlns:a16="http://schemas.microsoft.com/office/drawing/2014/main" val="2144897559"/>
                    </a:ext>
                  </a:extLst>
                </a:gridCol>
                <a:gridCol w="2522130">
                  <a:extLst>
                    <a:ext uri="{9D8B030D-6E8A-4147-A177-3AD203B41FA5}">
                      <a16:colId xmlns:a16="http://schemas.microsoft.com/office/drawing/2014/main" val="1285220086"/>
                    </a:ext>
                  </a:extLst>
                </a:gridCol>
                <a:gridCol w="3162985">
                  <a:extLst>
                    <a:ext uri="{9D8B030D-6E8A-4147-A177-3AD203B41FA5}">
                      <a16:colId xmlns:a16="http://schemas.microsoft.com/office/drawing/2014/main" val="3809925242"/>
                    </a:ext>
                  </a:extLst>
                </a:gridCol>
              </a:tblGrid>
              <a:tr h="132053">
                <a:tc gridSpan="4">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100" b="1" dirty="0">
                          <a:solidFill>
                            <a:schemeClr val="bg1"/>
                          </a:solidFill>
                          <a:effectLst/>
                        </a:rPr>
                        <a:t>Los 12 principios</a:t>
                      </a:r>
                      <a:r>
                        <a:rPr lang="es-ES" sz="1100" b="1" spc="125" dirty="0">
                          <a:solidFill>
                            <a:schemeClr val="bg1"/>
                          </a:solidFill>
                          <a:effectLst/>
                        </a:rPr>
                        <a:t> </a:t>
                      </a:r>
                      <a:r>
                        <a:rPr lang="es-ES" sz="1100" b="1" dirty="0">
                          <a:solidFill>
                            <a:schemeClr val="bg1"/>
                          </a:solidFill>
                          <a:effectLst/>
                        </a:rPr>
                        <a:t>de</a:t>
                      </a:r>
                      <a:r>
                        <a:rPr lang="es-ES" sz="1100" b="1" spc="25" dirty="0">
                          <a:solidFill>
                            <a:schemeClr val="bg1"/>
                          </a:solidFill>
                          <a:effectLst/>
                        </a:rPr>
                        <a:t> </a:t>
                      </a:r>
                      <a:r>
                        <a:rPr lang="es-ES" sz="1100" b="1" dirty="0">
                          <a:solidFill>
                            <a:schemeClr val="bg1"/>
                          </a:solidFill>
                          <a:effectLst/>
                        </a:rPr>
                        <a:t>la</a:t>
                      </a:r>
                      <a:r>
                        <a:rPr lang="es-ES" sz="1100" b="1" spc="20" dirty="0">
                          <a:solidFill>
                            <a:schemeClr val="bg1"/>
                          </a:solidFill>
                          <a:effectLst/>
                        </a:rPr>
                        <a:t> </a:t>
                      </a:r>
                      <a:r>
                        <a:rPr lang="es-ES" sz="1100" b="1" dirty="0">
                          <a:solidFill>
                            <a:schemeClr val="bg1"/>
                          </a:solidFill>
                          <a:effectLst/>
                        </a:rPr>
                        <a:t>Dirección</a:t>
                      </a:r>
                      <a:r>
                        <a:rPr lang="es-ES" sz="1100" b="1" spc="120" dirty="0">
                          <a:solidFill>
                            <a:schemeClr val="bg1"/>
                          </a:solidFill>
                          <a:effectLst/>
                        </a:rPr>
                        <a:t> </a:t>
                      </a:r>
                      <a:r>
                        <a:rPr lang="es-ES" sz="1100" b="1" dirty="0">
                          <a:solidFill>
                            <a:schemeClr val="bg1"/>
                          </a:solidFill>
                          <a:effectLst/>
                        </a:rPr>
                        <a:t>de</a:t>
                      </a:r>
                      <a:r>
                        <a:rPr lang="es-ES" sz="1100" b="1" spc="25" dirty="0">
                          <a:solidFill>
                            <a:schemeClr val="bg1"/>
                          </a:solidFill>
                          <a:effectLst/>
                        </a:rPr>
                        <a:t> </a:t>
                      </a:r>
                      <a:r>
                        <a:rPr lang="es-ES" sz="1100" b="1" dirty="0">
                          <a:solidFill>
                            <a:schemeClr val="bg1"/>
                          </a:solidFill>
                          <a:effectLst/>
                        </a:rPr>
                        <a:t>Pr</a:t>
                      </a:r>
                      <a:r>
                        <a:rPr lang="es-ES" sz="1100" b="1" spc="-15" dirty="0">
                          <a:solidFill>
                            <a:schemeClr val="bg1"/>
                          </a:solidFill>
                          <a:effectLst/>
                        </a:rPr>
                        <a:t>o</a:t>
                      </a:r>
                      <a:r>
                        <a:rPr lang="es-ES" sz="1100" b="1" spc="-10" dirty="0">
                          <a:solidFill>
                            <a:schemeClr val="bg1"/>
                          </a:solidFill>
                          <a:effectLst/>
                        </a:rPr>
                        <a:t>y</a:t>
                      </a:r>
                      <a:r>
                        <a:rPr lang="es-ES" sz="1100" b="1" dirty="0">
                          <a:solidFill>
                            <a:schemeClr val="bg1"/>
                          </a:solidFill>
                          <a:effectLst/>
                        </a:rPr>
                        <a:t>ectos …</a:t>
                      </a:r>
                      <a:endParaRPr lang="es-ES" sz="11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rgbClr val="FF0000"/>
                    </a:solidFill>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739216395"/>
                  </a:ext>
                </a:extLst>
              </a:tr>
              <a:tr h="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100" spc="10" dirty="0">
                          <a:effectLst/>
                        </a:rPr>
                        <a:t>Se</a:t>
                      </a:r>
                      <a:r>
                        <a:rPr lang="es-ES" sz="1100" dirty="0">
                          <a:effectLst/>
                        </a:rPr>
                        <a:t>r</a:t>
                      </a:r>
                      <a:r>
                        <a:rPr lang="es-ES" sz="1100" spc="10" dirty="0">
                          <a:effectLst/>
                        </a:rPr>
                        <a:t> u</a:t>
                      </a:r>
                      <a:r>
                        <a:rPr lang="es-ES" sz="1100" dirty="0">
                          <a:effectLst/>
                        </a:rPr>
                        <a:t>n</a:t>
                      </a:r>
                      <a:r>
                        <a:rPr lang="es-ES" sz="1100" spc="30" dirty="0">
                          <a:effectLst/>
                        </a:rPr>
                        <a:t> </a:t>
                      </a:r>
                      <a:r>
                        <a:rPr lang="es-ES" sz="1100" spc="10" dirty="0">
                          <a:effectLst/>
                        </a:rPr>
                        <a:t>administrador dili</a:t>
                      </a:r>
                      <a:r>
                        <a:rPr lang="es-ES" sz="1100" spc="-10" dirty="0">
                          <a:effectLst/>
                        </a:rPr>
                        <a:t>g</a:t>
                      </a:r>
                      <a:r>
                        <a:rPr lang="es-ES" sz="1100" spc="10" dirty="0">
                          <a:effectLst/>
                        </a:rPr>
                        <a:t>ente</a:t>
                      </a:r>
                      <a:r>
                        <a:rPr lang="es-ES" sz="1100" dirty="0">
                          <a:effectLst/>
                        </a:rPr>
                        <a:t>,</a:t>
                      </a:r>
                      <a:r>
                        <a:rPr lang="es-ES" sz="1100" spc="-10" dirty="0">
                          <a:effectLst/>
                        </a:rPr>
                        <a:t> </a:t>
                      </a:r>
                      <a:r>
                        <a:rPr lang="es-ES" sz="1100" spc="10" dirty="0">
                          <a:effectLst/>
                        </a:rPr>
                        <a:t>respetuoso </a:t>
                      </a:r>
                      <a:r>
                        <a:rPr lang="es-ES" sz="1100" dirty="0">
                          <a:effectLst/>
                        </a:rPr>
                        <a:t>y</a:t>
                      </a:r>
                      <a:r>
                        <a:rPr lang="es-ES" sz="1100" spc="30" dirty="0">
                          <a:effectLst/>
                        </a:rPr>
                        <a:t> </a:t>
                      </a:r>
                      <a:r>
                        <a:rPr lang="es-ES" sz="1100" spc="10" dirty="0">
                          <a:effectLst/>
                        </a:rPr>
                        <a:t>cuidadoso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Crea</a:t>
                      </a:r>
                      <a:r>
                        <a:rPr lang="es-ES" sz="1000" dirty="0">
                          <a:effectLst/>
                        </a:rPr>
                        <a:t>r</a:t>
                      </a:r>
                      <a:r>
                        <a:rPr lang="es-ES" sz="1000" spc="-20" dirty="0">
                          <a:effectLst/>
                        </a:rPr>
                        <a:t> </a:t>
                      </a:r>
                      <a:r>
                        <a:rPr lang="es-ES" sz="1000" spc="10" dirty="0">
                          <a:effectLst/>
                        </a:rPr>
                        <a:t>u</a:t>
                      </a:r>
                      <a:r>
                        <a:rPr lang="es-ES" sz="1000" dirty="0">
                          <a:effectLst/>
                        </a:rPr>
                        <a:t>n</a:t>
                      </a:r>
                      <a:r>
                        <a:rPr lang="es-ES" sz="1000" spc="70" dirty="0">
                          <a:effectLst/>
                        </a:rPr>
                        <a:t> </a:t>
                      </a:r>
                      <a:r>
                        <a:rPr lang="es-ES" sz="1000" spc="10" dirty="0">
                          <a:effectLst/>
                        </a:rPr>
                        <a:t>ento</a:t>
                      </a:r>
                      <a:r>
                        <a:rPr lang="es-ES" sz="1000" spc="25" dirty="0">
                          <a:effectLst/>
                        </a:rPr>
                        <a:t>r</a:t>
                      </a:r>
                      <a:r>
                        <a:rPr lang="es-ES" sz="1000" spc="10" dirty="0">
                          <a:effectLst/>
                        </a:rPr>
                        <a:t>no colaborati</a:t>
                      </a:r>
                      <a:r>
                        <a:rPr lang="es-ES" sz="1000" spc="-10" dirty="0">
                          <a:effectLst/>
                        </a:rPr>
                        <a:t>v</a:t>
                      </a:r>
                      <a:r>
                        <a:rPr lang="es-ES" sz="1000" dirty="0">
                          <a:effectLst/>
                        </a:rPr>
                        <a:t>o </a:t>
                      </a:r>
                      <a:r>
                        <a:rPr lang="es-ES" sz="1000" spc="10" dirty="0">
                          <a:effectLst/>
                        </a:rPr>
                        <a:t>de</a:t>
                      </a:r>
                      <a:r>
                        <a:rPr lang="es-ES" sz="1000" dirty="0">
                          <a:effectLst/>
                        </a:rPr>
                        <a:t>l</a:t>
                      </a:r>
                      <a:r>
                        <a:rPr lang="es-ES" sz="1000" spc="30" dirty="0">
                          <a:effectLst/>
                        </a:rPr>
                        <a:t> </a:t>
                      </a:r>
                      <a:r>
                        <a:rPr lang="es-ES" sz="1000" spc="10" dirty="0">
                          <a:effectLst/>
                        </a:rPr>
                        <a:t>equipo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I</a:t>
                      </a:r>
                      <a:r>
                        <a:rPr lang="es-ES" sz="1000" spc="-15" dirty="0">
                          <a:effectLst/>
                        </a:rPr>
                        <a:t>n</a:t>
                      </a:r>
                      <a:r>
                        <a:rPr lang="es-ES" sz="1000" spc="10" dirty="0">
                          <a:effectLst/>
                        </a:rPr>
                        <a:t>volucrars</a:t>
                      </a:r>
                      <a:r>
                        <a:rPr lang="es-ES" sz="1000" dirty="0">
                          <a:effectLst/>
                        </a:rPr>
                        <a:t>e</a:t>
                      </a:r>
                      <a:r>
                        <a:rPr lang="es-ES" sz="1000" spc="110" dirty="0">
                          <a:effectLst/>
                        </a:rPr>
                        <a:t> </a:t>
                      </a:r>
                      <a:r>
                        <a:rPr lang="es-ES" sz="1000" spc="10" dirty="0">
                          <a:effectLst/>
                        </a:rPr>
                        <a:t>eficazmente co</a:t>
                      </a:r>
                      <a:r>
                        <a:rPr lang="es-ES" sz="1000" dirty="0">
                          <a:effectLst/>
                        </a:rPr>
                        <a:t>n</a:t>
                      </a:r>
                      <a:r>
                        <a:rPr lang="es-ES" sz="1000" spc="75" dirty="0">
                          <a:effectLst/>
                        </a:rPr>
                        <a:t> </a:t>
                      </a:r>
                      <a:r>
                        <a:rPr lang="es-ES" sz="1000" spc="10" dirty="0">
                          <a:effectLst/>
                        </a:rPr>
                        <a:t>lo</a:t>
                      </a:r>
                      <a:r>
                        <a:rPr lang="es-ES" sz="1000" dirty="0">
                          <a:effectLst/>
                        </a:rPr>
                        <a:t>s</a:t>
                      </a:r>
                      <a:r>
                        <a:rPr lang="es-ES" sz="1000" spc="65" dirty="0">
                          <a:effectLst/>
                        </a:rPr>
                        <a:t> </a:t>
                      </a:r>
                      <a:r>
                        <a:rPr lang="es-ES" sz="1000" spc="10" dirty="0">
                          <a:effectLst/>
                        </a:rPr>
                        <a:t>interesados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Enfocars</a:t>
                      </a:r>
                      <a:r>
                        <a:rPr lang="es-ES" sz="1000" dirty="0">
                          <a:effectLst/>
                        </a:rPr>
                        <a:t>e</a:t>
                      </a:r>
                      <a:r>
                        <a:rPr lang="es-ES" sz="1000" spc="30" dirty="0">
                          <a:effectLst/>
                        </a:rPr>
                        <a:t> </a:t>
                      </a:r>
                      <a:r>
                        <a:rPr lang="es-ES" sz="1000" spc="10" dirty="0">
                          <a:effectLst/>
                        </a:rPr>
                        <a:t>e</a:t>
                      </a:r>
                      <a:r>
                        <a:rPr lang="es-ES" sz="1000" dirty="0">
                          <a:effectLst/>
                        </a:rPr>
                        <a:t>n</a:t>
                      </a:r>
                      <a:r>
                        <a:rPr lang="es-ES" sz="1000" spc="55" dirty="0">
                          <a:effectLst/>
                        </a:rPr>
                        <a:t> </a:t>
                      </a:r>
                      <a:r>
                        <a:rPr lang="es-ES" sz="1000" spc="10" dirty="0">
                          <a:effectLst/>
                        </a:rPr>
                        <a:t>e</a:t>
                      </a:r>
                      <a:r>
                        <a:rPr lang="es-ES" sz="1000" dirty="0">
                          <a:effectLst/>
                        </a:rPr>
                        <a:t>l</a:t>
                      </a:r>
                      <a:r>
                        <a:rPr lang="es-ES" sz="1000" spc="55" dirty="0">
                          <a:effectLst/>
                        </a:rPr>
                        <a:t> </a:t>
                      </a:r>
                      <a:r>
                        <a:rPr lang="es-ES" sz="1000" spc="-15" dirty="0">
                          <a:effectLst/>
                        </a:rPr>
                        <a:t>v</a:t>
                      </a:r>
                      <a:r>
                        <a:rPr lang="es-ES" sz="1000" spc="10" dirty="0">
                          <a:effectLst/>
                        </a:rPr>
                        <a:t>alor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7465441"/>
                  </a:ext>
                </a:extLst>
              </a:tr>
              <a:tr h="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100" dirty="0">
                          <a:effectLst/>
                        </a:rPr>
                        <a:t>Reconocer, evaluar y responder a las interacciones del sistema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dirty="0">
                          <a:effectLst/>
                        </a:rPr>
                        <a:t>Demostrar conductas de liderazgo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Adapta</a:t>
                      </a:r>
                      <a:r>
                        <a:rPr lang="es-ES" sz="1000" dirty="0">
                          <a:effectLst/>
                        </a:rPr>
                        <a:t>r</a:t>
                      </a:r>
                      <a:r>
                        <a:rPr lang="es-ES" sz="1000" spc="130" dirty="0">
                          <a:effectLst/>
                        </a:rPr>
                        <a:t> </a:t>
                      </a:r>
                      <a:r>
                        <a:rPr lang="es-ES" sz="1000" spc="10" dirty="0">
                          <a:effectLst/>
                        </a:rPr>
                        <a:t>co</a:t>
                      </a:r>
                      <a:r>
                        <a:rPr lang="es-ES" sz="1000" dirty="0">
                          <a:effectLst/>
                        </a:rPr>
                        <a:t>n</a:t>
                      </a:r>
                      <a:r>
                        <a:rPr lang="es-ES" sz="1000" spc="30" dirty="0">
                          <a:effectLst/>
                        </a:rPr>
                        <a:t> </a:t>
                      </a:r>
                      <a:r>
                        <a:rPr lang="es-ES" sz="1000" spc="10" dirty="0">
                          <a:effectLst/>
                        </a:rPr>
                        <a:t>base e</a:t>
                      </a:r>
                      <a:r>
                        <a:rPr lang="es-ES" sz="1000" dirty="0">
                          <a:effectLst/>
                        </a:rPr>
                        <a:t>n</a:t>
                      </a:r>
                      <a:r>
                        <a:rPr lang="es-ES" sz="1000" spc="55" dirty="0">
                          <a:effectLst/>
                        </a:rPr>
                        <a:t> </a:t>
                      </a:r>
                      <a:r>
                        <a:rPr lang="es-ES" sz="1000" spc="10" dirty="0">
                          <a:effectLst/>
                        </a:rPr>
                        <a:t>e</a:t>
                      </a:r>
                      <a:r>
                        <a:rPr lang="es-ES" sz="1000" dirty="0">
                          <a:effectLst/>
                        </a:rPr>
                        <a:t>l</a:t>
                      </a:r>
                      <a:r>
                        <a:rPr lang="es-ES" sz="1000" spc="30" dirty="0">
                          <a:effectLst/>
                        </a:rPr>
                        <a:t> </a:t>
                      </a:r>
                      <a:r>
                        <a:rPr lang="es-ES" sz="1000" spc="10" dirty="0">
                          <a:effectLst/>
                        </a:rPr>
                        <a:t>contexto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Incorpora</a:t>
                      </a:r>
                      <a:r>
                        <a:rPr lang="es-ES" sz="1000" dirty="0">
                          <a:effectLst/>
                        </a:rPr>
                        <a:t>r</a:t>
                      </a:r>
                      <a:r>
                        <a:rPr lang="es-ES" sz="1000" spc="125" dirty="0">
                          <a:effectLst/>
                        </a:rPr>
                        <a:t> </a:t>
                      </a:r>
                      <a:r>
                        <a:rPr lang="es-ES" sz="1000" spc="10" dirty="0">
                          <a:effectLst/>
                        </a:rPr>
                        <a:t>l</a:t>
                      </a:r>
                      <a:r>
                        <a:rPr lang="es-ES" sz="1000" dirty="0">
                          <a:effectLst/>
                        </a:rPr>
                        <a:t>a</a:t>
                      </a:r>
                      <a:r>
                        <a:rPr lang="es-ES" sz="1000" spc="30" dirty="0">
                          <a:effectLst/>
                        </a:rPr>
                        <a:t> </a:t>
                      </a:r>
                      <a:r>
                        <a:rPr lang="es-ES" sz="1000" spc="10" dirty="0">
                          <a:effectLst/>
                        </a:rPr>
                        <a:t>calidad e</a:t>
                      </a:r>
                      <a:r>
                        <a:rPr lang="es-ES" sz="1000" dirty="0">
                          <a:effectLst/>
                        </a:rPr>
                        <a:t>n</a:t>
                      </a:r>
                      <a:r>
                        <a:rPr lang="es-ES" sz="1000" spc="55" dirty="0">
                          <a:effectLst/>
                        </a:rPr>
                        <a:t> </a:t>
                      </a:r>
                      <a:r>
                        <a:rPr lang="es-ES" sz="1000" spc="10" dirty="0">
                          <a:effectLst/>
                        </a:rPr>
                        <a:t>lo</a:t>
                      </a:r>
                      <a:r>
                        <a:rPr lang="es-ES" sz="1000" dirty="0">
                          <a:effectLst/>
                        </a:rPr>
                        <a:t>s</a:t>
                      </a:r>
                      <a:r>
                        <a:rPr lang="es-ES" sz="1000" spc="30" dirty="0">
                          <a:effectLst/>
                        </a:rPr>
                        <a:t> </a:t>
                      </a:r>
                      <a:r>
                        <a:rPr lang="es-ES" sz="1000" spc="10" dirty="0">
                          <a:effectLst/>
                        </a:rPr>
                        <a:t>procesos </a:t>
                      </a:r>
                      <a:r>
                        <a:rPr lang="es-ES" sz="1000" dirty="0">
                          <a:effectLst/>
                        </a:rPr>
                        <a:t>y</a:t>
                      </a:r>
                      <a:r>
                        <a:rPr lang="es-ES" sz="1000" spc="15" dirty="0">
                          <a:effectLst/>
                        </a:rPr>
                        <a:t> </a:t>
                      </a:r>
                      <a:r>
                        <a:rPr lang="es-ES" sz="1000" spc="10" dirty="0">
                          <a:effectLst/>
                        </a:rPr>
                        <a:t>lo</a:t>
                      </a:r>
                      <a:r>
                        <a:rPr lang="es-ES" sz="1000" dirty="0">
                          <a:effectLst/>
                        </a:rPr>
                        <a:t>s</a:t>
                      </a:r>
                      <a:r>
                        <a:rPr lang="es-ES" sz="1000" spc="65" dirty="0">
                          <a:effectLst/>
                        </a:rPr>
                        <a:t> </a:t>
                      </a:r>
                      <a:r>
                        <a:rPr lang="es-ES" sz="1000" spc="10" dirty="0">
                          <a:effectLst/>
                        </a:rPr>
                        <a:t>entre</a:t>
                      </a:r>
                      <a:r>
                        <a:rPr lang="es-ES" sz="1000" spc="-10" dirty="0">
                          <a:effectLst/>
                        </a:rPr>
                        <a:t>g</a:t>
                      </a:r>
                      <a:r>
                        <a:rPr lang="es-ES" sz="1000" spc="10" dirty="0">
                          <a:effectLst/>
                        </a:rPr>
                        <a:t>ables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744649425"/>
                  </a:ext>
                </a:extLst>
              </a:tr>
              <a:tr h="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100" spc="10" dirty="0">
                          <a:effectLst/>
                        </a:rPr>
                        <a:t>N</a:t>
                      </a:r>
                      <a:r>
                        <a:rPr lang="es-ES" sz="1100" spc="-10" dirty="0">
                          <a:effectLst/>
                        </a:rPr>
                        <a:t>av</a:t>
                      </a:r>
                      <a:r>
                        <a:rPr lang="es-ES" sz="1100" spc="10" dirty="0">
                          <a:effectLst/>
                        </a:rPr>
                        <a:t>e</a:t>
                      </a:r>
                      <a:r>
                        <a:rPr lang="es-ES" sz="1100" spc="-10" dirty="0">
                          <a:effectLst/>
                        </a:rPr>
                        <a:t>g</a:t>
                      </a:r>
                      <a:r>
                        <a:rPr lang="es-ES" sz="1100" spc="10" dirty="0">
                          <a:effectLst/>
                        </a:rPr>
                        <a:t>a</a:t>
                      </a:r>
                      <a:r>
                        <a:rPr lang="es-ES" sz="1100" dirty="0">
                          <a:effectLst/>
                        </a:rPr>
                        <a:t>r</a:t>
                      </a:r>
                      <a:r>
                        <a:rPr lang="es-ES" sz="1100" spc="25" dirty="0">
                          <a:effectLst/>
                        </a:rPr>
                        <a:t> </a:t>
                      </a:r>
                      <a:r>
                        <a:rPr lang="es-ES" sz="1100" spc="10" dirty="0">
                          <a:effectLst/>
                        </a:rPr>
                        <a:t>e</a:t>
                      </a:r>
                      <a:r>
                        <a:rPr lang="es-ES" sz="1100" dirty="0">
                          <a:effectLst/>
                        </a:rPr>
                        <a:t>n</a:t>
                      </a:r>
                      <a:r>
                        <a:rPr lang="es-ES" sz="1100" spc="55" dirty="0">
                          <a:effectLst/>
                        </a:rPr>
                        <a:t> </a:t>
                      </a:r>
                      <a:r>
                        <a:rPr lang="es-ES" sz="1100" spc="10" dirty="0">
                          <a:effectLst/>
                        </a:rPr>
                        <a:t>l</a:t>
                      </a:r>
                      <a:r>
                        <a:rPr lang="es-ES" sz="1100" dirty="0">
                          <a:effectLst/>
                        </a:rPr>
                        <a:t>a</a:t>
                      </a:r>
                      <a:r>
                        <a:rPr lang="es-ES" sz="1100" spc="75" dirty="0">
                          <a:effectLst/>
                        </a:rPr>
                        <a:t> </a:t>
                      </a:r>
                      <a:r>
                        <a:rPr lang="es-ES" sz="1100" spc="10" dirty="0">
                          <a:effectLst/>
                        </a:rPr>
                        <a:t>complejidad </a:t>
                      </a:r>
                      <a:endParaRPr lang="es-E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Optimiza</a:t>
                      </a:r>
                      <a:r>
                        <a:rPr lang="es-ES" sz="1000" dirty="0">
                          <a:effectLst/>
                        </a:rPr>
                        <a:t>r</a:t>
                      </a:r>
                      <a:r>
                        <a:rPr lang="es-ES" sz="1000" spc="90" dirty="0">
                          <a:effectLst/>
                        </a:rPr>
                        <a:t> </a:t>
                      </a:r>
                      <a:r>
                        <a:rPr lang="es-ES" sz="1000" spc="10" dirty="0">
                          <a:effectLst/>
                        </a:rPr>
                        <a:t>la</a:t>
                      </a:r>
                      <a:r>
                        <a:rPr lang="es-ES" sz="1000" dirty="0">
                          <a:effectLst/>
                        </a:rPr>
                        <a:t>s</a:t>
                      </a:r>
                      <a:r>
                        <a:rPr lang="es-ES" sz="1000" spc="30" dirty="0">
                          <a:effectLst/>
                        </a:rPr>
                        <a:t> </a:t>
                      </a:r>
                      <a:r>
                        <a:rPr lang="es-ES" sz="1000" spc="10" dirty="0">
                          <a:effectLst/>
                        </a:rPr>
                        <a:t>respuestas</a:t>
                      </a:r>
                      <a:r>
                        <a:rPr lang="es-ES" sz="1000" spc="45" dirty="0">
                          <a:effectLst/>
                        </a:rPr>
                        <a:t> </a:t>
                      </a:r>
                      <a:r>
                        <a:rPr lang="es-ES" sz="1000" dirty="0">
                          <a:effectLst/>
                        </a:rPr>
                        <a:t>a</a:t>
                      </a:r>
                      <a:r>
                        <a:rPr lang="es-ES" sz="1000" spc="50" dirty="0">
                          <a:effectLst/>
                        </a:rPr>
                        <a:t> </a:t>
                      </a:r>
                      <a:r>
                        <a:rPr lang="es-ES" sz="1000" spc="10" dirty="0">
                          <a:effectLst/>
                        </a:rPr>
                        <a:t>lo</a:t>
                      </a:r>
                      <a:r>
                        <a:rPr lang="es-ES" sz="1000" dirty="0">
                          <a:effectLst/>
                        </a:rPr>
                        <a:t>s</a:t>
                      </a:r>
                      <a:r>
                        <a:rPr lang="es-ES" sz="1000" spc="30" dirty="0">
                          <a:effectLst/>
                        </a:rPr>
                        <a:t> </a:t>
                      </a:r>
                      <a:r>
                        <a:rPr lang="es-ES" sz="1000" spc="10" dirty="0">
                          <a:effectLst/>
                        </a:rPr>
                        <a:t>ries</a:t>
                      </a:r>
                      <a:r>
                        <a:rPr lang="es-ES" sz="1000" spc="-10" dirty="0">
                          <a:effectLst/>
                        </a:rPr>
                        <a:t>g</a:t>
                      </a:r>
                      <a:r>
                        <a:rPr lang="es-ES" sz="1000" spc="10" dirty="0">
                          <a:effectLst/>
                        </a:rPr>
                        <a:t>os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10" dirty="0">
                          <a:effectLst/>
                        </a:rPr>
                        <a:t>Adopta</a:t>
                      </a:r>
                      <a:r>
                        <a:rPr lang="es-ES" sz="1000" dirty="0">
                          <a:effectLst/>
                        </a:rPr>
                        <a:t>r</a:t>
                      </a:r>
                      <a:r>
                        <a:rPr lang="es-ES" sz="1000" spc="130" dirty="0">
                          <a:effectLst/>
                        </a:rPr>
                        <a:t> </a:t>
                      </a:r>
                      <a:r>
                        <a:rPr lang="es-ES" sz="1000" spc="10" dirty="0">
                          <a:effectLst/>
                        </a:rPr>
                        <a:t>l</a:t>
                      </a:r>
                      <a:r>
                        <a:rPr lang="es-ES" sz="1000" dirty="0">
                          <a:effectLst/>
                        </a:rPr>
                        <a:t>a</a:t>
                      </a:r>
                      <a:r>
                        <a:rPr lang="es-ES" sz="1000" spc="30" dirty="0">
                          <a:effectLst/>
                        </a:rPr>
                        <a:t> </a:t>
                      </a:r>
                      <a:r>
                        <a:rPr lang="es-ES" sz="1000" spc="10" dirty="0">
                          <a:effectLst/>
                        </a:rPr>
                        <a:t>adaptabilidad</a:t>
                      </a:r>
                      <a:r>
                        <a:rPr lang="es-ES" sz="1000" spc="45" dirty="0">
                          <a:effectLst/>
                        </a:rPr>
                        <a:t> </a:t>
                      </a:r>
                      <a:r>
                        <a:rPr lang="es-ES" sz="1000" dirty="0">
                          <a:effectLst/>
                        </a:rPr>
                        <a:t>y</a:t>
                      </a:r>
                      <a:r>
                        <a:rPr lang="es-ES" sz="1000" spc="15" dirty="0">
                          <a:effectLst/>
                        </a:rPr>
                        <a:t> </a:t>
                      </a:r>
                      <a:r>
                        <a:rPr lang="es-ES" sz="1000" spc="10" dirty="0">
                          <a:effectLst/>
                        </a:rPr>
                        <a:t>l</a:t>
                      </a:r>
                      <a:r>
                        <a:rPr lang="es-ES" sz="1000" dirty="0">
                          <a:effectLst/>
                        </a:rPr>
                        <a:t>a</a:t>
                      </a:r>
                      <a:r>
                        <a:rPr lang="es-ES" sz="1000" spc="30" dirty="0">
                          <a:effectLst/>
                        </a:rPr>
                        <a:t> </a:t>
                      </a:r>
                      <a:r>
                        <a:rPr lang="es-ES" sz="1000" spc="10" dirty="0">
                          <a:effectLst/>
                        </a:rPr>
                        <a:t>resiliencia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lnSpc>
                          <a:spcPct val="107000"/>
                        </a:lnSpc>
                        <a:spcAft>
                          <a:spcPts val="800"/>
                        </a:spcAft>
                      </a:pPr>
                      <a:r>
                        <a:rPr lang="es-ES" sz="1000" spc="-20" dirty="0">
                          <a:effectLst/>
                        </a:rPr>
                        <a:t>P</a:t>
                      </a:r>
                      <a:r>
                        <a:rPr lang="es-ES" sz="1000" spc="10" dirty="0">
                          <a:effectLst/>
                        </a:rPr>
                        <a:t>e</a:t>
                      </a:r>
                      <a:r>
                        <a:rPr lang="es-ES" sz="1000" spc="25" dirty="0">
                          <a:effectLst/>
                        </a:rPr>
                        <a:t>r</a:t>
                      </a:r>
                      <a:r>
                        <a:rPr lang="es-ES" sz="1000" spc="10" dirty="0">
                          <a:effectLst/>
                        </a:rPr>
                        <a:t>miti</a:t>
                      </a:r>
                      <a:r>
                        <a:rPr lang="es-ES" sz="1000" dirty="0">
                          <a:effectLst/>
                        </a:rPr>
                        <a:t>r</a:t>
                      </a:r>
                      <a:r>
                        <a:rPr lang="es-ES" sz="1000" spc="85" dirty="0">
                          <a:effectLst/>
                        </a:rPr>
                        <a:t> </a:t>
                      </a:r>
                      <a:r>
                        <a:rPr lang="es-ES" sz="1000" spc="10" dirty="0">
                          <a:effectLst/>
                        </a:rPr>
                        <a:t>e</a:t>
                      </a:r>
                      <a:r>
                        <a:rPr lang="es-ES" sz="1000" dirty="0">
                          <a:effectLst/>
                        </a:rPr>
                        <a:t>l</a:t>
                      </a:r>
                      <a:r>
                        <a:rPr lang="es-ES" sz="1000" spc="55" dirty="0">
                          <a:effectLst/>
                        </a:rPr>
                        <a:t> </a:t>
                      </a:r>
                      <a:r>
                        <a:rPr lang="es-ES" sz="1000" spc="10" dirty="0">
                          <a:effectLst/>
                        </a:rPr>
                        <a:t>cambi</a:t>
                      </a:r>
                      <a:r>
                        <a:rPr lang="es-ES" sz="1000" dirty="0">
                          <a:effectLst/>
                        </a:rPr>
                        <a:t>o</a:t>
                      </a:r>
                      <a:r>
                        <a:rPr lang="es-ES" sz="1000" spc="165" dirty="0">
                          <a:effectLst/>
                        </a:rPr>
                        <a:t> </a:t>
                      </a:r>
                      <a:r>
                        <a:rPr lang="es-ES" sz="1000" spc="10" dirty="0">
                          <a:effectLst/>
                        </a:rPr>
                        <a:t>par</a:t>
                      </a:r>
                      <a:r>
                        <a:rPr lang="es-ES" sz="1000" dirty="0">
                          <a:effectLst/>
                        </a:rPr>
                        <a:t>a</a:t>
                      </a:r>
                      <a:r>
                        <a:rPr lang="es-ES" sz="1000" spc="30" dirty="0">
                          <a:effectLst/>
                        </a:rPr>
                        <a:t> </a:t>
                      </a:r>
                      <a:r>
                        <a:rPr lang="es-ES" sz="1000" spc="10" dirty="0">
                          <a:effectLst/>
                        </a:rPr>
                        <a:t>lo</a:t>
                      </a:r>
                      <a:r>
                        <a:rPr lang="es-ES" sz="1000" spc="-10" dirty="0">
                          <a:effectLst/>
                        </a:rPr>
                        <a:t>g</a:t>
                      </a:r>
                      <a:r>
                        <a:rPr lang="es-ES" sz="1000" spc="10" dirty="0">
                          <a:effectLst/>
                        </a:rPr>
                        <a:t>rar</a:t>
                      </a:r>
                      <a:r>
                        <a:rPr lang="es-ES" sz="1000" spc="50" dirty="0">
                          <a:effectLst/>
                        </a:rPr>
                        <a:t> </a:t>
                      </a:r>
                      <a:r>
                        <a:rPr lang="es-ES" sz="1000" spc="10" dirty="0">
                          <a:effectLst/>
                        </a:rPr>
                        <a:t>e</a:t>
                      </a:r>
                      <a:r>
                        <a:rPr lang="es-ES" sz="1000" dirty="0">
                          <a:effectLst/>
                        </a:rPr>
                        <a:t>l</a:t>
                      </a:r>
                      <a:r>
                        <a:rPr lang="es-ES" sz="1000" spc="55" dirty="0">
                          <a:effectLst/>
                        </a:rPr>
                        <a:t> </a:t>
                      </a:r>
                      <a:r>
                        <a:rPr lang="es-ES" sz="1000" spc="10" dirty="0">
                          <a:effectLst/>
                        </a:rPr>
                        <a:t>estad</a:t>
                      </a:r>
                      <a:r>
                        <a:rPr lang="es-ES" sz="1000" dirty="0">
                          <a:effectLst/>
                        </a:rPr>
                        <a:t>o</a:t>
                      </a:r>
                      <a:r>
                        <a:rPr lang="es-ES" sz="1000" spc="135" dirty="0">
                          <a:effectLst/>
                        </a:rPr>
                        <a:t> </a:t>
                      </a:r>
                      <a:r>
                        <a:rPr lang="es-ES" sz="1000" spc="10" dirty="0">
                          <a:effectLst/>
                        </a:rPr>
                        <a:t>futur</a:t>
                      </a:r>
                      <a:r>
                        <a:rPr lang="es-ES" sz="1000" dirty="0">
                          <a:effectLst/>
                        </a:rPr>
                        <a:t>o</a:t>
                      </a:r>
                      <a:r>
                        <a:rPr lang="es-ES" sz="1000" spc="30" dirty="0">
                          <a:effectLst/>
                        </a:rPr>
                        <a:t> </a:t>
                      </a:r>
                      <a:r>
                        <a:rPr lang="es-ES" sz="1000" spc="10" dirty="0">
                          <a:effectLst/>
                        </a:rPr>
                        <a:t>pr</a:t>
                      </a:r>
                      <a:r>
                        <a:rPr lang="es-ES" sz="1000" spc="-10" dirty="0">
                          <a:effectLst/>
                        </a:rPr>
                        <a:t>e</a:t>
                      </a:r>
                      <a:r>
                        <a:rPr lang="es-ES" sz="1000" spc="10" dirty="0">
                          <a:effectLst/>
                        </a:rPr>
                        <a:t>vist</a:t>
                      </a:r>
                      <a:r>
                        <a:rPr lang="es-ES" sz="1000" dirty="0">
                          <a:effectLst/>
                        </a:rPr>
                        <a:t>o </a:t>
                      </a:r>
                      <a:endParaRPr lang="es-E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 marR="18000" marT="18000" marB="18000"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110591108"/>
                  </a:ext>
                </a:extLst>
              </a:tr>
            </a:tbl>
          </a:graphicData>
        </a:graphic>
      </p:graphicFrame>
      <p:graphicFrame>
        <p:nvGraphicFramePr>
          <p:cNvPr id="6" name="Diagrama 5">
            <a:extLst>
              <a:ext uri="{FF2B5EF4-FFF2-40B4-BE49-F238E27FC236}">
                <a16:creationId xmlns:a16="http://schemas.microsoft.com/office/drawing/2014/main" id="{499F8E84-2239-E74B-1B6F-F99F7F046E82}"/>
              </a:ext>
            </a:extLst>
          </p:cNvPr>
          <p:cNvGraphicFramePr/>
          <p:nvPr>
            <p:extLst>
              <p:ext uri="{D42A27DB-BD31-4B8C-83A1-F6EECF244321}">
                <p14:modId xmlns:p14="http://schemas.microsoft.com/office/powerpoint/2010/main" val="728705665"/>
              </p:ext>
            </p:extLst>
          </p:nvPr>
        </p:nvGraphicFramePr>
        <p:xfrm>
          <a:off x="7394290" y="1511558"/>
          <a:ext cx="4572000" cy="44833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Flecha: hacia abajo 10">
            <a:extLst>
              <a:ext uri="{FF2B5EF4-FFF2-40B4-BE49-F238E27FC236}">
                <a16:creationId xmlns:a16="http://schemas.microsoft.com/office/drawing/2014/main" id="{5F2A5F06-A245-A1F6-1610-098B5C4EF565}"/>
              </a:ext>
            </a:extLst>
          </p:cNvPr>
          <p:cNvSpPr/>
          <p:nvPr/>
        </p:nvSpPr>
        <p:spPr>
          <a:xfrm>
            <a:off x="1171004" y="1511558"/>
            <a:ext cx="339727" cy="545348"/>
          </a:xfrm>
          <a:prstGeom prst="downArrow">
            <a:avLst>
              <a:gd name="adj1" fmla="val 76787"/>
              <a:gd name="adj2" fmla="val 31815"/>
            </a:avLst>
          </a:prstGeom>
          <a:solidFill>
            <a:srgbClr val="FF0000"/>
          </a:solidFill>
          <a:ln w="12700" cap="flat" cmpd="sng" algn="ctr">
            <a:solidFill>
              <a:srgbClr val="FF0000"/>
            </a:solidFill>
            <a:prstDash val="solid"/>
            <a:miter lim="800000"/>
          </a:ln>
          <a:effectLst/>
        </p:spPr>
        <p:txBody>
          <a:bodyPr rot="0" spcFirstLastPara="0" vert="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endParaRPr kumimoji="0" lang="es-ES" sz="1100" b="0" i="0" u="none" strike="noStrike" kern="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p:txBody>
      </p:sp>
      <p:pic>
        <p:nvPicPr>
          <p:cNvPr id="12" name="Imagen 11">
            <a:extLst>
              <a:ext uri="{FF2B5EF4-FFF2-40B4-BE49-F238E27FC236}">
                <a16:creationId xmlns:a16="http://schemas.microsoft.com/office/drawing/2014/main" id="{9253970F-20DF-3BA4-3181-23D335D7D6A4}"/>
              </a:ext>
            </a:extLst>
          </p:cNvPr>
          <p:cNvPicPr>
            <a:picLocks noChangeAspect="1"/>
          </p:cNvPicPr>
          <p:nvPr/>
        </p:nvPicPr>
        <p:blipFill>
          <a:blip r:embed="rId7"/>
          <a:stretch>
            <a:fillRect/>
          </a:stretch>
        </p:blipFill>
        <p:spPr>
          <a:xfrm>
            <a:off x="78559" y="2128575"/>
            <a:ext cx="7498259" cy="4178047"/>
          </a:xfrm>
          <a:prstGeom prst="rect">
            <a:avLst/>
          </a:prstGeom>
        </p:spPr>
      </p:pic>
      <p:sp>
        <p:nvSpPr>
          <p:cNvPr id="9" name="CuadroTexto 8">
            <a:extLst>
              <a:ext uri="{FF2B5EF4-FFF2-40B4-BE49-F238E27FC236}">
                <a16:creationId xmlns:a16="http://schemas.microsoft.com/office/drawing/2014/main" id="{971927FA-D1C4-C63B-14D7-E03E73B2EDE7}"/>
              </a:ext>
            </a:extLst>
          </p:cNvPr>
          <p:cNvSpPr txBox="1"/>
          <p:nvPr/>
        </p:nvSpPr>
        <p:spPr>
          <a:xfrm>
            <a:off x="7075652" y="5606743"/>
            <a:ext cx="1620000" cy="596860"/>
          </a:xfrm>
          <a:prstGeom prst="bracePair">
            <a:avLst>
              <a:gd name="adj" fmla="val 4639"/>
            </a:avLst>
          </a:prstGeom>
          <a:noFill/>
          <a:ln w="28575">
            <a:solidFill>
              <a:srgbClr val="FF0000"/>
            </a:solidFill>
          </a:ln>
        </p:spPr>
        <p:txBody>
          <a:bodyPr wrap="square" lIns="0" tIns="0" rIns="0" bIns="0">
            <a:spAutoFit/>
          </a:bodyPr>
          <a:lstStyle/>
          <a:p>
            <a:pPr algn="ctr">
              <a:lnSpc>
                <a:spcPct val="100000"/>
              </a:lnSpc>
              <a:spcBef>
                <a:spcPts val="600"/>
              </a:spcBef>
              <a:spcAft>
                <a:spcPts val="600"/>
              </a:spcAft>
            </a:pPr>
            <a:r>
              <a:rPr lang="en-US" noProof="0" dirty="0">
                <a:solidFill>
                  <a:srgbClr val="FF0000"/>
                </a:solidFill>
                <a:latin typeface="Arial" panose="020B0604020202020204" pitchFamily="34" charset="0"/>
                <a:cs typeface="Arial" panose="020B0604020202020204" pitchFamily="34" charset="0"/>
              </a:rPr>
              <a:t>Way of Work</a:t>
            </a:r>
            <a:br>
              <a:rPr lang="en-US" noProof="0" dirty="0">
                <a:solidFill>
                  <a:srgbClr val="FF0000"/>
                </a:solidFill>
                <a:latin typeface="Arial" panose="020B0604020202020204" pitchFamily="34" charset="0"/>
                <a:cs typeface="Arial" panose="020B0604020202020204" pitchFamily="34" charset="0"/>
              </a:rPr>
            </a:br>
            <a:r>
              <a:rPr lang="en-US" noProof="0" dirty="0">
                <a:solidFill>
                  <a:srgbClr val="FF0000"/>
                </a:solidFill>
                <a:latin typeface="Arial" panose="020B0604020202020204" pitchFamily="34" charset="0"/>
                <a:cs typeface="Arial" panose="020B0604020202020204" pitchFamily="34" charset="0"/>
              </a:rPr>
              <a:t>(WoW)</a:t>
            </a:r>
          </a:p>
        </p:txBody>
      </p:sp>
      <p:sp>
        <p:nvSpPr>
          <p:cNvPr id="10" name="Flecha: hacia abajo 9">
            <a:extLst>
              <a:ext uri="{FF2B5EF4-FFF2-40B4-BE49-F238E27FC236}">
                <a16:creationId xmlns:a16="http://schemas.microsoft.com/office/drawing/2014/main" id="{CBA60C8E-CB16-D679-082E-821B7B179BB9}"/>
              </a:ext>
            </a:extLst>
          </p:cNvPr>
          <p:cNvSpPr/>
          <p:nvPr/>
        </p:nvSpPr>
        <p:spPr>
          <a:xfrm rot="16200000">
            <a:off x="6596154" y="2200982"/>
            <a:ext cx="1207315" cy="1083369"/>
          </a:xfrm>
          <a:prstGeom prst="downArrow">
            <a:avLst>
              <a:gd name="adj1" fmla="val 76787"/>
              <a:gd name="adj2" fmla="val 31815"/>
            </a:avLst>
          </a:prstGeom>
          <a:solidFill>
            <a:srgbClr val="FF0000"/>
          </a:solidFill>
          <a:ln w="12700" cap="flat" cmpd="sng" algn="ctr">
            <a:solidFill>
              <a:srgbClr val="FF0000"/>
            </a:solidFill>
            <a:prstDash val="solid"/>
            <a:miter lim="800000"/>
          </a:ln>
          <a:effectLst/>
        </p:spPr>
        <p:txBody>
          <a:bodyPr rot="0" spcFirstLastPara="0" vert="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7000"/>
              </a:lnSpc>
              <a:spcBef>
                <a:spcPts val="0"/>
              </a:spcBef>
              <a:spcAft>
                <a:spcPts val="800"/>
              </a:spcAft>
              <a:buClrTx/>
              <a:buSzTx/>
              <a:buFontTx/>
              <a:buNone/>
              <a:tabLst/>
              <a:defRPr/>
            </a:pPr>
            <a:r>
              <a:rPr kumimoji="0" lang="es-ES" sz="1100" b="0" i="0" u="none" strike="noStrike" kern="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rPr>
              <a:t>… guían la gestión del desempeño de… </a:t>
            </a:r>
          </a:p>
        </p:txBody>
      </p:sp>
    </p:spTree>
    <p:extLst>
      <p:ext uri="{BB962C8B-B14F-4D97-AF65-F5344CB8AC3E}">
        <p14:creationId xmlns:p14="http://schemas.microsoft.com/office/powerpoint/2010/main" val="293978955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409EDE-3E52-A71C-0959-AB8A8C957657}"/>
              </a:ext>
            </a:extLst>
          </p:cNvPr>
          <p:cNvSpPr>
            <a:spLocks noGrp="1"/>
          </p:cNvSpPr>
          <p:nvPr>
            <p:ph type="title"/>
          </p:nvPr>
        </p:nvSpPr>
        <p:spPr/>
        <p:txBody>
          <a:bodyPr>
            <a:normAutofit fontScale="90000"/>
          </a:bodyPr>
          <a:lstStyle/>
          <a:p>
            <a:r>
              <a:rPr lang="es-ES" dirty="0"/>
              <a:t>La Visión del Producto de l</a:t>
            </a:r>
            <a:r>
              <a:rPr lang="es-ES" kern="0" dirty="0"/>
              <a:t>a </a:t>
            </a:r>
            <a:r>
              <a:rPr lang="es-ES" kern="0" dirty="0" err="1"/>
              <a:t>Website</a:t>
            </a:r>
            <a:r>
              <a:rPr lang="es-ES" kern="0" dirty="0"/>
              <a:t> Corporativa del Residencial La Ballestería Palace</a:t>
            </a:r>
            <a:endParaRPr lang="es-ES" dirty="0"/>
          </a:p>
        </p:txBody>
      </p:sp>
      <p:sp>
        <p:nvSpPr>
          <p:cNvPr id="3" name="Marcador de pie de página 2">
            <a:extLst>
              <a:ext uri="{FF2B5EF4-FFF2-40B4-BE49-F238E27FC236}">
                <a16:creationId xmlns:a16="http://schemas.microsoft.com/office/drawing/2014/main" id="{D7340F75-B9D8-FD2B-D1B4-7F63F3049FDD}"/>
              </a:ext>
            </a:extLst>
          </p:cNvPr>
          <p:cNvSpPr>
            <a:spLocks noGrp="1"/>
          </p:cNvSpPr>
          <p:nvPr>
            <p:ph type="ftr" sz="quarter" idx="10"/>
          </p:nvPr>
        </p:nvSpPr>
        <p:spPr/>
        <p:txBody>
          <a:bodyPr/>
          <a:lstStyle/>
          <a:p>
            <a:pPr>
              <a:defRPr/>
            </a:pPr>
            <a:r>
              <a:rPr lang="es-ES"/>
              <a:t>© by fjspsv, 2025 - Introducción a la Dirección de Proyectos</a:t>
            </a:r>
          </a:p>
        </p:txBody>
      </p:sp>
      <p:sp>
        <p:nvSpPr>
          <p:cNvPr id="4" name="Marcador de número de diapositiva 3">
            <a:extLst>
              <a:ext uri="{FF2B5EF4-FFF2-40B4-BE49-F238E27FC236}">
                <a16:creationId xmlns:a16="http://schemas.microsoft.com/office/drawing/2014/main" id="{C28A0312-FDFC-2DE4-0411-C3C9B3EB2B10}"/>
              </a:ext>
            </a:extLst>
          </p:cNvPr>
          <p:cNvSpPr>
            <a:spLocks noGrp="1"/>
          </p:cNvSpPr>
          <p:nvPr>
            <p:ph type="sldNum" sz="quarter" idx="11"/>
          </p:nvPr>
        </p:nvSpPr>
        <p:spPr/>
        <p:txBody>
          <a:bodyPr/>
          <a:lstStyle/>
          <a:p>
            <a:pPr>
              <a:defRPr/>
            </a:pPr>
            <a:r>
              <a:rPr lang="es-ES"/>
              <a:t>Página: </a:t>
            </a:r>
            <a:fld id="{49B546A9-E0B7-47F2-9792-A99EEA3C1A4A}" type="slidenum">
              <a:rPr lang="es-ES" smtClean="0"/>
              <a:pPr>
                <a:defRPr/>
              </a:pPr>
              <a:t>32</a:t>
            </a:fld>
            <a:endParaRPr lang="es-ES"/>
          </a:p>
        </p:txBody>
      </p:sp>
      <p:pic>
        <p:nvPicPr>
          <p:cNvPr id="5" name="Imagen 4">
            <a:extLst>
              <a:ext uri="{FF2B5EF4-FFF2-40B4-BE49-F238E27FC236}">
                <a16:creationId xmlns:a16="http://schemas.microsoft.com/office/drawing/2014/main" id="{98353D45-64F6-8B97-0141-B3E8A1B22304}"/>
              </a:ext>
            </a:extLst>
          </p:cNvPr>
          <p:cNvPicPr>
            <a:picLocks noChangeAspect="1"/>
          </p:cNvPicPr>
          <p:nvPr/>
        </p:nvPicPr>
        <p:blipFill>
          <a:blip r:embed="rId2"/>
          <a:stretch>
            <a:fillRect/>
          </a:stretch>
        </p:blipFill>
        <p:spPr>
          <a:xfrm>
            <a:off x="389236" y="809311"/>
            <a:ext cx="10618979" cy="4307633"/>
          </a:xfrm>
          <a:prstGeom prst="rect">
            <a:avLst/>
          </a:prstGeom>
        </p:spPr>
      </p:pic>
      <p:sp>
        <p:nvSpPr>
          <p:cNvPr id="7" name="Llaves 6">
            <a:extLst>
              <a:ext uri="{FF2B5EF4-FFF2-40B4-BE49-F238E27FC236}">
                <a16:creationId xmlns:a16="http://schemas.microsoft.com/office/drawing/2014/main" id="{BFC757F4-428C-F089-FA96-6C0F8DADDD58}"/>
              </a:ext>
            </a:extLst>
          </p:cNvPr>
          <p:cNvSpPr/>
          <p:nvPr/>
        </p:nvSpPr>
        <p:spPr bwMode="auto">
          <a:xfrm>
            <a:off x="6339205" y="5508007"/>
            <a:ext cx="5493244" cy="365190"/>
          </a:xfrm>
          <a:prstGeom prst="bracePair">
            <a:avLst/>
          </a:prstGeom>
          <a:noFill/>
          <a:ln w="9525" cap="flat" cmpd="sng" algn="ctr">
            <a:solidFill>
              <a:srgbClr val="000000"/>
            </a:solid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spAutoFit/>
          </a:bodyPr>
          <a:lstStyle/>
          <a:p>
            <a:r>
              <a:rPr lang="es-ES" sz="1600" i="0" u="none" dirty="0">
                <a:solidFill>
                  <a:srgbClr val="000000"/>
                </a:solidFill>
                <a:latin typeface="+mn-lt"/>
              </a:rPr>
              <a:t>La Ballestería </a:t>
            </a:r>
            <a:r>
              <a:rPr lang="es-ES" sz="1600" i="0" u="none" dirty="0" err="1">
                <a:solidFill>
                  <a:srgbClr val="000000"/>
                </a:solidFill>
                <a:latin typeface="+mn-lt"/>
              </a:rPr>
              <a:t>Corporate</a:t>
            </a:r>
            <a:r>
              <a:rPr lang="es-ES" sz="1600" i="0" u="none" dirty="0">
                <a:solidFill>
                  <a:srgbClr val="000000"/>
                </a:solidFill>
                <a:latin typeface="+mn-lt"/>
              </a:rPr>
              <a:t> Web Site (CWS), con </a:t>
            </a:r>
            <a:r>
              <a:rPr lang="es-ES" sz="1600" i="0" u="none" dirty="0" err="1">
                <a:solidFill>
                  <a:srgbClr val="000000"/>
                </a:solidFill>
                <a:latin typeface="+mn-lt"/>
              </a:rPr>
              <a:t>Wordpress</a:t>
            </a:r>
            <a:endParaRPr lang="es-ES" sz="1600" i="0" u="none" dirty="0">
              <a:solidFill>
                <a:srgbClr val="000000"/>
              </a:solidFill>
              <a:latin typeface="+mn-lt"/>
            </a:endParaRPr>
          </a:p>
        </p:txBody>
      </p:sp>
    </p:spTree>
    <p:extLst>
      <p:ext uri="{BB962C8B-B14F-4D97-AF65-F5344CB8AC3E}">
        <p14:creationId xmlns:p14="http://schemas.microsoft.com/office/powerpoint/2010/main" val="28273621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92E25F-DFB4-BF87-1F88-6A832DD359B2}"/>
              </a:ext>
            </a:extLst>
          </p:cNvPr>
          <p:cNvSpPr>
            <a:spLocks noGrp="1"/>
          </p:cNvSpPr>
          <p:nvPr>
            <p:ph type="title"/>
          </p:nvPr>
        </p:nvSpPr>
        <p:spPr/>
        <p:txBody>
          <a:bodyPr>
            <a:normAutofit fontScale="90000"/>
          </a:bodyPr>
          <a:lstStyle/>
          <a:p>
            <a:r>
              <a:rPr lang="es-ES" kern="0" dirty="0"/>
              <a:t>El Marco del Desarrollo de la </a:t>
            </a:r>
            <a:r>
              <a:rPr lang="es-ES" kern="0" dirty="0" err="1"/>
              <a:t>Website</a:t>
            </a:r>
            <a:r>
              <a:rPr lang="es-ES" kern="0" dirty="0"/>
              <a:t> Corporativa de La Ballestería </a:t>
            </a:r>
            <a:r>
              <a:rPr lang="es-ES" dirty="0"/>
              <a:t>P</a:t>
            </a:r>
            <a:r>
              <a:rPr lang="es-ES" kern="0" dirty="0"/>
              <a:t>alace </a:t>
            </a:r>
            <a:endParaRPr lang="es-ES" dirty="0"/>
          </a:p>
        </p:txBody>
      </p:sp>
      <p:sp>
        <p:nvSpPr>
          <p:cNvPr id="3" name="Marcador de pie de página 2">
            <a:extLst>
              <a:ext uri="{FF2B5EF4-FFF2-40B4-BE49-F238E27FC236}">
                <a16:creationId xmlns:a16="http://schemas.microsoft.com/office/drawing/2014/main" id="{1349FD6E-CB48-1D1D-6250-7FF31492285A}"/>
              </a:ext>
            </a:extLst>
          </p:cNvPr>
          <p:cNvSpPr>
            <a:spLocks noGrp="1"/>
          </p:cNvSpPr>
          <p:nvPr>
            <p:ph type="ftr" sz="quarter" idx="10"/>
          </p:nvPr>
        </p:nvSpPr>
        <p:spPr/>
        <p:txBody>
          <a:bodyPr/>
          <a:lstStyle/>
          <a:p>
            <a:pPr>
              <a:defRPr/>
            </a:pPr>
            <a:r>
              <a:rPr lang="es-ES"/>
              <a:t>© by fjspsv, 2025 - Introducción a la Dirección de Proyectos</a:t>
            </a:r>
          </a:p>
        </p:txBody>
      </p:sp>
      <p:sp>
        <p:nvSpPr>
          <p:cNvPr id="4" name="Marcador de número de diapositiva 3">
            <a:extLst>
              <a:ext uri="{FF2B5EF4-FFF2-40B4-BE49-F238E27FC236}">
                <a16:creationId xmlns:a16="http://schemas.microsoft.com/office/drawing/2014/main" id="{6890E410-1297-093E-0F50-FC192079FDD4}"/>
              </a:ext>
            </a:extLst>
          </p:cNvPr>
          <p:cNvSpPr>
            <a:spLocks noGrp="1"/>
          </p:cNvSpPr>
          <p:nvPr>
            <p:ph type="sldNum" sz="quarter" idx="11"/>
          </p:nvPr>
        </p:nvSpPr>
        <p:spPr/>
        <p:txBody>
          <a:bodyPr/>
          <a:lstStyle/>
          <a:p>
            <a:pPr>
              <a:defRPr/>
            </a:pPr>
            <a:r>
              <a:rPr lang="es-ES"/>
              <a:t>Página: </a:t>
            </a:r>
            <a:fld id="{49B546A9-E0B7-47F2-9792-A99EEA3C1A4A}" type="slidenum">
              <a:rPr lang="es-ES" smtClean="0"/>
              <a:pPr>
                <a:defRPr/>
              </a:pPr>
              <a:t>33</a:t>
            </a:fld>
            <a:endParaRPr lang="es-ES"/>
          </a:p>
        </p:txBody>
      </p:sp>
      <p:graphicFrame>
        <p:nvGraphicFramePr>
          <p:cNvPr id="5" name="Tabla 10">
            <a:extLst>
              <a:ext uri="{FF2B5EF4-FFF2-40B4-BE49-F238E27FC236}">
                <a16:creationId xmlns:a16="http://schemas.microsoft.com/office/drawing/2014/main" id="{DC47BA51-0ABF-9A64-8E5B-A672824ED26D}"/>
              </a:ext>
            </a:extLst>
          </p:cNvPr>
          <p:cNvGraphicFramePr>
            <a:graphicFrameLocks/>
          </p:cNvGraphicFramePr>
          <p:nvPr>
            <p:extLst>
              <p:ext uri="{D42A27DB-BD31-4B8C-83A1-F6EECF244321}">
                <p14:modId xmlns:p14="http://schemas.microsoft.com/office/powerpoint/2010/main" val="2919174086"/>
              </p:ext>
            </p:extLst>
          </p:nvPr>
        </p:nvGraphicFramePr>
        <p:xfrm>
          <a:off x="483351" y="628886"/>
          <a:ext cx="10992075" cy="5394960"/>
        </p:xfrm>
        <a:graphic>
          <a:graphicData uri="http://schemas.openxmlformats.org/drawingml/2006/table">
            <a:tbl>
              <a:tblPr firstRow="1" bandRow="1">
                <a:tableStyleId>{5940675A-B579-460E-94D1-54222C63F5DA}</a:tableStyleId>
              </a:tblPr>
              <a:tblGrid>
                <a:gridCol w="3664025">
                  <a:extLst>
                    <a:ext uri="{9D8B030D-6E8A-4147-A177-3AD203B41FA5}">
                      <a16:colId xmlns:a16="http://schemas.microsoft.com/office/drawing/2014/main" val="3148660344"/>
                    </a:ext>
                  </a:extLst>
                </a:gridCol>
                <a:gridCol w="3664025">
                  <a:extLst>
                    <a:ext uri="{9D8B030D-6E8A-4147-A177-3AD203B41FA5}">
                      <a16:colId xmlns:a16="http://schemas.microsoft.com/office/drawing/2014/main" val="1339501715"/>
                    </a:ext>
                  </a:extLst>
                </a:gridCol>
                <a:gridCol w="3664025">
                  <a:extLst>
                    <a:ext uri="{9D8B030D-6E8A-4147-A177-3AD203B41FA5}">
                      <a16:colId xmlns:a16="http://schemas.microsoft.com/office/drawing/2014/main" val="3477932584"/>
                    </a:ext>
                  </a:extLst>
                </a:gridCol>
              </a:tblGrid>
              <a:tr h="1678563">
                <a:tc>
                  <a:txBody>
                    <a:bodyPr/>
                    <a:lstStyle/>
                    <a:p>
                      <a:pPr marL="0" indent="0" algn="ctr">
                        <a:buFont typeface="+mj-lt"/>
                        <a:buNone/>
                      </a:pPr>
                      <a:r>
                        <a:rPr lang="es-ES" sz="1200" dirty="0">
                          <a:solidFill>
                            <a:srgbClr val="FF0000"/>
                          </a:solidFill>
                        </a:rPr>
                        <a:t>PO &amp; SM EQUIPO</a:t>
                      </a:r>
                      <a:br>
                        <a:rPr lang="es-ES" sz="1200" dirty="0">
                          <a:solidFill>
                            <a:srgbClr val="FF0000"/>
                          </a:solidFill>
                        </a:rPr>
                      </a:br>
                      <a:r>
                        <a:rPr lang="es-ES" sz="1200" dirty="0">
                          <a:solidFill>
                            <a:srgbClr val="FF0000"/>
                          </a:solidFill>
                        </a:rPr>
                        <a:t>…</a:t>
                      </a:r>
                      <a:br>
                        <a:rPr lang="es-ES" sz="1200" dirty="0">
                          <a:solidFill>
                            <a:srgbClr val="FF0000"/>
                          </a:solidFill>
                        </a:rPr>
                      </a:br>
                      <a:endParaRPr lang="es-ES" sz="1200" dirty="0">
                        <a:solidFill>
                          <a:srgbClr val="FF0000"/>
                        </a:solidFill>
                      </a:endParaRPr>
                    </a:p>
                    <a:p>
                      <a:pPr marL="0" indent="0" algn="ctr">
                        <a:buFont typeface="+mj-lt"/>
                        <a:buNone/>
                      </a:pPr>
                      <a:r>
                        <a:rPr lang="es-ES" sz="1200" dirty="0">
                          <a:solidFill>
                            <a:srgbClr val="FF0000"/>
                          </a:solidFill>
                        </a:rPr>
                        <a:t>RAQUEL</a:t>
                      </a:r>
                      <a:br>
                        <a:rPr lang="es-ES" sz="1200" dirty="0">
                          <a:solidFill>
                            <a:srgbClr val="FF0000"/>
                          </a:solidFill>
                        </a:rPr>
                      </a:br>
                      <a:r>
                        <a:rPr lang="es-ES" sz="1200" dirty="0">
                          <a:solidFill>
                            <a:srgbClr val="FF0000"/>
                          </a:solidFill>
                        </a:rPr>
                        <a:t>MARIA</a:t>
                      </a:r>
                    </a:p>
                    <a:p>
                      <a:pPr marL="0" indent="0" algn="ctr">
                        <a:buFont typeface="+mj-lt"/>
                        <a:buNone/>
                      </a:pPr>
                      <a:r>
                        <a:rPr lang="es-ES" sz="1200" dirty="0">
                          <a:solidFill>
                            <a:srgbClr val="FF0000"/>
                          </a:solidFill>
                        </a:rPr>
                        <a:t>Mercedes</a:t>
                      </a:r>
                    </a:p>
                    <a:p>
                      <a:pPr marL="0" indent="0" algn="ctr">
                        <a:buFont typeface="+mj-lt"/>
                        <a:buNone/>
                      </a:pPr>
                      <a:r>
                        <a:rPr lang="es-ES" sz="1200" dirty="0">
                          <a:solidFill>
                            <a:srgbClr val="FF0000"/>
                          </a:solidFill>
                        </a:rPr>
                        <a:t>Alberto</a:t>
                      </a:r>
                    </a:p>
                    <a:p>
                      <a:pPr marL="0" indent="0" algn="ctr">
                        <a:buFont typeface="+mj-lt"/>
                        <a:buNone/>
                      </a:pPr>
                      <a:r>
                        <a:rPr lang="es-ES" sz="1200" dirty="0">
                          <a:solidFill>
                            <a:srgbClr val="FF0000"/>
                          </a:solidFill>
                        </a:rPr>
                        <a:t>Amaya</a:t>
                      </a:r>
                    </a:p>
                    <a:p>
                      <a:pPr marL="0" indent="0" algn="ctr">
                        <a:buFont typeface="+mj-lt"/>
                        <a:buNone/>
                      </a:pPr>
                      <a:r>
                        <a:rPr lang="es-ES" sz="1200" dirty="0">
                          <a:solidFill>
                            <a:srgbClr val="FF0000"/>
                          </a:solidFill>
                        </a:rPr>
                        <a:t>Javier</a:t>
                      </a:r>
                    </a:p>
                    <a:p>
                      <a:pPr marL="0" indent="0" algn="ctr">
                        <a:buFont typeface="+mj-lt"/>
                        <a:buNone/>
                      </a:pPr>
                      <a:r>
                        <a:rPr lang="es-ES" sz="1200" dirty="0">
                          <a:solidFill>
                            <a:srgbClr val="FF0000"/>
                          </a:solidFill>
                        </a:rPr>
                        <a:t>Idoia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NOMBRE, RETO</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CHUKONU</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(CRM)</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Facilitar la mercadotecnia de repetición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LOGO, LEMA</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A la medida de nuestros clientes </a:t>
                      </a:r>
                    </a:p>
                  </a:txBody>
                  <a:tcPr/>
                </a:tc>
                <a:extLst>
                  <a:ext uri="{0D108BD9-81ED-4DB2-BD59-A6C34878D82A}">
                    <a16:rowId xmlns:a16="http://schemas.microsoft.com/office/drawing/2014/main" val="1379091325"/>
                  </a:ext>
                </a:extLst>
              </a:tr>
              <a:tr h="16785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INTERESADOS, USUARIOS </a:t>
                      </a:r>
                    </a:p>
                    <a:p>
                      <a:pPr algn="ctr"/>
                      <a:r>
                        <a:rPr lang="es-ES" sz="1200" dirty="0"/>
                        <a:t>…</a:t>
                      </a:r>
                    </a:p>
                    <a:p>
                      <a:pPr algn="ctr"/>
                      <a:r>
                        <a:rPr lang="es-ES" sz="1200" dirty="0"/>
                        <a:t>Director del hotel</a:t>
                      </a:r>
                    </a:p>
                    <a:p>
                      <a:pPr algn="ctr"/>
                      <a:r>
                        <a:rPr lang="es-ES" sz="1200" dirty="0"/>
                        <a:t>Responsable de marketing</a:t>
                      </a:r>
                    </a:p>
                    <a:p>
                      <a:pPr algn="ctr"/>
                      <a:r>
                        <a:rPr lang="es-ES" sz="1200" dirty="0"/>
                        <a:t>Responsable de operaciones</a:t>
                      </a:r>
                    </a:p>
                    <a:p>
                      <a:pPr algn="ctr"/>
                      <a:endParaRPr lang="es-ES" sz="1200" dirty="0"/>
                    </a:p>
                    <a:p>
                      <a:pPr algn="ctr"/>
                      <a:r>
                        <a:rPr lang="es-ES" sz="1200" dirty="0"/>
                        <a:t>Gestores del sistema y de comunidades</a:t>
                      </a:r>
                    </a:p>
                    <a:p>
                      <a:pPr algn="ctr"/>
                      <a:r>
                        <a:rPr lang="es-ES" sz="1200" dirty="0"/>
                        <a:t>Individuos, parejas y familias</a:t>
                      </a:r>
                    </a:p>
                    <a:p>
                      <a:pPr algn="ctr"/>
                      <a:r>
                        <a:rPr lang="es-ES" sz="1200" dirty="0"/>
                        <a:t>Grupos y eventos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UTILIDADES, USOS </a:t>
                      </a:r>
                    </a:p>
                    <a:p>
                      <a:pPr algn="ctr"/>
                      <a:r>
                        <a:rPr lang="es-ES" sz="1200" dirty="0"/>
                        <a:t>…</a:t>
                      </a:r>
                    </a:p>
                    <a:p>
                      <a:pPr algn="ctr"/>
                      <a:r>
                        <a:rPr lang="es-ES" sz="1200" dirty="0"/>
                        <a:t>Aumentar la realización de ventas </a:t>
                      </a:r>
                    </a:p>
                    <a:p>
                      <a:pPr algn="ctr"/>
                      <a:r>
                        <a:rPr lang="es-ES" sz="1200" dirty="0"/>
                        <a:t>Facilitar la contratación de servicios</a:t>
                      </a:r>
                    </a:p>
                    <a:p>
                      <a:pPr algn="ctr"/>
                      <a:r>
                        <a:rPr lang="es-ES" sz="1200" dirty="0"/>
                        <a:t> Facilitar la planificación de operaciones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Presentación, disponibilidad, tarifas y contacto </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Difusión de campañas y ofertas especiales</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Reserva y contratación de servicios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DESCRIPCION, ARQUITECTURA</a:t>
                      </a:r>
                    </a:p>
                    <a:p>
                      <a:pPr algn="ctr"/>
                      <a:r>
                        <a:rPr lang="es-ES" sz="1200" dirty="0"/>
                        <a:t>…</a:t>
                      </a:r>
                    </a:p>
                    <a:p>
                      <a:pPr algn="ctr"/>
                      <a:r>
                        <a:rPr lang="es-ES" sz="1200" dirty="0"/>
                        <a:t>Gestor de contenidos (CMS) que facilite el marketing relacional con un punto de venta conectado con los </a:t>
                      </a:r>
                      <a:r>
                        <a:rPr lang="es-ES" sz="1200" dirty="0" err="1"/>
                        <a:t>OTAs</a:t>
                      </a:r>
                      <a:endParaRPr lang="es-ES" sz="1200" dirty="0"/>
                    </a:p>
                    <a:p>
                      <a:pPr algn="ctr"/>
                      <a:endParaRPr lang="es-ES" sz="1200" dirty="0"/>
                    </a:p>
                    <a:p>
                      <a:pPr algn="ctr"/>
                      <a:r>
                        <a:rPr lang="es-ES" sz="1200" dirty="0"/>
                        <a:t>Desarrollado en </a:t>
                      </a:r>
                      <a:r>
                        <a:rPr lang="es-ES" sz="1200" dirty="0" err="1"/>
                        <a:t>Wordpress</a:t>
                      </a:r>
                      <a:r>
                        <a:rPr lang="es-ES" sz="1200" dirty="0"/>
                        <a:t> para facilitar el mantenimiento y la actualización de contenidos</a:t>
                      </a:r>
                    </a:p>
                  </a:txBody>
                  <a:tcPr/>
                </a:tc>
                <a:extLst>
                  <a:ext uri="{0D108BD9-81ED-4DB2-BD59-A6C34878D82A}">
                    <a16:rowId xmlns:a16="http://schemas.microsoft.com/office/drawing/2014/main" val="1089495467"/>
                  </a:ext>
                </a:extLst>
              </a:tr>
              <a:tr h="16785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FUNCIONES, REQUISITOS</a:t>
                      </a:r>
                    </a:p>
                    <a:p>
                      <a:pPr algn="ctr"/>
                      <a:r>
                        <a:rPr lang="es-ES" sz="1200" dirty="0"/>
                        <a:t>…</a:t>
                      </a:r>
                    </a:p>
                    <a:p>
                      <a:pPr algn="ctr"/>
                      <a:r>
                        <a:rPr lang="es-ES" sz="1200" dirty="0"/>
                        <a:t>Presentación de productos y servicios</a:t>
                      </a:r>
                    </a:p>
                    <a:p>
                      <a:pPr algn="ctr"/>
                      <a:r>
                        <a:rPr lang="es-ES" sz="1200" dirty="0"/>
                        <a:t>Presentación de ofertas y campañas</a:t>
                      </a:r>
                    </a:p>
                    <a:p>
                      <a:pPr algn="ctr"/>
                      <a:r>
                        <a:rPr lang="es-ES" sz="1200" dirty="0"/>
                        <a:t>Para clientes, punto de contacto, reserva y venta </a:t>
                      </a:r>
                    </a:p>
                    <a:p>
                      <a:pPr algn="ctr"/>
                      <a:endParaRPr lang="es-ES" sz="1200" dirty="0"/>
                    </a:p>
                    <a:p>
                      <a:pPr algn="ctr"/>
                      <a:r>
                        <a:rPr lang="es-ES" sz="1200" dirty="0"/>
                        <a:t>Actualizable sin necesidad de apoyo técnico</a:t>
                      </a:r>
                    </a:p>
                    <a:p>
                      <a:pPr algn="ctr"/>
                      <a:r>
                        <a:rPr lang="es-ES" sz="1200" dirty="0"/>
                        <a:t>Visual, sencillo y atractivo para clientes</a:t>
                      </a:r>
                    </a:p>
                    <a:p>
                      <a:pPr algn="ctr"/>
                      <a:r>
                        <a:rPr lang="es-ES" sz="1200" dirty="0"/>
                        <a:t>Alarmas para el seguimiento de solicitudes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RESTRICCIONES, SUPUESTOS</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Operativo en dos meses</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Para varios dispositivos y navegadores</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Fácil de mantener y actualizar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Se podrá ampliar fácilmente</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Los cinco gestores participaran en el desarrollo</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Se conocen los principales requisitos de clientes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AMENAZAS, OPORTUNIDADES</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Los cinco gestores pueden no estar disponibles</a:t>
                      </a:r>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No se tiene experiencia previa con clientes</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endParaRPr lang="es-ES" sz="1200" dirty="0"/>
                    </a:p>
                    <a:p>
                      <a:pPr marL="0" marR="0" lvl="0" indent="0" algn="ctr" defTabSz="914400" rtl="0" eaLnBrk="1" fontAlgn="auto" latinLnBrk="0" hangingPunct="1">
                        <a:lnSpc>
                          <a:spcPct val="100000"/>
                        </a:lnSpc>
                        <a:spcBef>
                          <a:spcPts val="0"/>
                        </a:spcBef>
                        <a:spcAft>
                          <a:spcPts val="0"/>
                        </a:spcAft>
                        <a:buClrTx/>
                        <a:buSzTx/>
                        <a:buFontTx/>
                        <a:buNone/>
                        <a:tabLst/>
                        <a:defRPr/>
                      </a:pPr>
                      <a:r>
                        <a:rPr lang="es-ES" sz="1200" dirty="0"/>
                        <a:t>Puede ser utilizada para definir los arquetipos de clientes </a:t>
                      </a:r>
                    </a:p>
                  </a:txBody>
                  <a:tcPr/>
                </a:tc>
                <a:extLst>
                  <a:ext uri="{0D108BD9-81ED-4DB2-BD59-A6C34878D82A}">
                    <a16:rowId xmlns:a16="http://schemas.microsoft.com/office/drawing/2014/main" val="3407224516"/>
                  </a:ext>
                </a:extLst>
              </a:tr>
            </a:tbl>
          </a:graphicData>
        </a:graphic>
      </p:graphicFrame>
      <p:pic>
        <p:nvPicPr>
          <p:cNvPr id="6" name="Imagen 5">
            <a:extLst>
              <a:ext uri="{FF2B5EF4-FFF2-40B4-BE49-F238E27FC236}">
                <a16:creationId xmlns:a16="http://schemas.microsoft.com/office/drawing/2014/main" id="{91A04833-DA5D-3BFF-DFAC-791DCCA04BC4}"/>
              </a:ext>
            </a:extLst>
          </p:cNvPr>
          <p:cNvPicPr>
            <a:picLocks noChangeAspect="1"/>
          </p:cNvPicPr>
          <p:nvPr/>
        </p:nvPicPr>
        <p:blipFill>
          <a:blip r:embed="rId2"/>
          <a:stretch>
            <a:fillRect/>
          </a:stretch>
        </p:blipFill>
        <p:spPr>
          <a:xfrm>
            <a:off x="9264070" y="998495"/>
            <a:ext cx="911511" cy="913636"/>
          </a:xfrm>
          <a:prstGeom prst="rect">
            <a:avLst/>
          </a:prstGeom>
        </p:spPr>
      </p:pic>
    </p:spTree>
    <p:extLst>
      <p:ext uri="{BB962C8B-B14F-4D97-AF65-F5344CB8AC3E}">
        <p14:creationId xmlns:p14="http://schemas.microsoft.com/office/powerpoint/2010/main" val="1938197152"/>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2D963B-C2A4-29F0-2A2A-07CF0F8B1048}"/>
              </a:ext>
            </a:extLst>
          </p:cNvPr>
          <p:cNvSpPr>
            <a:spLocks noGrp="1"/>
          </p:cNvSpPr>
          <p:nvPr>
            <p:ph type="title"/>
          </p:nvPr>
        </p:nvSpPr>
        <p:spPr/>
        <p:txBody>
          <a:bodyPr>
            <a:normAutofit fontScale="90000"/>
          </a:bodyPr>
          <a:lstStyle/>
          <a:p>
            <a:r>
              <a:rPr lang="es-ES" kern="0" dirty="0"/>
              <a:t>La Pila Priorizada de la </a:t>
            </a:r>
            <a:r>
              <a:rPr lang="es-ES" kern="0" dirty="0" err="1"/>
              <a:t>Website</a:t>
            </a:r>
            <a:r>
              <a:rPr lang="es-ES" kern="0" dirty="0"/>
              <a:t> Corporativa del Residencial La Ballestería Palace</a:t>
            </a:r>
            <a:endParaRPr lang="es-ES" dirty="0"/>
          </a:p>
        </p:txBody>
      </p:sp>
      <p:sp>
        <p:nvSpPr>
          <p:cNvPr id="3" name="Marcador de pie de página 2">
            <a:extLst>
              <a:ext uri="{FF2B5EF4-FFF2-40B4-BE49-F238E27FC236}">
                <a16:creationId xmlns:a16="http://schemas.microsoft.com/office/drawing/2014/main" id="{562BA769-A623-6A1F-DAAA-23A94182157A}"/>
              </a:ext>
            </a:extLst>
          </p:cNvPr>
          <p:cNvSpPr>
            <a:spLocks noGrp="1"/>
          </p:cNvSpPr>
          <p:nvPr>
            <p:ph type="ftr" sz="quarter" idx="10"/>
          </p:nvPr>
        </p:nvSpPr>
        <p:spPr/>
        <p:txBody>
          <a:bodyPr/>
          <a:lstStyle/>
          <a:p>
            <a:pPr>
              <a:defRPr/>
            </a:pPr>
            <a:r>
              <a:rPr lang="es-ES"/>
              <a:t>© by fjspsv, 2025 - Introducción a la Dirección de Proyectos</a:t>
            </a:r>
          </a:p>
        </p:txBody>
      </p:sp>
      <p:sp>
        <p:nvSpPr>
          <p:cNvPr id="4" name="Marcador de número de diapositiva 3">
            <a:extLst>
              <a:ext uri="{FF2B5EF4-FFF2-40B4-BE49-F238E27FC236}">
                <a16:creationId xmlns:a16="http://schemas.microsoft.com/office/drawing/2014/main" id="{C5AE00C4-76E9-9631-21EA-0A2FCEDCE3E2}"/>
              </a:ext>
            </a:extLst>
          </p:cNvPr>
          <p:cNvSpPr>
            <a:spLocks noGrp="1"/>
          </p:cNvSpPr>
          <p:nvPr>
            <p:ph type="sldNum" sz="quarter" idx="11"/>
          </p:nvPr>
        </p:nvSpPr>
        <p:spPr/>
        <p:txBody>
          <a:bodyPr/>
          <a:lstStyle/>
          <a:p>
            <a:pPr>
              <a:defRPr/>
            </a:pPr>
            <a:r>
              <a:rPr lang="es-ES"/>
              <a:t>Página: </a:t>
            </a:r>
            <a:fld id="{49B546A9-E0B7-47F2-9792-A99EEA3C1A4A}" type="slidenum">
              <a:rPr lang="es-ES" smtClean="0"/>
              <a:pPr>
                <a:defRPr/>
              </a:pPr>
              <a:t>34</a:t>
            </a:fld>
            <a:endParaRPr lang="es-ES"/>
          </a:p>
        </p:txBody>
      </p:sp>
      <p:grpSp>
        <p:nvGrpSpPr>
          <p:cNvPr id="6" name="Grupo 5">
            <a:extLst>
              <a:ext uri="{FF2B5EF4-FFF2-40B4-BE49-F238E27FC236}">
                <a16:creationId xmlns:a16="http://schemas.microsoft.com/office/drawing/2014/main" id="{B0225DA5-EE5F-3C5B-E5C2-D379A0AEBB1B}"/>
              </a:ext>
            </a:extLst>
          </p:cNvPr>
          <p:cNvGrpSpPr/>
          <p:nvPr/>
        </p:nvGrpSpPr>
        <p:grpSpPr>
          <a:xfrm>
            <a:off x="771888" y="774872"/>
            <a:ext cx="11275337" cy="5011133"/>
            <a:chOff x="383464" y="730558"/>
            <a:chExt cx="11275337" cy="5011133"/>
          </a:xfrm>
        </p:grpSpPr>
        <p:grpSp>
          <p:nvGrpSpPr>
            <p:cNvPr id="7" name="Grupo 6">
              <a:extLst>
                <a:ext uri="{FF2B5EF4-FFF2-40B4-BE49-F238E27FC236}">
                  <a16:creationId xmlns:a16="http://schemas.microsoft.com/office/drawing/2014/main" id="{F4DB94B7-A802-C4B3-2B61-490EE9B02BBC}"/>
                </a:ext>
              </a:extLst>
            </p:cNvPr>
            <p:cNvGrpSpPr/>
            <p:nvPr/>
          </p:nvGrpSpPr>
          <p:grpSpPr>
            <a:xfrm>
              <a:off x="8189612" y="5308287"/>
              <a:ext cx="3446380" cy="360000"/>
              <a:chOff x="459035" y="87787"/>
              <a:chExt cx="2389024" cy="360000"/>
            </a:xfrm>
          </p:grpSpPr>
          <p:sp>
            <p:nvSpPr>
              <p:cNvPr id="62" name="Rectángulo: esquina doblada 61">
                <a:extLst>
                  <a:ext uri="{FF2B5EF4-FFF2-40B4-BE49-F238E27FC236}">
                    <a16:creationId xmlns:a16="http://schemas.microsoft.com/office/drawing/2014/main" id="{4E1AA11A-244A-64D2-6621-D62162C0ADFC}"/>
                  </a:ext>
                </a:extLst>
              </p:cNvPr>
              <p:cNvSpPr/>
              <p:nvPr/>
            </p:nvSpPr>
            <p:spPr>
              <a:xfrm>
                <a:off x="2308059" y="87787"/>
                <a:ext cx="540000" cy="360000"/>
              </a:xfrm>
              <a:prstGeom prst="foldedCorner">
                <a:avLst/>
              </a:prstGeom>
              <a:solidFill>
                <a:srgbClr val="CCFFFF"/>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pPr algn="ctr"/>
                <a:r>
                  <a:rPr lang="es-ES" sz="900" i="0" u="none" dirty="0">
                    <a:solidFill>
                      <a:schemeClr val="tx1"/>
                    </a:solidFill>
                    <a:latin typeface="Arial" panose="020B0604020202020204" pitchFamily="34" charset="0"/>
                    <a:cs typeface="Arial" panose="020B0604020202020204" pitchFamily="34" charset="0"/>
                  </a:rPr>
                  <a:t>Tarea</a:t>
                </a:r>
              </a:p>
            </p:txBody>
          </p:sp>
          <p:sp>
            <p:nvSpPr>
              <p:cNvPr id="63" name="Rectángulo: esquina doblada 62">
                <a:extLst>
                  <a:ext uri="{FF2B5EF4-FFF2-40B4-BE49-F238E27FC236}">
                    <a16:creationId xmlns:a16="http://schemas.microsoft.com/office/drawing/2014/main" id="{A0B5E7F0-BA63-FCDC-3927-1588A31A7A47}"/>
                  </a:ext>
                </a:extLst>
              </p:cNvPr>
              <p:cNvSpPr/>
              <p:nvPr/>
            </p:nvSpPr>
            <p:spPr>
              <a:xfrm>
                <a:off x="459035" y="87787"/>
                <a:ext cx="540000" cy="360000"/>
              </a:xfrm>
              <a:prstGeom prst="foldedCorner">
                <a:avLst/>
              </a:prstGeom>
              <a:solidFill>
                <a:srgbClr val="FF99CC"/>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pPr algn="ctr"/>
                <a:r>
                  <a:rPr lang="es-ES" sz="900" i="0" u="none" dirty="0">
                    <a:solidFill>
                      <a:schemeClr val="tx1"/>
                    </a:solidFill>
                    <a:latin typeface="Arial" panose="020B0604020202020204" pitchFamily="34" charset="0"/>
                    <a:cs typeface="Arial" panose="020B0604020202020204" pitchFamily="34" charset="0"/>
                  </a:rPr>
                  <a:t>Épica</a:t>
                </a:r>
              </a:p>
            </p:txBody>
          </p:sp>
          <p:sp>
            <p:nvSpPr>
              <p:cNvPr id="64" name="Rectángulo: esquina doblada 63">
                <a:extLst>
                  <a:ext uri="{FF2B5EF4-FFF2-40B4-BE49-F238E27FC236}">
                    <a16:creationId xmlns:a16="http://schemas.microsoft.com/office/drawing/2014/main" id="{A2D59BE4-6C92-CE28-4CC5-45505C404C0A}"/>
                  </a:ext>
                </a:extLst>
              </p:cNvPr>
              <p:cNvSpPr/>
              <p:nvPr/>
            </p:nvSpPr>
            <p:spPr>
              <a:xfrm>
                <a:off x="1075376" y="87787"/>
                <a:ext cx="540000" cy="36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pPr algn="ctr"/>
                <a:r>
                  <a:rPr lang="es-ES" sz="900" i="0" u="none" dirty="0">
                    <a:solidFill>
                      <a:schemeClr val="tx1"/>
                    </a:solidFill>
                    <a:latin typeface="Arial" panose="020B0604020202020204" pitchFamily="34" charset="0"/>
                    <a:cs typeface="Arial" panose="020B0604020202020204" pitchFamily="34" charset="0"/>
                  </a:rPr>
                  <a:t>Característica</a:t>
                </a:r>
              </a:p>
            </p:txBody>
          </p:sp>
          <p:sp>
            <p:nvSpPr>
              <p:cNvPr id="65" name="Rectángulo: esquina doblada 64">
                <a:extLst>
                  <a:ext uri="{FF2B5EF4-FFF2-40B4-BE49-F238E27FC236}">
                    <a16:creationId xmlns:a16="http://schemas.microsoft.com/office/drawing/2014/main" id="{0230D0D8-54D7-0BD5-41D0-8CD28A550B6C}"/>
                  </a:ext>
                </a:extLst>
              </p:cNvPr>
              <p:cNvSpPr/>
              <p:nvPr/>
            </p:nvSpPr>
            <p:spPr>
              <a:xfrm>
                <a:off x="1691717" y="87787"/>
                <a:ext cx="540000" cy="36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pPr algn="ctr"/>
                <a:r>
                  <a:rPr lang="es-ES" sz="900" i="0" u="none" dirty="0">
                    <a:solidFill>
                      <a:schemeClr val="tx1"/>
                    </a:solidFill>
                    <a:latin typeface="Arial" panose="020B0604020202020204" pitchFamily="34" charset="0"/>
                    <a:cs typeface="Arial" panose="020B0604020202020204" pitchFamily="34" charset="0"/>
                  </a:rPr>
                  <a:t>Historia</a:t>
                </a:r>
              </a:p>
            </p:txBody>
          </p:sp>
        </p:grpSp>
        <p:sp>
          <p:nvSpPr>
            <p:cNvPr id="8" name="Rectángulo: esquina doblada 7">
              <a:extLst>
                <a:ext uri="{FF2B5EF4-FFF2-40B4-BE49-F238E27FC236}">
                  <a16:creationId xmlns:a16="http://schemas.microsoft.com/office/drawing/2014/main" id="{418BBAEF-C2D9-C1E7-FD6A-FD2299BB8640}"/>
                </a:ext>
              </a:extLst>
            </p:cNvPr>
            <p:cNvSpPr/>
            <p:nvPr/>
          </p:nvSpPr>
          <p:spPr>
            <a:xfrm>
              <a:off x="409017" y="1369596"/>
              <a:ext cx="900000" cy="54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Conseguir requisitos</a:t>
              </a:r>
            </a:p>
          </p:txBody>
        </p:sp>
        <p:sp>
          <p:nvSpPr>
            <p:cNvPr id="9" name="Rectángulo: esquina doblada 8">
              <a:extLst>
                <a:ext uri="{FF2B5EF4-FFF2-40B4-BE49-F238E27FC236}">
                  <a16:creationId xmlns:a16="http://schemas.microsoft.com/office/drawing/2014/main" id="{3B0C28D4-31B5-92D8-531F-D070C68F8808}"/>
                </a:ext>
              </a:extLst>
            </p:cNvPr>
            <p:cNvSpPr/>
            <p:nvPr/>
          </p:nvSpPr>
          <p:spPr>
            <a:xfrm>
              <a:off x="1441714" y="1369596"/>
              <a:ext cx="900000" cy="54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Establecer diseño</a:t>
              </a:r>
            </a:p>
          </p:txBody>
        </p:sp>
        <p:sp>
          <p:nvSpPr>
            <p:cNvPr id="10" name="Rectángulo: esquina doblada 9">
              <a:extLst>
                <a:ext uri="{FF2B5EF4-FFF2-40B4-BE49-F238E27FC236}">
                  <a16:creationId xmlns:a16="http://schemas.microsoft.com/office/drawing/2014/main" id="{C0C91316-C354-5029-F157-BD7F96D16855}"/>
                </a:ext>
              </a:extLst>
            </p:cNvPr>
            <p:cNvSpPr/>
            <p:nvPr/>
          </p:nvSpPr>
          <p:spPr>
            <a:xfrm>
              <a:off x="2474411" y="1369596"/>
              <a:ext cx="900000" cy="54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Seleccionar </a:t>
              </a:r>
              <a:br>
                <a:rPr lang="es-ES" sz="900" i="0" u="none" dirty="0">
                  <a:solidFill>
                    <a:schemeClr val="tx1"/>
                  </a:solidFill>
                  <a:latin typeface="Arial" panose="020B0604020202020204" pitchFamily="34" charset="0"/>
                  <a:cs typeface="Arial" panose="020B0604020202020204" pitchFamily="34" charset="0"/>
                </a:rPr>
              </a:br>
              <a:r>
                <a:rPr lang="es-ES" sz="900" i="0" u="none" dirty="0">
                  <a:solidFill>
                    <a:schemeClr val="tx1"/>
                  </a:solidFill>
                  <a:latin typeface="Arial" panose="020B0604020202020204" pitchFamily="34" charset="0"/>
                  <a:cs typeface="Arial" panose="020B0604020202020204" pitchFamily="34" charset="0"/>
                </a:rPr>
                <a:t>tecnologías</a:t>
              </a:r>
            </a:p>
          </p:txBody>
        </p:sp>
        <p:sp>
          <p:nvSpPr>
            <p:cNvPr id="11" name="Rectángulo: esquina doblada 10">
              <a:extLst>
                <a:ext uri="{FF2B5EF4-FFF2-40B4-BE49-F238E27FC236}">
                  <a16:creationId xmlns:a16="http://schemas.microsoft.com/office/drawing/2014/main" id="{20D1B72E-3BD0-8BD2-EC5A-4C0286375791}"/>
                </a:ext>
              </a:extLst>
            </p:cNvPr>
            <p:cNvSpPr/>
            <p:nvPr/>
          </p:nvSpPr>
          <p:spPr>
            <a:xfrm>
              <a:off x="3507108" y="1369596"/>
              <a:ext cx="900000" cy="54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Crear infraestructura</a:t>
              </a:r>
            </a:p>
          </p:txBody>
        </p:sp>
        <p:sp>
          <p:nvSpPr>
            <p:cNvPr id="12" name="Rectángulo: esquina doblada 11">
              <a:extLst>
                <a:ext uri="{FF2B5EF4-FFF2-40B4-BE49-F238E27FC236}">
                  <a16:creationId xmlns:a16="http://schemas.microsoft.com/office/drawing/2014/main" id="{B1CC6C1F-463F-2009-E63B-461EC4EACD7A}"/>
                </a:ext>
              </a:extLst>
            </p:cNvPr>
            <p:cNvSpPr/>
            <p:nvPr/>
          </p:nvSpPr>
          <p:spPr>
            <a:xfrm>
              <a:off x="2502063" y="2010372"/>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Evaluación de opciones</a:t>
              </a:r>
            </a:p>
          </p:txBody>
        </p:sp>
        <p:sp>
          <p:nvSpPr>
            <p:cNvPr id="13" name="Rectángulo: esquina doblada 12">
              <a:extLst>
                <a:ext uri="{FF2B5EF4-FFF2-40B4-BE49-F238E27FC236}">
                  <a16:creationId xmlns:a16="http://schemas.microsoft.com/office/drawing/2014/main" id="{8F1889E9-EFBA-A7BE-C8D0-FAA846B275D6}"/>
                </a:ext>
              </a:extLst>
            </p:cNvPr>
            <p:cNvSpPr/>
            <p:nvPr/>
          </p:nvSpPr>
          <p:spPr>
            <a:xfrm>
              <a:off x="3530275" y="2655368"/>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Gestión del Front </a:t>
              </a:r>
              <a:r>
                <a:rPr lang="es-ES" sz="900" i="0" u="none" dirty="0" err="1">
                  <a:solidFill>
                    <a:srgbClr val="FF0000"/>
                  </a:solidFill>
                  <a:latin typeface="Arial" panose="020B0604020202020204" pitchFamily="34" charset="0"/>
                  <a:cs typeface="Arial" panose="020B0604020202020204" pitchFamily="34" charset="0"/>
                </a:rPr>
                <a:t>End</a:t>
              </a:r>
              <a:endParaRPr lang="es-ES" sz="900" i="0" u="none" dirty="0">
                <a:solidFill>
                  <a:srgbClr val="FF0000"/>
                </a:solidFill>
                <a:latin typeface="Arial" panose="020B0604020202020204" pitchFamily="34" charset="0"/>
                <a:cs typeface="Arial" panose="020B0604020202020204" pitchFamily="34" charset="0"/>
              </a:endParaRPr>
            </a:p>
          </p:txBody>
        </p:sp>
        <p:sp>
          <p:nvSpPr>
            <p:cNvPr id="14" name="Rectángulo: esquina doblada 13">
              <a:extLst>
                <a:ext uri="{FF2B5EF4-FFF2-40B4-BE49-F238E27FC236}">
                  <a16:creationId xmlns:a16="http://schemas.microsoft.com/office/drawing/2014/main" id="{E0300DD3-7766-BD3B-67A1-CCCAA8445697}"/>
                </a:ext>
              </a:extLst>
            </p:cNvPr>
            <p:cNvSpPr/>
            <p:nvPr/>
          </p:nvSpPr>
          <p:spPr>
            <a:xfrm>
              <a:off x="3515542" y="2010372"/>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Gestión del</a:t>
              </a:r>
            </a:p>
            <a:p>
              <a:pPr algn="ctr"/>
              <a:r>
                <a:rPr lang="es-ES" sz="900" i="0" u="none" dirty="0">
                  <a:solidFill>
                    <a:srgbClr val="FF0000"/>
                  </a:solidFill>
                  <a:latin typeface="Arial" panose="020B0604020202020204" pitchFamily="34" charset="0"/>
                  <a:cs typeface="Arial" panose="020B0604020202020204" pitchFamily="34" charset="0"/>
                </a:rPr>
                <a:t>Back </a:t>
              </a:r>
              <a:r>
                <a:rPr lang="es-ES" sz="900" i="0" u="none" dirty="0" err="1">
                  <a:solidFill>
                    <a:srgbClr val="FF0000"/>
                  </a:solidFill>
                  <a:latin typeface="Arial" panose="020B0604020202020204" pitchFamily="34" charset="0"/>
                  <a:cs typeface="Arial" panose="020B0604020202020204" pitchFamily="34" charset="0"/>
                </a:rPr>
                <a:t>End</a:t>
              </a:r>
              <a:endParaRPr lang="es-ES" sz="900" i="0" u="none" dirty="0">
                <a:solidFill>
                  <a:srgbClr val="FF0000"/>
                </a:solidFill>
                <a:latin typeface="Arial" panose="020B0604020202020204" pitchFamily="34" charset="0"/>
                <a:cs typeface="Arial" panose="020B0604020202020204" pitchFamily="34" charset="0"/>
              </a:endParaRPr>
            </a:p>
          </p:txBody>
        </p:sp>
        <p:sp>
          <p:nvSpPr>
            <p:cNvPr id="15" name="Rectángulo: esquina doblada 14">
              <a:extLst>
                <a:ext uri="{FF2B5EF4-FFF2-40B4-BE49-F238E27FC236}">
                  <a16:creationId xmlns:a16="http://schemas.microsoft.com/office/drawing/2014/main" id="{D5D265D5-FF26-8C2C-61AD-148AC26EF22F}"/>
                </a:ext>
              </a:extLst>
            </p:cNvPr>
            <p:cNvSpPr/>
            <p:nvPr/>
          </p:nvSpPr>
          <p:spPr>
            <a:xfrm>
              <a:off x="5540158" y="3317708"/>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Imágenes y videos</a:t>
              </a:r>
            </a:p>
          </p:txBody>
        </p:sp>
        <p:sp>
          <p:nvSpPr>
            <p:cNvPr id="16" name="Rectángulo: esquina doblada 15">
              <a:extLst>
                <a:ext uri="{FF2B5EF4-FFF2-40B4-BE49-F238E27FC236}">
                  <a16:creationId xmlns:a16="http://schemas.microsoft.com/office/drawing/2014/main" id="{A2585CBA-9CF3-1504-A167-375518B8B46D}"/>
                </a:ext>
              </a:extLst>
            </p:cNvPr>
            <p:cNvSpPr/>
            <p:nvPr/>
          </p:nvSpPr>
          <p:spPr>
            <a:xfrm>
              <a:off x="5534872" y="2674278"/>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Contenido secciones</a:t>
              </a:r>
            </a:p>
          </p:txBody>
        </p:sp>
        <p:sp>
          <p:nvSpPr>
            <p:cNvPr id="17" name="Rectángulo: esquina doblada 16">
              <a:extLst>
                <a:ext uri="{FF2B5EF4-FFF2-40B4-BE49-F238E27FC236}">
                  <a16:creationId xmlns:a16="http://schemas.microsoft.com/office/drawing/2014/main" id="{488DB69D-8841-160D-D9A6-B5B1030F92B8}"/>
                </a:ext>
              </a:extLst>
            </p:cNvPr>
            <p:cNvSpPr/>
            <p:nvPr/>
          </p:nvSpPr>
          <p:spPr>
            <a:xfrm>
              <a:off x="5547128" y="2019056"/>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Sumario y navegación</a:t>
              </a:r>
            </a:p>
          </p:txBody>
        </p:sp>
        <p:sp>
          <p:nvSpPr>
            <p:cNvPr id="18" name="Rectángulo: esquina doblada 17">
              <a:extLst>
                <a:ext uri="{FF2B5EF4-FFF2-40B4-BE49-F238E27FC236}">
                  <a16:creationId xmlns:a16="http://schemas.microsoft.com/office/drawing/2014/main" id="{6250965D-D1CD-7C65-A3CF-BEB8C057205B}"/>
                </a:ext>
              </a:extLst>
            </p:cNvPr>
            <p:cNvSpPr/>
            <p:nvPr/>
          </p:nvSpPr>
          <p:spPr>
            <a:xfrm>
              <a:off x="1458552" y="2655368"/>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Aspecto</a:t>
              </a:r>
              <a:br>
                <a:rPr lang="es-ES" sz="900" i="0" u="none" dirty="0">
                  <a:solidFill>
                    <a:srgbClr val="FF0000"/>
                  </a:solidFill>
                  <a:latin typeface="Arial" panose="020B0604020202020204" pitchFamily="34" charset="0"/>
                  <a:cs typeface="Arial" panose="020B0604020202020204" pitchFamily="34" charset="0"/>
                </a:rPr>
              </a:br>
              <a:r>
                <a:rPr lang="es-ES" sz="900" i="0" u="none" dirty="0">
                  <a:solidFill>
                    <a:srgbClr val="FF0000"/>
                  </a:solidFill>
                  <a:latin typeface="Arial" panose="020B0604020202020204" pitchFamily="34" charset="0"/>
                  <a:cs typeface="Arial" panose="020B0604020202020204" pitchFamily="34" charset="0"/>
                </a:rPr>
                <a:t>general</a:t>
              </a:r>
            </a:p>
          </p:txBody>
        </p:sp>
        <p:sp>
          <p:nvSpPr>
            <p:cNvPr id="19" name="Rectángulo: esquina doblada 18">
              <a:extLst>
                <a:ext uri="{FF2B5EF4-FFF2-40B4-BE49-F238E27FC236}">
                  <a16:creationId xmlns:a16="http://schemas.microsoft.com/office/drawing/2014/main" id="{A5E092C9-C1DE-4D2E-9659-4E4863A84139}"/>
                </a:ext>
              </a:extLst>
            </p:cNvPr>
            <p:cNvSpPr/>
            <p:nvPr/>
          </p:nvSpPr>
          <p:spPr>
            <a:xfrm>
              <a:off x="2496923" y="2674278"/>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Evaluación de coste y tiempo</a:t>
              </a:r>
            </a:p>
          </p:txBody>
        </p:sp>
        <p:sp>
          <p:nvSpPr>
            <p:cNvPr id="20" name="Rectángulo: esquina doblada 19">
              <a:extLst>
                <a:ext uri="{FF2B5EF4-FFF2-40B4-BE49-F238E27FC236}">
                  <a16:creationId xmlns:a16="http://schemas.microsoft.com/office/drawing/2014/main" id="{18CD084C-A02D-3E3D-989E-9CEC722C0ABC}"/>
                </a:ext>
              </a:extLst>
            </p:cNvPr>
            <p:cNvSpPr/>
            <p:nvPr/>
          </p:nvSpPr>
          <p:spPr>
            <a:xfrm>
              <a:off x="2492788" y="3332121"/>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Determinar el marco </a:t>
              </a:r>
              <a:r>
                <a:rPr lang="es-ES" sz="900" dirty="0">
                  <a:solidFill>
                    <a:srgbClr val="FF0000"/>
                  </a:solidFill>
                  <a:latin typeface="Arial" panose="020B0604020202020204" pitchFamily="34" charset="0"/>
                  <a:cs typeface="Arial" panose="020B0604020202020204" pitchFamily="34" charset="0"/>
                </a:rPr>
                <a:t>lógico</a:t>
              </a:r>
              <a:endParaRPr lang="es-ES" sz="900" i="0" u="none" dirty="0">
                <a:solidFill>
                  <a:srgbClr val="FF0000"/>
                </a:solidFill>
                <a:latin typeface="Arial" panose="020B0604020202020204" pitchFamily="34" charset="0"/>
                <a:cs typeface="Arial" panose="020B0604020202020204" pitchFamily="34" charset="0"/>
              </a:endParaRPr>
            </a:p>
          </p:txBody>
        </p:sp>
        <p:sp>
          <p:nvSpPr>
            <p:cNvPr id="21" name="Rectángulo: esquina doblada 20">
              <a:extLst>
                <a:ext uri="{FF2B5EF4-FFF2-40B4-BE49-F238E27FC236}">
                  <a16:creationId xmlns:a16="http://schemas.microsoft.com/office/drawing/2014/main" id="{28286C3E-F365-2C34-FADB-F4546DAE9434}"/>
                </a:ext>
              </a:extLst>
            </p:cNvPr>
            <p:cNvSpPr/>
            <p:nvPr/>
          </p:nvSpPr>
          <p:spPr>
            <a:xfrm>
              <a:off x="405985" y="2010372"/>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Especificación técnica</a:t>
              </a:r>
            </a:p>
          </p:txBody>
        </p:sp>
        <p:sp>
          <p:nvSpPr>
            <p:cNvPr id="22" name="Rectángulo: esquina doblada 21">
              <a:extLst>
                <a:ext uri="{FF2B5EF4-FFF2-40B4-BE49-F238E27FC236}">
                  <a16:creationId xmlns:a16="http://schemas.microsoft.com/office/drawing/2014/main" id="{0ECCDA8C-53DC-DA2C-9635-054F657C7EED}"/>
                </a:ext>
              </a:extLst>
            </p:cNvPr>
            <p:cNvSpPr/>
            <p:nvPr/>
          </p:nvSpPr>
          <p:spPr>
            <a:xfrm>
              <a:off x="1443350" y="3292817"/>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Elementos del contenido </a:t>
              </a:r>
            </a:p>
          </p:txBody>
        </p:sp>
        <p:sp>
          <p:nvSpPr>
            <p:cNvPr id="23" name="Rectángulo: esquina doblada 22">
              <a:extLst>
                <a:ext uri="{FF2B5EF4-FFF2-40B4-BE49-F238E27FC236}">
                  <a16:creationId xmlns:a16="http://schemas.microsoft.com/office/drawing/2014/main" id="{FDEE8165-9A59-DB42-2E46-5B4E8A2AA491}"/>
                </a:ext>
              </a:extLst>
            </p:cNvPr>
            <p:cNvSpPr/>
            <p:nvPr/>
          </p:nvSpPr>
          <p:spPr>
            <a:xfrm>
              <a:off x="1450575" y="2010372"/>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Diseñar elementos</a:t>
              </a:r>
            </a:p>
          </p:txBody>
        </p:sp>
        <p:sp>
          <p:nvSpPr>
            <p:cNvPr id="24" name="Rectángulo: esquina doblada 23">
              <a:extLst>
                <a:ext uri="{FF2B5EF4-FFF2-40B4-BE49-F238E27FC236}">
                  <a16:creationId xmlns:a16="http://schemas.microsoft.com/office/drawing/2014/main" id="{A1ED6CA8-A443-6E7E-1636-AFB39B102AF5}"/>
                </a:ext>
              </a:extLst>
            </p:cNvPr>
            <p:cNvSpPr/>
            <p:nvPr/>
          </p:nvSpPr>
          <p:spPr>
            <a:xfrm>
              <a:off x="383464" y="2655368"/>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Requisitos de usuario</a:t>
              </a:r>
            </a:p>
          </p:txBody>
        </p:sp>
        <p:sp>
          <p:nvSpPr>
            <p:cNvPr id="25" name="Rectángulo: esquina doblada 24">
              <a:extLst>
                <a:ext uri="{FF2B5EF4-FFF2-40B4-BE49-F238E27FC236}">
                  <a16:creationId xmlns:a16="http://schemas.microsoft.com/office/drawing/2014/main" id="{0931F8C8-993E-56C9-8E95-E200F2C68FA3}"/>
                </a:ext>
              </a:extLst>
            </p:cNvPr>
            <p:cNvSpPr/>
            <p:nvPr/>
          </p:nvSpPr>
          <p:spPr>
            <a:xfrm>
              <a:off x="409932" y="3301501"/>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Requisitos de informes</a:t>
              </a:r>
            </a:p>
          </p:txBody>
        </p:sp>
        <p:sp>
          <p:nvSpPr>
            <p:cNvPr id="26" name="Rectángulo: esquina doblada 25">
              <a:extLst>
                <a:ext uri="{FF2B5EF4-FFF2-40B4-BE49-F238E27FC236}">
                  <a16:creationId xmlns:a16="http://schemas.microsoft.com/office/drawing/2014/main" id="{CEB21D8F-4BDB-3AA9-F6D3-19509D36DD72}"/>
                </a:ext>
              </a:extLst>
            </p:cNvPr>
            <p:cNvSpPr/>
            <p:nvPr/>
          </p:nvSpPr>
          <p:spPr>
            <a:xfrm>
              <a:off x="4525837" y="2019056"/>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a:solidFill>
                    <a:srgbClr val="FF0000"/>
                  </a:solidFill>
                  <a:latin typeface="Arial" panose="020B0604020202020204" pitchFamily="34" charset="0"/>
                  <a:cs typeface="Arial" panose="020B0604020202020204" pitchFamily="34" charset="0"/>
                </a:rPr>
                <a:t>Habitaciones</a:t>
              </a:r>
              <a:endParaRPr lang="es-ES" sz="900" i="0" u="none" dirty="0">
                <a:solidFill>
                  <a:srgbClr val="FF0000"/>
                </a:solidFill>
                <a:latin typeface="Arial" panose="020B0604020202020204" pitchFamily="34" charset="0"/>
                <a:cs typeface="Arial" panose="020B0604020202020204" pitchFamily="34" charset="0"/>
              </a:endParaRPr>
            </a:p>
          </p:txBody>
        </p:sp>
        <p:sp>
          <p:nvSpPr>
            <p:cNvPr id="27" name="Rectángulo: esquina doblada 26">
              <a:extLst>
                <a:ext uri="{FF2B5EF4-FFF2-40B4-BE49-F238E27FC236}">
                  <a16:creationId xmlns:a16="http://schemas.microsoft.com/office/drawing/2014/main" id="{98C32616-F583-F29B-B00D-278BE83E849B}"/>
                </a:ext>
              </a:extLst>
            </p:cNvPr>
            <p:cNvSpPr/>
            <p:nvPr/>
          </p:nvSpPr>
          <p:spPr>
            <a:xfrm>
              <a:off x="407679" y="738943"/>
              <a:ext cx="900000" cy="540000"/>
            </a:xfrm>
            <a:prstGeom prst="foldedCorner">
              <a:avLst/>
            </a:prstGeom>
            <a:solidFill>
              <a:srgbClr val="FF99CC"/>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Definición</a:t>
              </a:r>
            </a:p>
          </p:txBody>
        </p:sp>
        <p:sp>
          <p:nvSpPr>
            <p:cNvPr id="28" name="Rectángulo: esquina doblada 27">
              <a:extLst>
                <a:ext uri="{FF2B5EF4-FFF2-40B4-BE49-F238E27FC236}">
                  <a16:creationId xmlns:a16="http://schemas.microsoft.com/office/drawing/2014/main" id="{E10065C1-31A0-BC68-2C02-AAD8B2EBB7F2}"/>
                </a:ext>
              </a:extLst>
            </p:cNvPr>
            <p:cNvSpPr/>
            <p:nvPr/>
          </p:nvSpPr>
          <p:spPr>
            <a:xfrm>
              <a:off x="3518020" y="730558"/>
              <a:ext cx="900000" cy="540000"/>
            </a:xfrm>
            <a:prstGeom prst="foldedCorner">
              <a:avLst/>
            </a:prstGeom>
            <a:solidFill>
              <a:srgbClr val="FF99CC"/>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Desarrollo</a:t>
              </a:r>
            </a:p>
          </p:txBody>
        </p:sp>
        <p:sp>
          <p:nvSpPr>
            <p:cNvPr id="29" name="Rectángulo: esquina doblada 28">
              <a:extLst>
                <a:ext uri="{FF2B5EF4-FFF2-40B4-BE49-F238E27FC236}">
                  <a16:creationId xmlns:a16="http://schemas.microsoft.com/office/drawing/2014/main" id="{F2110C64-7FFC-4CEA-24B8-F7ED14C474D3}"/>
                </a:ext>
              </a:extLst>
            </p:cNvPr>
            <p:cNvSpPr/>
            <p:nvPr/>
          </p:nvSpPr>
          <p:spPr>
            <a:xfrm>
              <a:off x="4539805" y="1369596"/>
              <a:ext cx="900000" cy="54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Menú y</a:t>
              </a:r>
            </a:p>
            <a:p>
              <a:r>
                <a:rPr lang="es-ES" sz="900" i="0" u="none" dirty="0">
                  <a:solidFill>
                    <a:schemeClr val="tx1"/>
                  </a:solidFill>
                  <a:latin typeface="Arial" panose="020B0604020202020204" pitchFamily="34" charset="0"/>
                  <a:cs typeface="Arial" panose="020B0604020202020204" pitchFamily="34" charset="0"/>
                </a:rPr>
                <a:t>secciones</a:t>
              </a:r>
            </a:p>
          </p:txBody>
        </p:sp>
        <p:sp>
          <p:nvSpPr>
            <p:cNvPr id="30" name="Rectángulo: esquina doblada 29">
              <a:extLst>
                <a:ext uri="{FF2B5EF4-FFF2-40B4-BE49-F238E27FC236}">
                  <a16:creationId xmlns:a16="http://schemas.microsoft.com/office/drawing/2014/main" id="{3B1250DC-0014-F8B5-69B4-B8D2166BF289}"/>
                </a:ext>
              </a:extLst>
            </p:cNvPr>
            <p:cNvSpPr/>
            <p:nvPr/>
          </p:nvSpPr>
          <p:spPr>
            <a:xfrm>
              <a:off x="8670593" y="1369596"/>
              <a:ext cx="900000" cy="54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Navegación</a:t>
              </a:r>
            </a:p>
          </p:txBody>
        </p:sp>
        <p:sp>
          <p:nvSpPr>
            <p:cNvPr id="31" name="Rectángulo: esquina doblada 30">
              <a:extLst>
                <a:ext uri="{FF2B5EF4-FFF2-40B4-BE49-F238E27FC236}">
                  <a16:creationId xmlns:a16="http://schemas.microsoft.com/office/drawing/2014/main" id="{D3029013-8724-3EB6-2C83-A55DCC8378E3}"/>
                </a:ext>
              </a:extLst>
            </p:cNvPr>
            <p:cNvSpPr/>
            <p:nvPr/>
          </p:nvSpPr>
          <p:spPr>
            <a:xfrm>
              <a:off x="9703290" y="1369596"/>
              <a:ext cx="900000" cy="54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Compatibilidad</a:t>
              </a:r>
            </a:p>
          </p:txBody>
        </p:sp>
        <p:sp>
          <p:nvSpPr>
            <p:cNvPr id="32" name="Rectángulo: esquina doblada 31">
              <a:extLst>
                <a:ext uri="{FF2B5EF4-FFF2-40B4-BE49-F238E27FC236}">
                  <a16:creationId xmlns:a16="http://schemas.microsoft.com/office/drawing/2014/main" id="{A1A6D6C9-2E21-A88B-1CC0-BA219A6A84F5}"/>
                </a:ext>
              </a:extLst>
            </p:cNvPr>
            <p:cNvSpPr/>
            <p:nvPr/>
          </p:nvSpPr>
          <p:spPr>
            <a:xfrm>
              <a:off x="7637896" y="1369596"/>
              <a:ext cx="900000" cy="54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Servicios</a:t>
              </a:r>
            </a:p>
          </p:txBody>
        </p:sp>
        <p:sp>
          <p:nvSpPr>
            <p:cNvPr id="33" name="Rectángulo: esquina doblada 32">
              <a:extLst>
                <a:ext uri="{FF2B5EF4-FFF2-40B4-BE49-F238E27FC236}">
                  <a16:creationId xmlns:a16="http://schemas.microsoft.com/office/drawing/2014/main" id="{FA92396C-10D9-8B37-1599-3449660296BA}"/>
                </a:ext>
              </a:extLst>
            </p:cNvPr>
            <p:cNvSpPr/>
            <p:nvPr/>
          </p:nvSpPr>
          <p:spPr>
            <a:xfrm>
              <a:off x="9743178" y="2010372"/>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Navegadores</a:t>
              </a:r>
            </a:p>
          </p:txBody>
        </p:sp>
        <p:sp>
          <p:nvSpPr>
            <p:cNvPr id="34" name="Rectángulo: esquina doblada 33">
              <a:extLst>
                <a:ext uri="{FF2B5EF4-FFF2-40B4-BE49-F238E27FC236}">
                  <a16:creationId xmlns:a16="http://schemas.microsoft.com/office/drawing/2014/main" id="{095C1CB5-6ABF-216A-54D6-07AA56BFB275}"/>
                </a:ext>
              </a:extLst>
            </p:cNvPr>
            <p:cNvSpPr/>
            <p:nvPr/>
          </p:nvSpPr>
          <p:spPr>
            <a:xfrm>
              <a:off x="10758801" y="2663951"/>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Gestión de comunidades</a:t>
              </a:r>
            </a:p>
          </p:txBody>
        </p:sp>
        <p:sp>
          <p:nvSpPr>
            <p:cNvPr id="35" name="Rectángulo: esquina doblada 34">
              <a:extLst>
                <a:ext uri="{FF2B5EF4-FFF2-40B4-BE49-F238E27FC236}">
                  <a16:creationId xmlns:a16="http://schemas.microsoft.com/office/drawing/2014/main" id="{96422D21-4E73-1AFF-9E8D-D108C9602F3F}"/>
                </a:ext>
              </a:extLst>
            </p:cNvPr>
            <p:cNvSpPr/>
            <p:nvPr/>
          </p:nvSpPr>
          <p:spPr>
            <a:xfrm>
              <a:off x="10754749" y="2010372"/>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Activación y </a:t>
              </a:r>
              <a:br>
                <a:rPr lang="es-ES" sz="900" i="0" u="none" dirty="0">
                  <a:solidFill>
                    <a:schemeClr val="tx1"/>
                  </a:solidFill>
                  <a:latin typeface="Arial" panose="020B0604020202020204" pitchFamily="34" charset="0"/>
                  <a:cs typeface="Arial" panose="020B0604020202020204" pitchFamily="34" charset="0"/>
                </a:rPr>
              </a:br>
              <a:r>
                <a:rPr lang="es-ES" sz="900" i="0" u="none" dirty="0">
                  <a:solidFill>
                    <a:schemeClr val="tx1"/>
                  </a:solidFill>
                  <a:latin typeface="Arial" panose="020B0604020202020204" pitchFamily="34" charset="0"/>
                  <a:cs typeface="Arial" panose="020B0604020202020204" pitchFamily="34" charset="0"/>
                </a:rPr>
                <a:t>comunicación</a:t>
              </a:r>
            </a:p>
          </p:txBody>
        </p:sp>
        <p:sp>
          <p:nvSpPr>
            <p:cNvPr id="36" name="Rectángulo: esquina doblada 35">
              <a:extLst>
                <a:ext uri="{FF2B5EF4-FFF2-40B4-BE49-F238E27FC236}">
                  <a16:creationId xmlns:a16="http://schemas.microsoft.com/office/drawing/2014/main" id="{73A259DB-6468-8EB3-FB57-CBE5FCE9ABEC}"/>
                </a:ext>
              </a:extLst>
            </p:cNvPr>
            <p:cNvSpPr/>
            <p:nvPr/>
          </p:nvSpPr>
          <p:spPr>
            <a:xfrm>
              <a:off x="7624665" y="3317708"/>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Contacto y atención</a:t>
              </a:r>
            </a:p>
          </p:txBody>
        </p:sp>
        <p:sp>
          <p:nvSpPr>
            <p:cNvPr id="37" name="Rectángulo: esquina doblada 36">
              <a:extLst>
                <a:ext uri="{FF2B5EF4-FFF2-40B4-BE49-F238E27FC236}">
                  <a16:creationId xmlns:a16="http://schemas.microsoft.com/office/drawing/2014/main" id="{149B06B9-21BB-5C4C-E5A0-6D799F9B4C01}"/>
                </a:ext>
              </a:extLst>
            </p:cNvPr>
            <p:cNvSpPr/>
            <p:nvPr/>
          </p:nvSpPr>
          <p:spPr>
            <a:xfrm>
              <a:off x="7635639" y="2663951"/>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Disponibilidad</a:t>
              </a:r>
              <a:br>
                <a:rPr lang="es-ES" sz="900" i="0" u="none" dirty="0">
                  <a:solidFill>
                    <a:schemeClr val="tx1"/>
                  </a:solidFill>
                  <a:latin typeface="Arial" panose="020B0604020202020204" pitchFamily="34" charset="0"/>
                  <a:cs typeface="Arial" panose="020B0604020202020204" pitchFamily="34" charset="0"/>
                </a:rPr>
              </a:br>
              <a:r>
                <a:rPr lang="es-ES" sz="900" i="0" u="none" dirty="0">
                  <a:solidFill>
                    <a:schemeClr val="tx1"/>
                  </a:solidFill>
                  <a:latin typeface="Arial" panose="020B0604020202020204" pitchFamily="34" charset="0"/>
                  <a:cs typeface="Arial" panose="020B0604020202020204" pitchFamily="34" charset="0"/>
                </a:rPr>
                <a:t>y reserva</a:t>
              </a:r>
            </a:p>
          </p:txBody>
        </p:sp>
        <p:sp>
          <p:nvSpPr>
            <p:cNvPr id="38" name="Rectángulo: esquina doblada 37">
              <a:extLst>
                <a:ext uri="{FF2B5EF4-FFF2-40B4-BE49-F238E27FC236}">
                  <a16:creationId xmlns:a16="http://schemas.microsoft.com/office/drawing/2014/main" id="{7BF98BAA-6EF5-59B9-BBF6-3885D818FB03}"/>
                </a:ext>
              </a:extLst>
            </p:cNvPr>
            <p:cNvSpPr/>
            <p:nvPr/>
          </p:nvSpPr>
          <p:spPr>
            <a:xfrm>
              <a:off x="9731821" y="2664129"/>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Tabletas</a:t>
              </a:r>
            </a:p>
          </p:txBody>
        </p:sp>
        <p:sp>
          <p:nvSpPr>
            <p:cNvPr id="39" name="Rectángulo: esquina doblada 38">
              <a:extLst>
                <a:ext uri="{FF2B5EF4-FFF2-40B4-BE49-F238E27FC236}">
                  <a16:creationId xmlns:a16="http://schemas.microsoft.com/office/drawing/2014/main" id="{1A89AA1C-31C4-B093-D1F2-3546DD091BD8}"/>
                </a:ext>
              </a:extLst>
            </p:cNvPr>
            <p:cNvSpPr/>
            <p:nvPr/>
          </p:nvSpPr>
          <p:spPr>
            <a:xfrm>
              <a:off x="9743178" y="3326571"/>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Móviles</a:t>
              </a:r>
            </a:p>
          </p:txBody>
        </p:sp>
        <p:sp>
          <p:nvSpPr>
            <p:cNvPr id="40" name="Rectángulo: esquina doblada 39">
              <a:extLst>
                <a:ext uri="{FF2B5EF4-FFF2-40B4-BE49-F238E27FC236}">
                  <a16:creationId xmlns:a16="http://schemas.microsoft.com/office/drawing/2014/main" id="{6BDC8F83-F1CD-300D-7EFA-54A677C74E6E}"/>
                </a:ext>
              </a:extLst>
            </p:cNvPr>
            <p:cNvSpPr/>
            <p:nvPr/>
          </p:nvSpPr>
          <p:spPr>
            <a:xfrm>
              <a:off x="6587797" y="2019056"/>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OTAS</a:t>
              </a:r>
            </a:p>
          </p:txBody>
        </p:sp>
        <p:sp>
          <p:nvSpPr>
            <p:cNvPr id="41" name="Rectángulo: esquina doblada 40">
              <a:extLst>
                <a:ext uri="{FF2B5EF4-FFF2-40B4-BE49-F238E27FC236}">
                  <a16:creationId xmlns:a16="http://schemas.microsoft.com/office/drawing/2014/main" id="{734C6AB8-749E-9210-B5C5-A0882B18FD1B}"/>
                </a:ext>
              </a:extLst>
            </p:cNvPr>
            <p:cNvSpPr/>
            <p:nvPr/>
          </p:nvSpPr>
          <p:spPr>
            <a:xfrm>
              <a:off x="8672305" y="2664129"/>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Contacto y registro</a:t>
              </a:r>
            </a:p>
          </p:txBody>
        </p:sp>
        <p:sp>
          <p:nvSpPr>
            <p:cNvPr id="42" name="Rectángulo: esquina doblada 41">
              <a:extLst>
                <a:ext uri="{FF2B5EF4-FFF2-40B4-BE49-F238E27FC236}">
                  <a16:creationId xmlns:a16="http://schemas.microsoft.com/office/drawing/2014/main" id="{E28A5DF5-3BAC-FCAB-CC1B-144E57191DF8}"/>
                </a:ext>
              </a:extLst>
            </p:cNvPr>
            <p:cNvSpPr/>
            <p:nvPr/>
          </p:nvSpPr>
          <p:spPr>
            <a:xfrm>
              <a:off x="8682241" y="2010372"/>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Interactividad</a:t>
              </a:r>
            </a:p>
          </p:txBody>
        </p:sp>
        <p:sp>
          <p:nvSpPr>
            <p:cNvPr id="43" name="Rectángulo: esquina doblada 42">
              <a:extLst>
                <a:ext uri="{FF2B5EF4-FFF2-40B4-BE49-F238E27FC236}">
                  <a16:creationId xmlns:a16="http://schemas.microsoft.com/office/drawing/2014/main" id="{F5A3C62D-E1EE-A778-63B3-3347EDA6377A}"/>
                </a:ext>
              </a:extLst>
            </p:cNvPr>
            <p:cNvSpPr/>
            <p:nvPr/>
          </p:nvSpPr>
          <p:spPr>
            <a:xfrm>
              <a:off x="6556491" y="2674278"/>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PMS</a:t>
              </a:r>
            </a:p>
          </p:txBody>
        </p:sp>
        <p:sp>
          <p:nvSpPr>
            <p:cNvPr id="44" name="Rectángulo: esquina doblada 43">
              <a:extLst>
                <a:ext uri="{FF2B5EF4-FFF2-40B4-BE49-F238E27FC236}">
                  <a16:creationId xmlns:a16="http://schemas.microsoft.com/office/drawing/2014/main" id="{0156E585-04E9-8962-FD55-B10596AB6BC7}"/>
                </a:ext>
              </a:extLst>
            </p:cNvPr>
            <p:cNvSpPr/>
            <p:nvPr/>
          </p:nvSpPr>
          <p:spPr>
            <a:xfrm>
              <a:off x="6572251" y="3311332"/>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Cumplimiento</a:t>
              </a:r>
            </a:p>
          </p:txBody>
        </p:sp>
        <p:sp>
          <p:nvSpPr>
            <p:cNvPr id="45" name="Rectángulo: esquina doblada 44">
              <a:extLst>
                <a:ext uri="{FF2B5EF4-FFF2-40B4-BE49-F238E27FC236}">
                  <a16:creationId xmlns:a16="http://schemas.microsoft.com/office/drawing/2014/main" id="{377FF6D8-856D-6D42-5978-B98A35E9029D}"/>
                </a:ext>
              </a:extLst>
            </p:cNvPr>
            <p:cNvSpPr/>
            <p:nvPr/>
          </p:nvSpPr>
          <p:spPr>
            <a:xfrm>
              <a:off x="5572502" y="1369596"/>
              <a:ext cx="900000" cy="54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Crear y cargar </a:t>
              </a:r>
              <a:br>
                <a:rPr lang="es-ES" sz="900" i="0" u="none" dirty="0">
                  <a:solidFill>
                    <a:schemeClr val="tx1"/>
                  </a:solidFill>
                  <a:latin typeface="Arial" panose="020B0604020202020204" pitchFamily="34" charset="0"/>
                  <a:cs typeface="Arial" panose="020B0604020202020204" pitchFamily="34" charset="0"/>
                </a:rPr>
              </a:br>
              <a:r>
                <a:rPr lang="es-ES" sz="900" i="0" u="none" dirty="0">
                  <a:solidFill>
                    <a:schemeClr val="tx1"/>
                  </a:solidFill>
                  <a:latin typeface="Arial" panose="020B0604020202020204" pitchFamily="34" charset="0"/>
                  <a:cs typeface="Arial" panose="020B0604020202020204" pitchFamily="34" charset="0"/>
                </a:rPr>
                <a:t>contenidos</a:t>
              </a:r>
            </a:p>
          </p:txBody>
        </p:sp>
        <p:sp>
          <p:nvSpPr>
            <p:cNvPr id="46" name="Rectángulo: esquina doblada 45">
              <a:extLst>
                <a:ext uri="{FF2B5EF4-FFF2-40B4-BE49-F238E27FC236}">
                  <a16:creationId xmlns:a16="http://schemas.microsoft.com/office/drawing/2014/main" id="{A7461950-3F08-B902-F368-4E89026C03AE}"/>
                </a:ext>
              </a:extLst>
            </p:cNvPr>
            <p:cNvSpPr/>
            <p:nvPr/>
          </p:nvSpPr>
          <p:spPr>
            <a:xfrm>
              <a:off x="6605199" y="1369596"/>
              <a:ext cx="900000" cy="54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Integración</a:t>
              </a:r>
            </a:p>
          </p:txBody>
        </p:sp>
        <p:sp>
          <p:nvSpPr>
            <p:cNvPr id="47" name="Rectángulo: esquina doblada 46">
              <a:extLst>
                <a:ext uri="{FF2B5EF4-FFF2-40B4-BE49-F238E27FC236}">
                  <a16:creationId xmlns:a16="http://schemas.microsoft.com/office/drawing/2014/main" id="{18271300-DB96-900E-C610-84F148E65F16}"/>
                </a:ext>
              </a:extLst>
            </p:cNvPr>
            <p:cNvSpPr/>
            <p:nvPr/>
          </p:nvSpPr>
          <p:spPr>
            <a:xfrm>
              <a:off x="8629996" y="738943"/>
              <a:ext cx="900000" cy="540000"/>
            </a:xfrm>
            <a:prstGeom prst="foldedCorner">
              <a:avLst/>
            </a:prstGeom>
            <a:solidFill>
              <a:srgbClr val="FF99CC"/>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pPr algn="ctr"/>
              <a:r>
                <a:rPr lang="es-ES" sz="900" i="0" u="none" dirty="0">
                  <a:solidFill>
                    <a:schemeClr val="tx1"/>
                  </a:solidFill>
                  <a:latin typeface="Arial" panose="020B0604020202020204" pitchFamily="34" charset="0"/>
                  <a:cs typeface="Arial" panose="020B0604020202020204" pitchFamily="34" charset="0"/>
                </a:rPr>
                <a:t>Pruebas</a:t>
              </a:r>
            </a:p>
          </p:txBody>
        </p:sp>
        <p:sp>
          <p:nvSpPr>
            <p:cNvPr id="48" name="Rectángulo: esquina doblada 47">
              <a:extLst>
                <a:ext uri="{FF2B5EF4-FFF2-40B4-BE49-F238E27FC236}">
                  <a16:creationId xmlns:a16="http://schemas.microsoft.com/office/drawing/2014/main" id="{6D9772DA-F1A0-DD84-8896-B77C9D303202}"/>
                </a:ext>
              </a:extLst>
            </p:cNvPr>
            <p:cNvSpPr/>
            <p:nvPr/>
          </p:nvSpPr>
          <p:spPr>
            <a:xfrm>
              <a:off x="10735990" y="1369596"/>
              <a:ext cx="900000" cy="540000"/>
            </a:xfrm>
            <a:prstGeom prst="foldedCorner">
              <a:avLst/>
            </a:prstGeom>
            <a:solidFill>
              <a:srgbClr val="FFCC99"/>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1"/>
            <a:lstStyle/>
            <a:p>
              <a:r>
                <a:rPr lang="es-ES" sz="900" i="0" u="none" dirty="0">
                  <a:solidFill>
                    <a:schemeClr val="tx1"/>
                  </a:solidFill>
                  <a:latin typeface="Arial" panose="020B0604020202020204" pitchFamily="34" charset="0"/>
                  <a:cs typeface="Arial" panose="020B0604020202020204" pitchFamily="34" charset="0"/>
                </a:rPr>
                <a:t>Lanzamiento</a:t>
              </a:r>
            </a:p>
          </p:txBody>
        </p:sp>
        <p:sp>
          <p:nvSpPr>
            <p:cNvPr id="49" name="Rectángulo: esquina doblada 48">
              <a:extLst>
                <a:ext uri="{FF2B5EF4-FFF2-40B4-BE49-F238E27FC236}">
                  <a16:creationId xmlns:a16="http://schemas.microsoft.com/office/drawing/2014/main" id="{0A183545-709D-C58F-201A-D8CE346984B5}"/>
                </a:ext>
              </a:extLst>
            </p:cNvPr>
            <p:cNvSpPr/>
            <p:nvPr/>
          </p:nvSpPr>
          <p:spPr>
            <a:xfrm>
              <a:off x="4519849" y="2664129"/>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Salón de actos</a:t>
              </a:r>
              <a:br>
                <a:rPr lang="es-ES" sz="900" i="0" u="none" dirty="0">
                  <a:solidFill>
                    <a:schemeClr val="tx1"/>
                  </a:solidFill>
                  <a:latin typeface="Arial" panose="020B0604020202020204" pitchFamily="34" charset="0"/>
                  <a:cs typeface="Arial" panose="020B0604020202020204" pitchFamily="34" charset="0"/>
                </a:rPr>
              </a:br>
              <a:r>
                <a:rPr lang="es-ES" sz="900" i="0" u="none" dirty="0">
                  <a:solidFill>
                    <a:schemeClr val="tx1"/>
                  </a:solidFill>
                  <a:latin typeface="Arial" panose="020B0604020202020204" pitchFamily="34" charset="0"/>
                  <a:cs typeface="Arial" panose="020B0604020202020204" pitchFamily="34" charset="0"/>
                </a:rPr>
                <a:t> y salones</a:t>
              </a:r>
            </a:p>
          </p:txBody>
        </p:sp>
        <p:sp>
          <p:nvSpPr>
            <p:cNvPr id="50" name="Rectángulo: esquina doblada 49">
              <a:extLst>
                <a:ext uri="{FF2B5EF4-FFF2-40B4-BE49-F238E27FC236}">
                  <a16:creationId xmlns:a16="http://schemas.microsoft.com/office/drawing/2014/main" id="{FC0EBF96-71DB-219A-D68C-54F05463B99A}"/>
                </a:ext>
              </a:extLst>
            </p:cNvPr>
            <p:cNvSpPr/>
            <p:nvPr/>
          </p:nvSpPr>
          <p:spPr>
            <a:xfrm>
              <a:off x="7621304" y="2041453"/>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Precios y promociones</a:t>
              </a:r>
            </a:p>
          </p:txBody>
        </p:sp>
        <p:sp>
          <p:nvSpPr>
            <p:cNvPr id="51" name="Rectángulo: esquina doblada 50">
              <a:extLst>
                <a:ext uri="{FF2B5EF4-FFF2-40B4-BE49-F238E27FC236}">
                  <a16:creationId xmlns:a16="http://schemas.microsoft.com/office/drawing/2014/main" id="{3A3BF20C-20B5-96EE-394B-12FFBD3CCBCE}"/>
                </a:ext>
              </a:extLst>
            </p:cNvPr>
            <p:cNvSpPr/>
            <p:nvPr/>
          </p:nvSpPr>
          <p:spPr>
            <a:xfrm>
              <a:off x="6587797" y="3946497"/>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Opiniones</a:t>
              </a:r>
            </a:p>
          </p:txBody>
        </p:sp>
        <p:sp>
          <p:nvSpPr>
            <p:cNvPr id="52" name="Rectángulo: esquina doblada 51">
              <a:extLst>
                <a:ext uri="{FF2B5EF4-FFF2-40B4-BE49-F238E27FC236}">
                  <a16:creationId xmlns:a16="http://schemas.microsoft.com/office/drawing/2014/main" id="{7140345A-95D5-2FC7-83A0-644B7E8E9306}"/>
                </a:ext>
              </a:extLst>
            </p:cNvPr>
            <p:cNvSpPr/>
            <p:nvPr/>
          </p:nvSpPr>
          <p:spPr>
            <a:xfrm>
              <a:off x="4514708" y="3296007"/>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Restaurante y cafetería</a:t>
              </a:r>
            </a:p>
          </p:txBody>
        </p:sp>
        <p:sp>
          <p:nvSpPr>
            <p:cNvPr id="53" name="Rectángulo: esquina doblada 52">
              <a:extLst>
                <a:ext uri="{FF2B5EF4-FFF2-40B4-BE49-F238E27FC236}">
                  <a16:creationId xmlns:a16="http://schemas.microsoft.com/office/drawing/2014/main" id="{4DF1A599-1B0B-9729-A63E-086F2F7F8DB0}"/>
                </a:ext>
              </a:extLst>
            </p:cNvPr>
            <p:cNvSpPr/>
            <p:nvPr/>
          </p:nvSpPr>
          <p:spPr>
            <a:xfrm>
              <a:off x="3530275" y="3311332"/>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Integración </a:t>
              </a:r>
              <a:br>
                <a:rPr lang="es-ES" sz="900" i="0" u="none" dirty="0">
                  <a:solidFill>
                    <a:schemeClr val="tx1"/>
                  </a:solidFill>
                  <a:latin typeface="Arial" panose="020B0604020202020204" pitchFamily="34" charset="0"/>
                  <a:cs typeface="Arial" panose="020B0604020202020204" pitchFamily="34" charset="0"/>
                </a:rPr>
              </a:br>
              <a:r>
                <a:rPr lang="es-ES" sz="900" i="0" u="none" dirty="0">
                  <a:solidFill>
                    <a:schemeClr val="tx1"/>
                  </a:solidFill>
                  <a:latin typeface="Arial" panose="020B0604020202020204" pitchFamily="34" charset="0"/>
                  <a:cs typeface="Arial" panose="020B0604020202020204" pitchFamily="34" charset="0"/>
                </a:rPr>
                <a:t>Back y Front</a:t>
              </a:r>
            </a:p>
          </p:txBody>
        </p:sp>
        <p:sp>
          <p:nvSpPr>
            <p:cNvPr id="54" name="Rectángulo: esquina doblada 53">
              <a:extLst>
                <a:ext uri="{FF2B5EF4-FFF2-40B4-BE49-F238E27FC236}">
                  <a16:creationId xmlns:a16="http://schemas.microsoft.com/office/drawing/2014/main" id="{D0F2858F-82FE-206E-FB16-C23D0ED66843}"/>
                </a:ext>
              </a:extLst>
            </p:cNvPr>
            <p:cNvSpPr/>
            <p:nvPr/>
          </p:nvSpPr>
          <p:spPr>
            <a:xfrm>
              <a:off x="7614262" y="3946497"/>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Solicitar</a:t>
              </a:r>
              <a:br>
                <a:rPr lang="es-ES" sz="900" i="0" u="none" dirty="0">
                  <a:solidFill>
                    <a:schemeClr val="tx1"/>
                  </a:solidFill>
                  <a:latin typeface="Arial" panose="020B0604020202020204" pitchFamily="34" charset="0"/>
                  <a:cs typeface="Arial" panose="020B0604020202020204" pitchFamily="34" charset="0"/>
                </a:rPr>
              </a:br>
              <a:r>
                <a:rPr lang="es-ES" sz="900" i="0" u="none" dirty="0">
                  <a:solidFill>
                    <a:schemeClr val="tx1"/>
                  </a:solidFill>
                  <a:latin typeface="Arial" panose="020B0604020202020204" pitchFamily="34" charset="0"/>
                  <a:cs typeface="Arial" panose="020B0604020202020204" pitchFamily="34" charset="0"/>
                </a:rPr>
                <a:t> eventos</a:t>
              </a:r>
            </a:p>
          </p:txBody>
        </p:sp>
        <p:sp>
          <p:nvSpPr>
            <p:cNvPr id="55" name="Rectángulo: esquina doblada 54">
              <a:extLst>
                <a:ext uri="{FF2B5EF4-FFF2-40B4-BE49-F238E27FC236}">
                  <a16:creationId xmlns:a16="http://schemas.microsoft.com/office/drawing/2014/main" id="{752AFB6A-94BE-7386-98CD-2FAAE47F5BE7}"/>
                </a:ext>
              </a:extLst>
            </p:cNvPr>
            <p:cNvSpPr/>
            <p:nvPr/>
          </p:nvSpPr>
          <p:spPr>
            <a:xfrm>
              <a:off x="4534842" y="3956723"/>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SPA y  </a:t>
              </a:r>
              <a:br>
                <a:rPr lang="es-ES" sz="900" i="0" u="none" dirty="0">
                  <a:solidFill>
                    <a:schemeClr val="tx1"/>
                  </a:solidFill>
                  <a:latin typeface="Arial" panose="020B0604020202020204" pitchFamily="34" charset="0"/>
                  <a:cs typeface="Arial" panose="020B0604020202020204" pitchFamily="34" charset="0"/>
                </a:rPr>
              </a:br>
              <a:r>
                <a:rPr lang="es-ES" sz="900" i="0" u="none" dirty="0">
                  <a:solidFill>
                    <a:schemeClr val="tx1"/>
                  </a:solidFill>
                  <a:latin typeface="Arial" panose="020B0604020202020204" pitchFamily="34" charset="0"/>
                  <a:cs typeface="Arial" panose="020B0604020202020204" pitchFamily="34" charset="0"/>
                </a:rPr>
                <a:t>piscina</a:t>
              </a:r>
            </a:p>
          </p:txBody>
        </p:sp>
        <p:sp>
          <p:nvSpPr>
            <p:cNvPr id="56" name="Rectángulo: esquina doblada 55">
              <a:extLst>
                <a:ext uri="{FF2B5EF4-FFF2-40B4-BE49-F238E27FC236}">
                  <a16:creationId xmlns:a16="http://schemas.microsoft.com/office/drawing/2014/main" id="{FBBBEB08-1E4F-15FC-1A6C-F9966472EFBA}"/>
                </a:ext>
              </a:extLst>
            </p:cNvPr>
            <p:cNvSpPr/>
            <p:nvPr/>
          </p:nvSpPr>
          <p:spPr>
            <a:xfrm>
              <a:off x="4555555" y="5201691"/>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Salud y bienestar</a:t>
              </a:r>
            </a:p>
          </p:txBody>
        </p:sp>
        <p:sp>
          <p:nvSpPr>
            <p:cNvPr id="57" name="Rectángulo: esquina doblada 56">
              <a:extLst>
                <a:ext uri="{FF2B5EF4-FFF2-40B4-BE49-F238E27FC236}">
                  <a16:creationId xmlns:a16="http://schemas.microsoft.com/office/drawing/2014/main" id="{30D6A48F-04D7-0601-DA4C-928D82AB1D3F}"/>
                </a:ext>
              </a:extLst>
            </p:cNvPr>
            <p:cNvSpPr/>
            <p:nvPr/>
          </p:nvSpPr>
          <p:spPr>
            <a:xfrm>
              <a:off x="7621304" y="4578102"/>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Solicitar servicios</a:t>
              </a:r>
            </a:p>
          </p:txBody>
        </p:sp>
        <p:sp>
          <p:nvSpPr>
            <p:cNvPr id="58" name="Rectángulo: esquina doblada 57">
              <a:extLst>
                <a:ext uri="{FF2B5EF4-FFF2-40B4-BE49-F238E27FC236}">
                  <a16:creationId xmlns:a16="http://schemas.microsoft.com/office/drawing/2014/main" id="{F11B5056-F08A-2708-EDD2-4DC352F65F4F}"/>
                </a:ext>
              </a:extLst>
            </p:cNvPr>
            <p:cNvSpPr/>
            <p:nvPr/>
          </p:nvSpPr>
          <p:spPr>
            <a:xfrm>
              <a:off x="4541845" y="4578102"/>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Jardines y </a:t>
              </a:r>
              <a:br>
                <a:rPr lang="es-ES" sz="900" i="0" u="none" dirty="0">
                  <a:solidFill>
                    <a:schemeClr val="tx1"/>
                  </a:solidFill>
                  <a:latin typeface="Arial" panose="020B0604020202020204" pitchFamily="34" charset="0"/>
                  <a:cs typeface="Arial" panose="020B0604020202020204" pitchFamily="34" charset="0"/>
                </a:rPr>
              </a:br>
              <a:r>
                <a:rPr lang="es-ES" sz="900" i="0" u="none" dirty="0">
                  <a:solidFill>
                    <a:schemeClr val="tx1"/>
                  </a:solidFill>
                  <a:latin typeface="Arial" panose="020B0604020202020204" pitchFamily="34" charset="0"/>
                  <a:cs typeface="Arial" panose="020B0604020202020204" pitchFamily="34" charset="0"/>
                </a:rPr>
                <a:t>biblioteca</a:t>
              </a:r>
            </a:p>
          </p:txBody>
        </p:sp>
        <p:sp>
          <p:nvSpPr>
            <p:cNvPr id="59" name="Rectángulo: esquina doblada 58">
              <a:extLst>
                <a:ext uri="{FF2B5EF4-FFF2-40B4-BE49-F238E27FC236}">
                  <a16:creationId xmlns:a16="http://schemas.microsoft.com/office/drawing/2014/main" id="{82A2B25C-C6A6-D34E-D53F-76EAD5D37194}"/>
                </a:ext>
              </a:extLst>
            </p:cNvPr>
            <p:cNvSpPr/>
            <p:nvPr/>
          </p:nvSpPr>
          <p:spPr>
            <a:xfrm>
              <a:off x="1463952" y="3945360"/>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rgbClr val="FF0000"/>
                  </a:solidFill>
                  <a:latin typeface="Arial" panose="020B0604020202020204" pitchFamily="34" charset="0"/>
                  <a:cs typeface="Arial" panose="020B0604020202020204" pitchFamily="34" charset="0"/>
                </a:rPr>
                <a:t>Logos, dibujos y esquemas</a:t>
              </a:r>
            </a:p>
          </p:txBody>
        </p:sp>
        <p:sp>
          <p:nvSpPr>
            <p:cNvPr id="60" name="Rectángulo: esquina doblada 59">
              <a:extLst>
                <a:ext uri="{FF2B5EF4-FFF2-40B4-BE49-F238E27FC236}">
                  <a16:creationId xmlns:a16="http://schemas.microsoft.com/office/drawing/2014/main" id="{96EFC505-AF3E-40CF-8671-638A312A2A9B}"/>
                </a:ext>
              </a:extLst>
            </p:cNvPr>
            <p:cNvSpPr/>
            <p:nvPr/>
          </p:nvSpPr>
          <p:spPr>
            <a:xfrm>
              <a:off x="3507108" y="4620321"/>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Informes </a:t>
              </a:r>
              <a:br>
                <a:rPr lang="es-ES" sz="900" i="0" u="none" dirty="0">
                  <a:solidFill>
                    <a:schemeClr val="tx1"/>
                  </a:solidFill>
                  <a:latin typeface="Arial" panose="020B0604020202020204" pitchFamily="34" charset="0"/>
                  <a:cs typeface="Arial" panose="020B0604020202020204" pitchFamily="34" charset="0"/>
                </a:rPr>
              </a:br>
              <a:r>
                <a:rPr lang="es-ES" sz="900" i="0" u="none" dirty="0">
                  <a:solidFill>
                    <a:schemeClr val="tx1"/>
                  </a:solidFill>
                  <a:latin typeface="Arial" panose="020B0604020202020204" pitchFamily="34" charset="0"/>
                  <a:cs typeface="Arial" panose="020B0604020202020204" pitchFamily="34" charset="0"/>
                </a:rPr>
                <a:t>de uso y atención </a:t>
              </a:r>
            </a:p>
          </p:txBody>
        </p:sp>
        <p:sp>
          <p:nvSpPr>
            <p:cNvPr id="61" name="Rectángulo: esquina doblada 60">
              <a:extLst>
                <a:ext uri="{FF2B5EF4-FFF2-40B4-BE49-F238E27FC236}">
                  <a16:creationId xmlns:a16="http://schemas.microsoft.com/office/drawing/2014/main" id="{03349E18-C1B0-4B94-411C-51F9728D0E74}"/>
                </a:ext>
              </a:extLst>
            </p:cNvPr>
            <p:cNvSpPr/>
            <p:nvPr/>
          </p:nvSpPr>
          <p:spPr>
            <a:xfrm>
              <a:off x="3507108" y="3956723"/>
              <a:ext cx="900000" cy="540000"/>
            </a:xfrm>
            <a:prstGeom prst="foldedCorner">
              <a:avLst/>
            </a:prstGeom>
            <a:solidFill>
              <a:srgbClr val="FFFF66"/>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tIns="36000" rIns="0" bIns="0" rtlCol="0" anchor="ctr" anchorCtr="0"/>
            <a:lstStyle/>
            <a:p>
              <a:pPr algn="ctr"/>
              <a:r>
                <a:rPr lang="es-ES" sz="900" i="0" u="none" dirty="0">
                  <a:solidFill>
                    <a:schemeClr val="tx1"/>
                  </a:solidFill>
                  <a:latin typeface="Arial" panose="020B0604020202020204" pitchFamily="34" charset="0"/>
                  <a:cs typeface="Arial" panose="020B0604020202020204" pitchFamily="34" charset="0"/>
                </a:rPr>
                <a:t>Administración del sistema</a:t>
              </a:r>
            </a:p>
          </p:txBody>
        </p:sp>
      </p:grpSp>
      <p:sp>
        <p:nvSpPr>
          <p:cNvPr id="66" name="Llaves 65">
            <a:extLst>
              <a:ext uri="{FF2B5EF4-FFF2-40B4-BE49-F238E27FC236}">
                <a16:creationId xmlns:a16="http://schemas.microsoft.com/office/drawing/2014/main" id="{95993964-3416-FD55-75B9-B2DC9C355C33}"/>
              </a:ext>
            </a:extLst>
          </p:cNvPr>
          <p:cNvSpPr/>
          <p:nvPr/>
        </p:nvSpPr>
        <p:spPr bwMode="auto">
          <a:xfrm>
            <a:off x="995366" y="5786005"/>
            <a:ext cx="9659620" cy="336996"/>
          </a:xfrm>
          <a:prstGeom prst="bracePair">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36000" tIns="36000" rIns="36000" bIns="36000" numCol="1" rtlCol="0" anchor="t" anchorCtr="0" compatLnSpc="1">
            <a:prstTxWarp prst="textNoShape">
              <a:avLst/>
            </a:prstTxWarp>
            <a:spAutoFit/>
          </a:bodyPr>
          <a:lstStyle/>
          <a:p>
            <a:pPr marL="0" marR="0" lvl="0" indent="0" algn="ctr" defTabSz="914400" eaLnBrk="0" fontAlgn="base" latinLnBrk="0" hangingPunct="0">
              <a:lnSpc>
                <a:spcPct val="80000"/>
              </a:lnSpc>
              <a:spcBef>
                <a:spcPct val="0"/>
              </a:spcBef>
              <a:spcAft>
                <a:spcPct val="0"/>
              </a:spcAft>
              <a:buClrTx/>
              <a:buSzTx/>
              <a:buFontTx/>
              <a:buNone/>
              <a:tabLst/>
              <a:defRPr/>
            </a:pPr>
            <a:r>
              <a:rPr kumimoji="0" lang="es-ES" sz="1800" b="0" i="0" u="none" strike="noStrike" kern="0" cap="none" spc="0" normalizeH="0" baseline="0" noProof="0" dirty="0">
                <a:ln>
                  <a:noFill/>
                </a:ln>
                <a:solidFill>
                  <a:srgbClr val="000000"/>
                </a:solidFill>
                <a:effectLst/>
                <a:uLnTx/>
                <a:uFillTx/>
                <a:latin typeface="Arial"/>
              </a:rPr>
              <a:t>Liberada en 2 versiones, cada una desarrollada en 5 iteraciones de una semana de duración</a:t>
            </a:r>
          </a:p>
        </p:txBody>
      </p:sp>
      <p:grpSp>
        <p:nvGrpSpPr>
          <p:cNvPr id="67" name="Grupo 66">
            <a:extLst>
              <a:ext uri="{FF2B5EF4-FFF2-40B4-BE49-F238E27FC236}">
                <a16:creationId xmlns:a16="http://schemas.microsoft.com/office/drawing/2014/main" id="{0FA4A6C9-4512-18F4-4372-56044AA87675}"/>
              </a:ext>
            </a:extLst>
          </p:cNvPr>
          <p:cNvGrpSpPr/>
          <p:nvPr/>
        </p:nvGrpSpPr>
        <p:grpSpPr>
          <a:xfrm>
            <a:off x="0" y="2063370"/>
            <a:ext cx="789966" cy="3699830"/>
            <a:chOff x="-791731" y="1489693"/>
            <a:chExt cx="920445" cy="3958419"/>
          </a:xfrm>
        </p:grpSpPr>
        <p:sp>
          <p:nvSpPr>
            <p:cNvPr id="68" name="Flecha: hacia abajo 67">
              <a:extLst>
                <a:ext uri="{FF2B5EF4-FFF2-40B4-BE49-F238E27FC236}">
                  <a16:creationId xmlns:a16="http://schemas.microsoft.com/office/drawing/2014/main" id="{6EDE4DD9-221F-D2D7-8C20-2FFA2488238A}"/>
                </a:ext>
              </a:extLst>
            </p:cNvPr>
            <p:cNvSpPr/>
            <p:nvPr/>
          </p:nvSpPr>
          <p:spPr>
            <a:xfrm>
              <a:off x="-568487" y="2132901"/>
              <a:ext cx="505380" cy="28025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9" name="CuadroTexto 68">
              <a:extLst>
                <a:ext uri="{FF2B5EF4-FFF2-40B4-BE49-F238E27FC236}">
                  <a16:creationId xmlns:a16="http://schemas.microsoft.com/office/drawing/2014/main" id="{8F990768-754C-17BD-6EF9-006BE9FDB6D2}"/>
                </a:ext>
              </a:extLst>
            </p:cNvPr>
            <p:cNvSpPr txBox="1"/>
            <p:nvPr/>
          </p:nvSpPr>
          <p:spPr>
            <a:xfrm>
              <a:off x="-791731" y="1489693"/>
              <a:ext cx="920445" cy="707886"/>
            </a:xfrm>
            <a:prstGeom prst="rect">
              <a:avLst/>
            </a:prstGeom>
            <a:noFill/>
          </p:spPr>
          <p:txBody>
            <a:bodyPr wrap="none" rtlCol="0">
              <a:spAutoFit/>
            </a:bodyPr>
            <a:lstStyle/>
            <a:p>
              <a:pPr algn="ctr"/>
              <a:r>
                <a:rPr lang="es-ES" sz="1200" b="1" dirty="0">
                  <a:latin typeface="Arial" panose="020B0604020202020204" pitchFamily="34" charset="0"/>
                  <a:cs typeface="Arial" panose="020B0604020202020204" pitchFamily="34" charset="0"/>
                </a:rPr>
                <a:t>Prioritario</a:t>
              </a:r>
            </a:p>
            <a:p>
              <a:pPr algn="ctr"/>
              <a:r>
                <a:rPr lang="es-ES" sz="2800" b="1" dirty="0">
                  <a:latin typeface="Arial" panose="020B0604020202020204" pitchFamily="34" charset="0"/>
                  <a:cs typeface="Arial" panose="020B0604020202020204" pitchFamily="34" charset="0"/>
                </a:rPr>
                <a:t>+</a:t>
              </a:r>
            </a:p>
          </p:txBody>
        </p:sp>
        <p:sp>
          <p:nvSpPr>
            <p:cNvPr id="70" name="CuadroTexto 69">
              <a:extLst>
                <a:ext uri="{FF2B5EF4-FFF2-40B4-BE49-F238E27FC236}">
                  <a16:creationId xmlns:a16="http://schemas.microsoft.com/office/drawing/2014/main" id="{C33A6946-C961-7203-2A2B-968F1ADB49E8}"/>
                </a:ext>
              </a:extLst>
            </p:cNvPr>
            <p:cNvSpPr txBox="1"/>
            <p:nvPr/>
          </p:nvSpPr>
          <p:spPr>
            <a:xfrm>
              <a:off x="-791731" y="4740227"/>
              <a:ext cx="920445" cy="707885"/>
            </a:xfrm>
            <a:prstGeom prst="rect">
              <a:avLst/>
            </a:prstGeom>
            <a:noFill/>
          </p:spPr>
          <p:txBody>
            <a:bodyPr wrap="none" rtlCol="0">
              <a:spAutoFit/>
            </a:bodyPr>
            <a:lstStyle/>
            <a:p>
              <a:pPr algn="ctr"/>
              <a:r>
                <a:rPr lang="es-ES" sz="2800" b="1" dirty="0">
                  <a:latin typeface="Arial" panose="020B0604020202020204" pitchFamily="34" charset="0"/>
                  <a:cs typeface="Arial" panose="020B0604020202020204" pitchFamily="34" charset="0"/>
                </a:rPr>
                <a:t>-</a:t>
              </a:r>
            </a:p>
            <a:p>
              <a:pPr algn="ctr"/>
              <a:r>
                <a:rPr lang="es-ES" sz="1200" b="1" dirty="0">
                  <a:latin typeface="Arial" panose="020B0604020202020204" pitchFamily="34" charset="0"/>
                  <a:cs typeface="Arial" panose="020B0604020202020204" pitchFamily="34" charset="0"/>
                </a:rPr>
                <a:t>Prioritario</a:t>
              </a:r>
            </a:p>
          </p:txBody>
        </p:sp>
      </p:grpSp>
    </p:spTree>
    <p:extLst>
      <p:ext uri="{BB962C8B-B14F-4D97-AF65-F5344CB8AC3E}">
        <p14:creationId xmlns:p14="http://schemas.microsoft.com/office/powerpoint/2010/main" val="2095344571"/>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54BEC-50E0-5DCE-F129-5E192169025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A9DDB68-D558-91BA-6467-0D110C7E80FD}"/>
              </a:ext>
            </a:extLst>
          </p:cNvPr>
          <p:cNvSpPr>
            <a:spLocks noGrp="1"/>
          </p:cNvSpPr>
          <p:nvPr>
            <p:ph type="title"/>
          </p:nvPr>
        </p:nvSpPr>
        <p:spPr/>
        <p:txBody>
          <a:bodyPr>
            <a:normAutofit fontScale="90000"/>
          </a:bodyPr>
          <a:lstStyle/>
          <a:p>
            <a:r>
              <a:rPr lang="es-ES" dirty="0"/>
              <a:t>Proyectos Híbridos: Ciclo, Fases e Hitos</a:t>
            </a:r>
          </a:p>
        </p:txBody>
      </p:sp>
      <p:sp>
        <p:nvSpPr>
          <p:cNvPr id="4" name="Marcador de pie de página 3">
            <a:extLst>
              <a:ext uri="{FF2B5EF4-FFF2-40B4-BE49-F238E27FC236}">
                <a16:creationId xmlns:a16="http://schemas.microsoft.com/office/drawing/2014/main" id="{B5888E14-6AF2-D121-235B-BF9369D85B6C}"/>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7659A608-5E8F-D5A1-39B5-0D6D2C7FC3B3}"/>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35</a:t>
            </a:fld>
            <a:endParaRPr lang="es-ES"/>
          </a:p>
        </p:txBody>
      </p:sp>
      <p:sp>
        <p:nvSpPr>
          <p:cNvPr id="215" name="Text Box 23">
            <a:extLst>
              <a:ext uri="{FF2B5EF4-FFF2-40B4-BE49-F238E27FC236}">
                <a16:creationId xmlns:a16="http://schemas.microsoft.com/office/drawing/2014/main" id="{8C45CE29-2382-DE0F-B369-7FF2D0245932}"/>
              </a:ext>
            </a:extLst>
          </p:cNvPr>
          <p:cNvSpPr txBox="1">
            <a:spLocks noChangeArrowheads="1"/>
          </p:cNvSpPr>
          <p:nvPr/>
        </p:nvSpPr>
        <p:spPr bwMode="auto">
          <a:xfrm>
            <a:off x="4464437" y="5788123"/>
            <a:ext cx="7219925" cy="221599"/>
          </a:xfrm>
          <a:prstGeom prst="rect">
            <a:avLst/>
          </a:prstGeom>
          <a:noFill/>
          <a:ln w="9525" algn="ctr">
            <a:noFill/>
            <a:miter lim="800000"/>
            <a:headEnd/>
            <a:tailEnd/>
          </a:ln>
        </p:spPr>
        <p:txBody>
          <a:bodyPr wrap="none" lIns="0" tIns="0" rIns="0" bIns="0">
            <a:spAutoFit/>
          </a:bodyPr>
          <a:lstStyle/>
          <a:p>
            <a:r>
              <a:rPr lang="es-ES" sz="1800" b="1" i="0" u="none" dirty="0">
                <a:solidFill>
                  <a:srgbClr val="FF0000"/>
                </a:solidFill>
              </a:rPr>
              <a:t>! ninguna fase con el nombre de un grupo de procesos !</a:t>
            </a:r>
          </a:p>
        </p:txBody>
      </p:sp>
      <p:grpSp>
        <p:nvGrpSpPr>
          <p:cNvPr id="60" name="Grupo 59">
            <a:extLst>
              <a:ext uri="{FF2B5EF4-FFF2-40B4-BE49-F238E27FC236}">
                <a16:creationId xmlns:a16="http://schemas.microsoft.com/office/drawing/2014/main" id="{2C363E02-8ADE-A970-29BF-8A78D4BE2DC8}"/>
              </a:ext>
            </a:extLst>
          </p:cNvPr>
          <p:cNvGrpSpPr/>
          <p:nvPr/>
        </p:nvGrpSpPr>
        <p:grpSpPr>
          <a:xfrm>
            <a:off x="1635080" y="599762"/>
            <a:ext cx="9972397" cy="4990343"/>
            <a:chOff x="885772" y="599242"/>
            <a:chExt cx="9972397" cy="4990343"/>
          </a:xfrm>
        </p:grpSpPr>
        <p:sp>
          <p:nvSpPr>
            <p:cNvPr id="61" name="Text Box 23">
              <a:extLst>
                <a:ext uri="{FF2B5EF4-FFF2-40B4-BE49-F238E27FC236}">
                  <a16:creationId xmlns:a16="http://schemas.microsoft.com/office/drawing/2014/main" id="{C03E5819-F66E-310A-967C-73B86480D011}"/>
                </a:ext>
              </a:extLst>
            </p:cNvPr>
            <p:cNvSpPr txBox="1">
              <a:spLocks noChangeArrowheads="1"/>
            </p:cNvSpPr>
            <p:nvPr/>
          </p:nvSpPr>
          <p:spPr bwMode="auto">
            <a:xfrm>
              <a:off x="2680236" y="599242"/>
              <a:ext cx="6201303" cy="553998"/>
            </a:xfrm>
            <a:prstGeom prst="rect">
              <a:avLst/>
            </a:prstGeom>
            <a:noFill/>
            <a:ln w="9525" algn="ctr">
              <a:noFill/>
              <a:miter lim="800000"/>
              <a:headEnd/>
              <a:tailEnd/>
            </a:ln>
          </p:spPr>
          <p:txBody>
            <a:bodyPr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800" b="1" dirty="0">
                  <a:solidFill>
                    <a:srgbClr val="00B050"/>
                  </a:solidFill>
                </a:rPr>
                <a:t>Fases Conceptuales:</a:t>
              </a:r>
              <a:br>
                <a:rPr lang="es-ES" sz="1800" b="1" dirty="0"/>
              </a:br>
              <a:r>
                <a:rPr lang="es-ES" sz="1800" b="1" dirty="0"/>
                <a:t>Definición del Producto, Servicio </a:t>
              </a:r>
              <a:r>
                <a:rPr lang="es-ES" sz="1800" b="1" dirty="0" err="1"/>
                <a:t>ó</a:t>
              </a:r>
              <a:r>
                <a:rPr lang="es-ES" sz="1800" b="1" dirty="0"/>
                <a:t> Resultado</a:t>
              </a:r>
            </a:p>
          </p:txBody>
        </p:sp>
        <p:sp>
          <p:nvSpPr>
            <p:cNvPr id="62" name="Text Box 66">
              <a:extLst>
                <a:ext uri="{FF2B5EF4-FFF2-40B4-BE49-F238E27FC236}">
                  <a16:creationId xmlns:a16="http://schemas.microsoft.com/office/drawing/2014/main" id="{91147E14-6792-D7F9-78BC-4EB93F2BE03B}"/>
                </a:ext>
              </a:extLst>
            </p:cNvPr>
            <p:cNvSpPr txBox="1">
              <a:spLocks noChangeArrowheads="1"/>
            </p:cNvSpPr>
            <p:nvPr/>
          </p:nvSpPr>
          <p:spPr bwMode="auto">
            <a:xfrm>
              <a:off x="4436046" y="4745913"/>
              <a:ext cx="2061205"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Instalaciones, Aislamiento</a:t>
              </a:r>
              <a:br>
                <a:rPr lang="es-ES" sz="1400" dirty="0"/>
              </a:br>
              <a:r>
                <a:rPr lang="es-ES" sz="1400" dirty="0"/>
                <a:t> e Impermeabilización</a:t>
              </a:r>
            </a:p>
          </p:txBody>
        </p:sp>
        <p:sp>
          <p:nvSpPr>
            <p:cNvPr id="63" name="Text Box 67">
              <a:extLst>
                <a:ext uri="{FF2B5EF4-FFF2-40B4-BE49-F238E27FC236}">
                  <a16:creationId xmlns:a16="http://schemas.microsoft.com/office/drawing/2014/main" id="{FC474F89-8936-64D1-3F66-7A0DD0246D08}"/>
                </a:ext>
              </a:extLst>
            </p:cNvPr>
            <p:cNvSpPr txBox="1">
              <a:spLocks noChangeArrowheads="1"/>
            </p:cNvSpPr>
            <p:nvPr/>
          </p:nvSpPr>
          <p:spPr bwMode="auto">
            <a:xfrm>
              <a:off x="1539913" y="4712404"/>
              <a:ext cx="2050241"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Contratación, Cimientos y</a:t>
              </a:r>
              <a:br>
                <a:rPr lang="es-ES" sz="1400" dirty="0"/>
              </a:br>
              <a:r>
                <a:rPr lang="es-ES" sz="1400" dirty="0"/>
                <a:t> Construcción</a:t>
              </a:r>
            </a:p>
          </p:txBody>
        </p:sp>
        <p:sp>
          <p:nvSpPr>
            <p:cNvPr id="64" name="Text Box 78">
              <a:extLst>
                <a:ext uri="{FF2B5EF4-FFF2-40B4-BE49-F238E27FC236}">
                  <a16:creationId xmlns:a16="http://schemas.microsoft.com/office/drawing/2014/main" id="{340F0155-709A-C23C-156E-5886612A7C46}"/>
                </a:ext>
              </a:extLst>
            </p:cNvPr>
            <p:cNvSpPr txBox="1">
              <a:spLocks noChangeArrowheads="1"/>
            </p:cNvSpPr>
            <p:nvPr/>
          </p:nvSpPr>
          <p:spPr bwMode="auto">
            <a:xfrm>
              <a:off x="1904408" y="5356688"/>
              <a:ext cx="668628" cy="153870"/>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dirty="0" err="1"/>
                <a:t>check</a:t>
              </a:r>
              <a:r>
                <a:rPr lang="es-ES" dirty="0"/>
                <a:t> </a:t>
              </a:r>
              <a:r>
                <a:rPr lang="es-ES" dirty="0" err="1"/>
                <a:t>point</a:t>
              </a:r>
              <a:endParaRPr lang="es-ES" dirty="0"/>
            </a:p>
          </p:txBody>
        </p:sp>
        <p:sp>
          <p:nvSpPr>
            <p:cNvPr id="65" name="Text Box 65">
              <a:extLst>
                <a:ext uri="{FF2B5EF4-FFF2-40B4-BE49-F238E27FC236}">
                  <a16:creationId xmlns:a16="http://schemas.microsoft.com/office/drawing/2014/main" id="{3444AEA6-8B2D-6329-D47A-D6F576D4B116}"/>
                </a:ext>
              </a:extLst>
            </p:cNvPr>
            <p:cNvSpPr txBox="1">
              <a:spLocks noChangeArrowheads="1"/>
            </p:cNvSpPr>
            <p:nvPr/>
          </p:nvSpPr>
          <p:spPr bwMode="auto">
            <a:xfrm>
              <a:off x="4473748" y="2162215"/>
              <a:ext cx="2040623"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Planos, Memoria y Plan   </a:t>
              </a:r>
              <a:br>
                <a:rPr lang="es-ES" sz="1400" dirty="0"/>
              </a:br>
              <a:r>
                <a:rPr lang="es-ES" sz="1400" dirty="0"/>
                <a:t> Básicos</a:t>
              </a:r>
            </a:p>
          </p:txBody>
        </p:sp>
        <p:sp>
          <p:nvSpPr>
            <p:cNvPr id="66" name="Text Box 23">
              <a:extLst>
                <a:ext uri="{FF2B5EF4-FFF2-40B4-BE49-F238E27FC236}">
                  <a16:creationId xmlns:a16="http://schemas.microsoft.com/office/drawing/2014/main" id="{E2AC27C2-47AB-229A-1B3E-87413823E37B}"/>
                </a:ext>
              </a:extLst>
            </p:cNvPr>
            <p:cNvSpPr txBox="1">
              <a:spLocks noChangeArrowheads="1"/>
            </p:cNvSpPr>
            <p:nvPr/>
          </p:nvSpPr>
          <p:spPr bwMode="auto">
            <a:xfrm>
              <a:off x="3143432" y="3169399"/>
              <a:ext cx="5528872" cy="553998"/>
            </a:xfrm>
            <a:prstGeom prst="rect">
              <a:avLst/>
            </a:prstGeom>
            <a:noFill/>
            <a:ln w="9525" algn="ctr">
              <a:noFill/>
              <a:miter lim="800000"/>
              <a:headEnd/>
              <a:tailEnd/>
            </a:ln>
          </p:spPr>
          <p:txBody>
            <a:bodyPr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800" b="1" dirty="0">
                  <a:solidFill>
                    <a:srgbClr val="FF0000"/>
                  </a:solidFill>
                </a:rPr>
                <a:t>Fases Constructivas:</a:t>
              </a:r>
              <a:br>
                <a:rPr lang="es-ES" sz="1800" b="1" dirty="0">
                  <a:solidFill>
                    <a:srgbClr val="FF0000"/>
                  </a:solidFill>
                </a:rPr>
              </a:br>
              <a:r>
                <a:rPr lang="es-ES" sz="1800" b="1" dirty="0"/>
                <a:t>Elaboración del Producto, Servicio ó Resultado</a:t>
              </a:r>
            </a:p>
          </p:txBody>
        </p:sp>
        <p:sp>
          <p:nvSpPr>
            <p:cNvPr id="67" name="Text Box 66">
              <a:extLst>
                <a:ext uri="{FF2B5EF4-FFF2-40B4-BE49-F238E27FC236}">
                  <a16:creationId xmlns:a16="http://schemas.microsoft.com/office/drawing/2014/main" id="{3D97D8DE-3ECF-3A98-15B1-10438A9809C7}"/>
                </a:ext>
              </a:extLst>
            </p:cNvPr>
            <p:cNvSpPr txBox="1">
              <a:spLocks noChangeArrowheads="1"/>
            </p:cNvSpPr>
            <p:nvPr/>
          </p:nvSpPr>
          <p:spPr bwMode="auto">
            <a:xfrm>
              <a:off x="7842977" y="4766519"/>
              <a:ext cx="1463286"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Cierres, Acabados</a:t>
              </a:r>
              <a:br>
                <a:rPr lang="es-ES" sz="1400" dirty="0"/>
              </a:br>
              <a:r>
                <a:rPr lang="es-ES" sz="1400" dirty="0"/>
                <a:t>y Transferencia  </a:t>
              </a:r>
            </a:p>
          </p:txBody>
        </p:sp>
        <p:sp>
          <p:nvSpPr>
            <p:cNvPr id="68" name="Text Box 78">
              <a:extLst>
                <a:ext uri="{FF2B5EF4-FFF2-40B4-BE49-F238E27FC236}">
                  <a16:creationId xmlns:a16="http://schemas.microsoft.com/office/drawing/2014/main" id="{F1EAF98B-6847-9253-066C-2024FB0C92FF}"/>
                </a:ext>
              </a:extLst>
            </p:cNvPr>
            <p:cNvSpPr txBox="1">
              <a:spLocks noChangeArrowheads="1"/>
            </p:cNvSpPr>
            <p:nvPr/>
          </p:nvSpPr>
          <p:spPr bwMode="auto">
            <a:xfrm>
              <a:off x="1874179" y="2759199"/>
              <a:ext cx="498976" cy="153870"/>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dirty="0" err="1"/>
                <a:t>exit</a:t>
              </a:r>
              <a:r>
                <a:rPr lang="es-ES" dirty="0"/>
                <a:t> </a:t>
              </a:r>
              <a:r>
                <a:rPr lang="es-ES" dirty="0" err="1"/>
                <a:t>gate</a:t>
              </a:r>
              <a:endParaRPr lang="es-ES" dirty="0"/>
            </a:p>
          </p:txBody>
        </p:sp>
        <p:sp>
          <p:nvSpPr>
            <p:cNvPr id="69" name="Text Box 65">
              <a:extLst>
                <a:ext uri="{FF2B5EF4-FFF2-40B4-BE49-F238E27FC236}">
                  <a16:creationId xmlns:a16="http://schemas.microsoft.com/office/drawing/2014/main" id="{9EB2A34E-F7BB-D5C1-4A0E-120F25136339}"/>
                </a:ext>
              </a:extLst>
            </p:cNvPr>
            <p:cNvSpPr txBox="1">
              <a:spLocks noChangeArrowheads="1"/>
            </p:cNvSpPr>
            <p:nvPr/>
          </p:nvSpPr>
          <p:spPr bwMode="auto">
            <a:xfrm>
              <a:off x="1583392" y="2121800"/>
              <a:ext cx="1779269"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Viabilidad, Factibilidad</a:t>
              </a:r>
              <a:br>
                <a:rPr lang="es-ES" sz="1400" dirty="0"/>
              </a:br>
              <a:r>
                <a:rPr lang="es-ES" sz="1400" dirty="0"/>
                <a:t>y Urbanismo</a:t>
              </a:r>
            </a:p>
          </p:txBody>
        </p:sp>
        <p:sp>
          <p:nvSpPr>
            <p:cNvPr id="70" name="AutoShape 84">
              <a:extLst>
                <a:ext uri="{FF2B5EF4-FFF2-40B4-BE49-F238E27FC236}">
                  <a16:creationId xmlns:a16="http://schemas.microsoft.com/office/drawing/2014/main" id="{52AA8D41-869E-AF61-D1F9-9AF9B65AA36F}"/>
                </a:ext>
              </a:extLst>
            </p:cNvPr>
            <p:cNvSpPr>
              <a:spLocks noChangeArrowheads="1"/>
            </p:cNvSpPr>
            <p:nvPr/>
          </p:nvSpPr>
          <p:spPr bwMode="auto">
            <a:xfrm>
              <a:off x="4056243" y="1494767"/>
              <a:ext cx="373518" cy="360000"/>
            </a:xfrm>
            <a:prstGeom prst="diamond">
              <a:avLst/>
            </a:prstGeom>
            <a:solidFill>
              <a:srgbClr val="00B05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grpSp>
          <p:nvGrpSpPr>
            <p:cNvPr id="71" name="91 Grupo">
              <a:extLst>
                <a:ext uri="{FF2B5EF4-FFF2-40B4-BE49-F238E27FC236}">
                  <a16:creationId xmlns:a16="http://schemas.microsoft.com/office/drawing/2014/main" id="{08080A65-1D3B-592F-F3E6-75FF036BC6AA}"/>
                </a:ext>
              </a:extLst>
            </p:cNvPr>
            <p:cNvGrpSpPr/>
            <p:nvPr/>
          </p:nvGrpSpPr>
          <p:grpSpPr>
            <a:xfrm>
              <a:off x="1138358" y="1314767"/>
              <a:ext cx="2936590" cy="720000"/>
              <a:chOff x="585991" y="1650012"/>
              <a:chExt cx="2830309" cy="720000"/>
            </a:xfrm>
          </p:grpSpPr>
          <p:sp>
            <p:nvSpPr>
              <p:cNvPr id="124" name="AutoShape 54">
                <a:extLst>
                  <a:ext uri="{FF2B5EF4-FFF2-40B4-BE49-F238E27FC236}">
                    <a16:creationId xmlns:a16="http://schemas.microsoft.com/office/drawing/2014/main" id="{6F3EFDB2-15F7-CC10-06B5-C15C935C3DCE}"/>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Iteraciones</a:t>
                </a:r>
              </a:p>
            </p:txBody>
          </p:sp>
          <p:sp>
            <p:nvSpPr>
              <p:cNvPr id="125" name="AutoShape 54">
                <a:extLst>
                  <a:ext uri="{FF2B5EF4-FFF2-40B4-BE49-F238E27FC236}">
                    <a16:creationId xmlns:a16="http://schemas.microsoft.com/office/drawing/2014/main" id="{CDB14D28-A61B-2972-2C61-9AB7FE6D652B}"/>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Producto</a:t>
                </a:r>
              </a:p>
            </p:txBody>
          </p:sp>
          <p:sp>
            <p:nvSpPr>
              <p:cNvPr id="126" name="AutoShape 54">
                <a:extLst>
                  <a:ext uri="{FF2B5EF4-FFF2-40B4-BE49-F238E27FC236}">
                    <a16:creationId xmlns:a16="http://schemas.microsoft.com/office/drawing/2014/main" id="{6746A161-E695-E29C-1A90-F2DC1BA61928}"/>
                  </a:ext>
                </a:extLst>
              </p:cNvPr>
              <p:cNvSpPr>
                <a:spLocks noChangeArrowheads="1"/>
              </p:cNvSpPr>
              <p:nvPr/>
            </p:nvSpPr>
            <p:spPr bwMode="auto">
              <a:xfrm>
                <a:off x="840550" y="1829208"/>
                <a:ext cx="603287"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Marco</a:t>
                </a:r>
              </a:p>
            </p:txBody>
          </p:sp>
          <p:sp>
            <p:nvSpPr>
              <p:cNvPr id="127" name="AutoShape 54">
                <a:extLst>
                  <a:ext uri="{FF2B5EF4-FFF2-40B4-BE49-F238E27FC236}">
                    <a16:creationId xmlns:a16="http://schemas.microsoft.com/office/drawing/2014/main" id="{2F66FAA3-15DF-1AFB-1541-07E839B6CF1D}"/>
                  </a:ext>
                </a:extLst>
              </p:cNvPr>
              <p:cNvSpPr>
                <a:spLocks noChangeArrowheads="1"/>
              </p:cNvSpPr>
              <p:nvPr/>
            </p:nvSpPr>
            <p:spPr bwMode="auto">
              <a:xfrm>
                <a:off x="1324126"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Pilas</a:t>
                </a:r>
              </a:p>
            </p:txBody>
          </p:sp>
          <p:sp>
            <p:nvSpPr>
              <p:cNvPr id="128" name="AutoShape 54">
                <a:extLst>
                  <a:ext uri="{FF2B5EF4-FFF2-40B4-BE49-F238E27FC236}">
                    <a16:creationId xmlns:a16="http://schemas.microsoft.com/office/drawing/2014/main" id="{045CEE75-631C-548E-18E8-75300BCD360D}"/>
                  </a:ext>
                </a:extLst>
              </p:cNvPr>
              <p:cNvSpPr>
                <a:spLocks noChangeArrowheads="1"/>
              </p:cNvSpPr>
              <p:nvPr/>
            </p:nvSpPr>
            <p:spPr bwMode="auto">
              <a:xfrm>
                <a:off x="1917989" y="1829208"/>
                <a:ext cx="836715"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Versiones</a:t>
                </a:r>
              </a:p>
            </p:txBody>
          </p:sp>
          <p:cxnSp>
            <p:nvCxnSpPr>
              <p:cNvPr id="129" name="78 Conector angular">
                <a:extLst>
                  <a:ext uri="{FF2B5EF4-FFF2-40B4-BE49-F238E27FC236}">
                    <a16:creationId xmlns:a16="http://schemas.microsoft.com/office/drawing/2014/main" id="{D718B67A-D67A-B79E-2DC4-5BC8264CE524}"/>
                  </a:ext>
                </a:extLst>
              </p:cNvPr>
              <p:cNvCxnSpPr>
                <a:cxnSpLocks/>
                <a:stCxn id="127" idx="0"/>
                <a:endCxn id="126" idx="0"/>
              </p:cNvCxnSpPr>
              <p:nvPr/>
            </p:nvCxnSpPr>
            <p:spPr bwMode="auto">
              <a:xfrm rot="16200000" flipV="1">
                <a:off x="1326188" y="1558241"/>
                <a:ext cx="12700" cy="541933"/>
              </a:xfrm>
              <a:prstGeom prst="bentConnector3">
                <a:avLst>
                  <a:gd name="adj1" fmla="val 1206173"/>
                </a:avLst>
              </a:prstGeom>
              <a:noFill/>
              <a:ln w="6350" cap="flat" cmpd="sng" algn="ctr">
                <a:solidFill>
                  <a:srgbClr val="FF0000"/>
                </a:solidFill>
                <a:prstDash val="dash"/>
                <a:round/>
                <a:headEnd type="none" w="sm" len="sm"/>
                <a:tailEnd type="triangle" w="sm" len="sm"/>
              </a:ln>
              <a:effectLst/>
            </p:spPr>
          </p:cxnSp>
          <p:cxnSp>
            <p:nvCxnSpPr>
              <p:cNvPr id="130" name="79 Conector angular">
                <a:extLst>
                  <a:ext uri="{FF2B5EF4-FFF2-40B4-BE49-F238E27FC236}">
                    <a16:creationId xmlns:a16="http://schemas.microsoft.com/office/drawing/2014/main" id="{845B94F7-5ACC-900C-5DAC-0494CF63ACBC}"/>
                  </a:ext>
                </a:extLst>
              </p:cNvPr>
              <p:cNvCxnSpPr>
                <a:cxnSpLocks/>
                <a:stCxn id="128" idx="2"/>
                <a:endCxn id="127" idx="2"/>
              </p:cNvCxnSpPr>
              <p:nvPr/>
            </p:nvCxnSpPr>
            <p:spPr bwMode="auto">
              <a:xfrm rot="5400000">
                <a:off x="1923265" y="1863098"/>
                <a:ext cx="12700" cy="652220"/>
              </a:xfrm>
              <a:prstGeom prst="bentConnector3">
                <a:avLst>
                  <a:gd name="adj1" fmla="val 1131953"/>
                </a:avLst>
              </a:prstGeom>
              <a:noFill/>
              <a:ln w="6350" cap="flat" cmpd="sng" algn="ctr">
                <a:solidFill>
                  <a:srgbClr val="FF0000"/>
                </a:solidFill>
                <a:prstDash val="solid"/>
                <a:round/>
                <a:headEnd type="none" w="sm" len="sm"/>
                <a:tailEnd type="triangle" w="sm" len="sm"/>
              </a:ln>
              <a:effectLst/>
            </p:spPr>
          </p:cxnSp>
        </p:grpSp>
        <p:sp>
          <p:nvSpPr>
            <p:cNvPr id="72" name="AutoShape 84">
              <a:extLst>
                <a:ext uri="{FF2B5EF4-FFF2-40B4-BE49-F238E27FC236}">
                  <a16:creationId xmlns:a16="http://schemas.microsoft.com/office/drawing/2014/main" id="{9C55440E-A831-9F3D-C95B-7D586265BD25}"/>
                </a:ext>
              </a:extLst>
            </p:cNvPr>
            <p:cNvSpPr>
              <a:spLocks noChangeArrowheads="1"/>
            </p:cNvSpPr>
            <p:nvPr/>
          </p:nvSpPr>
          <p:spPr bwMode="auto">
            <a:xfrm>
              <a:off x="10127499" y="1507467"/>
              <a:ext cx="373518" cy="360000"/>
            </a:xfrm>
            <a:prstGeom prst="diamond">
              <a:avLst/>
            </a:prstGeom>
            <a:solidFill>
              <a:srgbClr val="0070C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sp>
          <p:nvSpPr>
            <p:cNvPr id="73" name="AutoShape 84">
              <a:extLst>
                <a:ext uri="{FF2B5EF4-FFF2-40B4-BE49-F238E27FC236}">
                  <a16:creationId xmlns:a16="http://schemas.microsoft.com/office/drawing/2014/main" id="{6EEC36BE-4A6B-0EB0-6BE6-A5E31B2DDAAC}"/>
                </a:ext>
              </a:extLst>
            </p:cNvPr>
            <p:cNvSpPr>
              <a:spLocks noChangeArrowheads="1"/>
            </p:cNvSpPr>
            <p:nvPr/>
          </p:nvSpPr>
          <p:spPr bwMode="auto">
            <a:xfrm>
              <a:off x="7104287" y="1493963"/>
              <a:ext cx="373518" cy="360000"/>
            </a:xfrm>
            <a:prstGeom prst="diamond">
              <a:avLst/>
            </a:prstGeom>
            <a:solidFill>
              <a:srgbClr val="00B05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sp>
          <p:nvSpPr>
            <p:cNvPr id="74" name="AutoShape 84">
              <a:extLst>
                <a:ext uri="{FF2B5EF4-FFF2-40B4-BE49-F238E27FC236}">
                  <a16:creationId xmlns:a16="http://schemas.microsoft.com/office/drawing/2014/main" id="{0DAADF86-A800-A886-9B73-057B333BB61C}"/>
                </a:ext>
              </a:extLst>
            </p:cNvPr>
            <p:cNvSpPr>
              <a:spLocks noChangeArrowheads="1"/>
            </p:cNvSpPr>
            <p:nvPr/>
          </p:nvSpPr>
          <p:spPr bwMode="auto">
            <a:xfrm>
              <a:off x="1410432" y="2670569"/>
              <a:ext cx="373518" cy="360000"/>
            </a:xfrm>
            <a:prstGeom prst="diamond">
              <a:avLst/>
            </a:prstGeom>
            <a:solidFill>
              <a:srgbClr val="00B05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sp>
          <p:nvSpPr>
            <p:cNvPr id="76" name="AutoShape 84">
              <a:extLst>
                <a:ext uri="{FF2B5EF4-FFF2-40B4-BE49-F238E27FC236}">
                  <a16:creationId xmlns:a16="http://schemas.microsoft.com/office/drawing/2014/main" id="{CEF712A6-6988-B98E-AAC1-66552DCCA7FA}"/>
                </a:ext>
              </a:extLst>
            </p:cNvPr>
            <p:cNvSpPr>
              <a:spLocks noChangeArrowheads="1"/>
            </p:cNvSpPr>
            <p:nvPr/>
          </p:nvSpPr>
          <p:spPr bwMode="auto">
            <a:xfrm>
              <a:off x="3970117" y="4101963"/>
              <a:ext cx="373518" cy="360000"/>
            </a:xfrm>
            <a:prstGeom prst="diamond">
              <a:avLst/>
            </a:prstGeom>
            <a:solidFill>
              <a:srgbClr val="FF000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grpSp>
          <p:nvGrpSpPr>
            <p:cNvPr id="77" name="111 Grupo">
              <a:extLst>
                <a:ext uri="{FF2B5EF4-FFF2-40B4-BE49-F238E27FC236}">
                  <a16:creationId xmlns:a16="http://schemas.microsoft.com/office/drawing/2014/main" id="{FE0246C9-1352-DAE8-5B6B-3C73775DFADD}"/>
                </a:ext>
              </a:extLst>
            </p:cNvPr>
            <p:cNvGrpSpPr/>
            <p:nvPr/>
          </p:nvGrpSpPr>
          <p:grpSpPr>
            <a:xfrm>
              <a:off x="1035398" y="3941622"/>
              <a:ext cx="2936590" cy="720000"/>
              <a:chOff x="585991" y="1650012"/>
              <a:chExt cx="2830309" cy="720000"/>
            </a:xfrm>
          </p:grpSpPr>
          <p:sp>
            <p:nvSpPr>
              <p:cNvPr id="117" name="AutoShape 54">
                <a:extLst>
                  <a:ext uri="{FF2B5EF4-FFF2-40B4-BE49-F238E27FC236}">
                    <a16:creationId xmlns:a16="http://schemas.microsoft.com/office/drawing/2014/main" id="{D5344FD5-97CE-26A7-2D43-4D7EB4A26F00}"/>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supervisar &amp; controlar</a:t>
                </a:r>
              </a:p>
            </p:txBody>
          </p:sp>
          <p:sp>
            <p:nvSpPr>
              <p:cNvPr id="118" name="AutoShape 54">
                <a:extLst>
                  <a:ext uri="{FF2B5EF4-FFF2-40B4-BE49-F238E27FC236}">
                    <a16:creationId xmlns:a16="http://schemas.microsoft.com/office/drawing/2014/main" id="{3B930E3A-9D3F-9484-8D44-A7C2F7D8782E}"/>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cerrar</a:t>
                </a:r>
              </a:p>
            </p:txBody>
          </p:sp>
          <p:sp>
            <p:nvSpPr>
              <p:cNvPr id="119" name="AutoShape 54">
                <a:extLst>
                  <a:ext uri="{FF2B5EF4-FFF2-40B4-BE49-F238E27FC236}">
                    <a16:creationId xmlns:a16="http://schemas.microsoft.com/office/drawing/2014/main" id="{FC66270B-5E63-6C0D-E5BF-341490B0E3C2}"/>
                  </a:ext>
                </a:extLst>
              </p:cNvPr>
              <p:cNvSpPr>
                <a:spLocks noChangeArrowheads="1"/>
              </p:cNvSpPr>
              <p:nvPr/>
            </p:nvSpPr>
            <p:spPr bwMode="auto">
              <a:xfrm>
                <a:off x="840550"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iniciar</a:t>
                </a:r>
              </a:p>
            </p:txBody>
          </p:sp>
          <p:sp>
            <p:nvSpPr>
              <p:cNvPr id="120" name="AutoShape 54">
                <a:extLst>
                  <a:ext uri="{FF2B5EF4-FFF2-40B4-BE49-F238E27FC236}">
                    <a16:creationId xmlns:a16="http://schemas.microsoft.com/office/drawing/2014/main" id="{D02E4AF6-A60B-89AB-A8E2-72C09F63767E}"/>
                  </a:ext>
                </a:extLst>
              </p:cNvPr>
              <p:cNvSpPr>
                <a:spLocks noChangeArrowheads="1"/>
              </p:cNvSpPr>
              <p:nvPr/>
            </p:nvSpPr>
            <p:spPr bwMode="auto">
              <a:xfrm>
                <a:off x="1443976"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planificar</a:t>
                </a:r>
              </a:p>
            </p:txBody>
          </p:sp>
          <p:sp>
            <p:nvSpPr>
              <p:cNvPr id="121" name="AutoShape 54">
                <a:extLst>
                  <a:ext uri="{FF2B5EF4-FFF2-40B4-BE49-F238E27FC236}">
                    <a16:creationId xmlns:a16="http://schemas.microsoft.com/office/drawing/2014/main" id="{D9615DD3-5977-5F11-32D5-1AEF06E40F13}"/>
                  </a:ext>
                </a:extLst>
              </p:cNvPr>
              <p:cNvSpPr>
                <a:spLocks noChangeArrowheads="1"/>
              </p:cNvSpPr>
              <p:nvPr/>
            </p:nvSpPr>
            <p:spPr bwMode="auto">
              <a:xfrm>
                <a:off x="2034702"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ejecutar</a:t>
                </a:r>
              </a:p>
            </p:txBody>
          </p:sp>
          <p:cxnSp>
            <p:nvCxnSpPr>
              <p:cNvPr id="122" name="117 Conector angular">
                <a:extLst>
                  <a:ext uri="{FF2B5EF4-FFF2-40B4-BE49-F238E27FC236}">
                    <a16:creationId xmlns:a16="http://schemas.microsoft.com/office/drawing/2014/main" id="{3F3D2450-4A32-A4C6-35CB-C2D8356BF75C}"/>
                  </a:ext>
                </a:extLst>
              </p:cNvPr>
              <p:cNvCxnSpPr>
                <a:stCxn id="120" idx="0"/>
                <a:endCxn id="119" idx="0"/>
              </p:cNvCxnSpPr>
              <p:nvPr/>
            </p:nvCxnSpPr>
            <p:spPr bwMode="auto">
              <a:xfrm rot="16200000" flipV="1">
                <a:off x="1412263" y="1527495"/>
                <a:ext cx="12700" cy="603426"/>
              </a:xfrm>
              <a:prstGeom prst="bentConnector3">
                <a:avLst>
                  <a:gd name="adj1" fmla="val 1200000"/>
                </a:avLst>
              </a:prstGeom>
              <a:noFill/>
              <a:ln w="6350" cap="flat" cmpd="sng" algn="ctr">
                <a:solidFill>
                  <a:srgbClr val="FF0000"/>
                </a:solidFill>
                <a:prstDash val="dash"/>
                <a:round/>
                <a:headEnd type="none" w="sm" len="sm"/>
                <a:tailEnd type="triangle" w="sm" len="sm"/>
              </a:ln>
              <a:effectLst/>
            </p:spPr>
          </p:cxnSp>
          <p:cxnSp>
            <p:nvCxnSpPr>
              <p:cNvPr id="123" name="118 Conector angular">
                <a:extLst>
                  <a:ext uri="{FF2B5EF4-FFF2-40B4-BE49-F238E27FC236}">
                    <a16:creationId xmlns:a16="http://schemas.microsoft.com/office/drawing/2014/main" id="{642D0A58-BFE9-020F-BC4B-92C0360C63E1}"/>
                  </a:ext>
                </a:extLst>
              </p:cNvPr>
              <p:cNvCxnSpPr>
                <a:stCxn id="121" idx="2"/>
                <a:endCxn id="120" idx="2"/>
              </p:cNvCxnSpPr>
              <p:nvPr/>
            </p:nvCxnSpPr>
            <p:spPr bwMode="auto">
              <a:xfrm rot="5400000">
                <a:off x="2009339" y="1893845"/>
                <a:ext cx="12700" cy="590726"/>
              </a:xfrm>
              <a:prstGeom prst="bentConnector3">
                <a:avLst>
                  <a:gd name="adj1" fmla="val 1000000"/>
                </a:avLst>
              </a:prstGeom>
              <a:noFill/>
              <a:ln w="6350" cap="flat" cmpd="sng" algn="ctr">
                <a:solidFill>
                  <a:srgbClr val="FF0000"/>
                </a:solidFill>
                <a:prstDash val="solid"/>
                <a:round/>
                <a:headEnd type="none" w="sm" len="sm"/>
                <a:tailEnd type="triangle" w="sm" len="sm"/>
              </a:ln>
              <a:effectLst/>
            </p:spPr>
          </p:cxnSp>
        </p:grpSp>
        <p:sp>
          <p:nvSpPr>
            <p:cNvPr id="78" name="AutoShape 84">
              <a:extLst>
                <a:ext uri="{FF2B5EF4-FFF2-40B4-BE49-F238E27FC236}">
                  <a16:creationId xmlns:a16="http://schemas.microsoft.com/office/drawing/2014/main" id="{C2AF2371-2A00-F41A-0F67-1E3B3343FBF5}"/>
                </a:ext>
              </a:extLst>
            </p:cNvPr>
            <p:cNvSpPr>
              <a:spLocks noChangeArrowheads="1"/>
            </p:cNvSpPr>
            <p:nvPr/>
          </p:nvSpPr>
          <p:spPr bwMode="auto">
            <a:xfrm>
              <a:off x="10114830" y="4124746"/>
              <a:ext cx="373518" cy="360000"/>
            </a:xfrm>
            <a:prstGeom prst="diamond">
              <a:avLst/>
            </a:prstGeom>
            <a:solidFill>
              <a:srgbClr val="00000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sp>
          <p:nvSpPr>
            <p:cNvPr id="79" name="AutoShape 84">
              <a:extLst>
                <a:ext uri="{FF2B5EF4-FFF2-40B4-BE49-F238E27FC236}">
                  <a16:creationId xmlns:a16="http://schemas.microsoft.com/office/drawing/2014/main" id="{5FBB84D0-7A59-8311-DDC9-C5CFEA5AB093}"/>
                </a:ext>
              </a:extLst>
            </p:cNvPr>
            <p:cNvSpPr>
              <a:spLocks noChangeArrowheads="1"/>
            </p:cNvSpPr>
            <p:nvPr/>
          </p:nvSpPr>
          <p:spPr bwMode="auto">
            <a:xfrm>
              <a:off x="7055172" y="4111242"/>
              <a:ext cx="373518" cy="360000"/>
            </a:xfrm>
            <a:prstGeom prst="diamond">
              <a:avLst/>
            </a:prstGeom>
            <a:solidFill>
              <a:srgbClr val="FF000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grpSp>
          <p:nvGrpSpPr>
            <p:cNvPr id="80" name="121 Grupo">
              <a:extLst>
                <a:ext uri="{FF2B5EF4-FFF2-40B4-BE49-F238E27FC236}">
                  <a16:creationId xmlns:a16="http://schemas.microsoft.com/office/drawing/2014/main" id="{3DC7E561-3433-C0DC-0C72-B08C9E74F512}"/>
                </a:ext>
              </a:extLst>
            </p:cNvPr>
            <p:cNvGrpSpPr/>
            <p:nvPr/>
          </p:nvGrpSpPr>
          <p:grpSpPr>
            <a:xfrm>
              <a:off x="4064137" y="3932046"/>
              <a:ext cx="2936590" cy="720000"/>
              <a:chOff x="585991" y="1650012"/>
              <a:chExt cx="2830309" cy="720000"/>
            </a:xfrm>
          </p:grpSpPr>
          <p:sp>
            <p:nvSpPr>
              <p:cNvPr id="110" name="AutoShape 54">
                <a:extLst>
                  <a:ext uri="{FF2B5EF4-FFF2-40B4-BE49-F238E27FC236}">
                    <a16:creationId xmlns:a16="http://schemas.microsoft.com/office/drawing/2014/main" id="{281DBA8F-A778-A5A1-362C-8950DC01B70B}"/>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supervisar &amp; controlar</a:t>
                </a:r>
              </a:p>
            </p:txBody>
          </p:sp>
          <p:sp>
            <p:nvSpPr>
              <p:cNvPr id="111" name="AutoShape 54">
                <a:extLst>
                  <a:ext uri="{FF2B5EF4-FFF2-40B4-BE49-F238E27FC236}">
                    <a16:creationId xmlns:a16="http://schemas.microsoft.com/office/drawing/2014/main" id="{02CA9F3D-C91F-332E-1A78-24E4024DCE16}"/>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cerrar</a:t>
                </a:r>
              </a:p>
            </p:txBody>
          </p:sp>
          <p:sp>
            <p:nvSpPr>
              <p:cNvPr id="112" name="AutoShape 54">
                <a:extLst>
                  <a:ext uri="{FF2B5EF4-FFF2-40B4-BE49-F238E27FC236}">
                    <a16:creationId xmlns:a16="http://schemas.microsoft.com/office/drawing/2014/main" id="{0465F4E8-AAB8-0D83-A79E-D63BC62FFC68}"/>
                  </a:ext>
                </a:extLst>
              </p:cNvPr>
              <p:cNvSpPr>
                <a:spLocks noChangeArrowheads="1"/>
              </p:cNvSpPr>
              <p:nvPr/>
            </p:nvSpPr>
            <p:spPr bwMode="auto">
              <a:xfrm>
                <a:off x="840550"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iniciar</a:t>
                </a:r>
              </a:p>
            </p:txBody>
          </p:sp>
          <p:sp>
            <p:nvSpPr>
              <p:cNvPr id="113" name="AutoShape 54">
                <a:extLst>
                  <a:ext uri="{FF2B5EF4-FFF2-40B4-BE49-F238E27FC236}">
                    <a16:creationId xmlns:a16="http://schemas.microsoft.com/office/drawing/2014/main" id="{178A7111-A50D-E03F-E172-5B3EF11109BF}"/>
                  </a:ext>
                </a:extLst>
              </p:cNvPr>
              <p:cNvSpPr>
                <a:spLocks noChangeArrowheads="1"/>
              </p:cNvSpPr>
              <p:nvPr/>
            </p:nvSpPr>
            <p:spPr bwMode="auto">
              <a:xfrm>
                <a:off x="1443976"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planificar</a:t>
                </a:r>
              </a:p>
            </p:txBody>
          </p:sp>
          <p:sp>
            <p:nvSpPr>
              <p:cNvPr id="114" name="AutoShape 54">
                <a:extLst>
                  <a:ext uri="{FF2B5EF4-FFF2-40B4-BE49-F238E27FC236}">
                    <a16:creationId xmlns:a16="http://schemas.microsoft.com/office/drawing/2014/main" id="{A4306F11-AA95-C2D7-A7A8-591DA351428A}"/>
                  </a:ext>
                </a:extLst>
              </p:cNvPr>
              <p:cNvSpPr>
                <a:spLocks noChangeArrowheads="1"/>
              </p:cNvSpPr>
              <p:nvPr/>
            </p:nvSpPr>
            <p:spPr bwMode="auto">
              <a:xfrm>
                <a:off x="2034702"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ejecutar</a:t>
                </a:r>
              </a:p>
            </p:txBody>
          </p:sp>
          <p:cxnSp>
            <p:nvCxnSpPr>
              <p:cNvPr id="115" name="127 Conector angular">
                <a:extLst>
                  <a:ext uri="{FF2B5EF4-FFF2-40B4-BE49-F238E27FC236}">
                    <a16:creationId xmlns:a16="http://schemas.microsoft.com/office/drawing/2014/main" id="{38B9BD04-C948-6759-E9BF-CECAC95E75C0}"/>
                  </a:ext>
                </a:extLst>
              </p:cNvPr>
              <p:cNvCxnSpPr>
                <a:stCxn id="113" idx="0"/>
                <a:endCxn id="112" idx="0"/>
              </p:cNvCxnSpPr>
              <p:nvPr/>
            </p:nvCxnSpPr>
            <p:spPr bwMode="auto">
              <a:xfrm rot="16200000" flipV="1">
                <a:off x="1412263" y="1527495"/>
                <a:ext cx="12700" cy="603426"/>
              </a:xfrm>
              <a:prstGeom prst="bentConnector3">
                <a:avLst>
                  <a:gd name="adj1" fmla="val 1200000"/>
                </a:avLst>
              </a:prstGeom>
              <a:noFill/>
              <a:ln w="6350" cap="flat" cmpd="sng" algn="ctr">
                <a:solidFill>
                  <a:srgbClr val="FF0000"/>
                </a:solidFill>
                <a:prstDash val="dash"/>
                <a:round/>
                <a:headEnd type="none" w="sm" len="sm"/>
                <a:tailEnd type="triangle" w="sm" len="sm"/>
              </a:ln>
              <a:effectLst/>
            </p:spPr>
          </p:cxnSp>
          <p:cxnSp>
            <p:nvCxnSpPr>
              <p:cNvPr id="116" name="128 Conector angular">
                <a:extLst>
                  <a:ext uri="{FF2B5EF4-FFF2-40B4-BE49-F238E27FC236}">
                    <a16:creationId xmlns:a16="http://schemas.microsoft.com/office/drawing/2014/main" id="{D8582211-28ED-FACD-F95D-3E773AE2DD4B}"/>
                  </a:ext>
                </a:extLst>
              </p:cNvPr>
              <p:cNvCxnSpPr>
                <a:stCxn id="114" idx="2"/>
                <a:endCxn id="113" idx="2"/>
              </p:cNvCxnSpPr>
              <p:nvPr/>
            </p:nvCxnSpPr>
            <p:spPr bwMode="auto">
              <a:xfrm rot="5400000">
                <a:off x="2009339" y="1893845"/>
                <a:ext cx="12700" cy="590726"/>
              </a:xfrm>
              <a:prstGeom prst="bentConnector3">
                <a:avLst>
                  <a:gd name="adj1" fmla="val 1000000"/>
                </a:avLst>
              </a:prstGeom>
              <a:noFill/>
              <a:ln w="6350" cap="flat" cmpd="sng" algn="ctr">
                <a:solidFill>
                  <a:srgbClr val="FF0000"/>
                </a:solidFill>
                <a:prstDash val="solid"/>
                <a:round/>
                <a:headEnd type="none" w="sm" len="sm"/>
                <a:tailEnd type="triangle" w="sm" len="sm"/>
              </a:ln>
              <a:effectLst/>
            </p:spPr>
          </p:cxnSp>
        </p:grpSp>
        <p:grpSp>
          <p:nvGrpSpPr>
            <p:cNvPr id="81" name="129 Grupo">
              <a:extLst>
                <a:ext uri="{FF2B5EF4-FFF2-40B4-BE49-F238E27FC236}">
                  <a16:creationId xmlns:a16="http://schemas.microsoft.com/office/drawing/2014/main" id="{E895156D-ACB9-7558-166F-A070193CF47B}"/>
                </a:ext>
              </a:extLst>
            </p:cNvPr>
            <p:cNvGrpSpPr/>
            <p:nvPr/>
          </p:nvGrpSpPr>
          <p:grpSpPr>
            <a:xfrm>
              <a:off x="7121177" y="3932046"/>
              <a:ext cx="2936590" cy="720000"/>
              <a:chOff x="585991" y="1650012"/>
              <a:chExt cx="2830309" cy="720000"/>
            </a:xfrm>
          </p:grpSpPr>
          <p:sp>
            <p:nvSpPr>
              <p:cNvPr id="103" name="AutoShape 54">
                <a:extLst>
                  <a:ext uri="{FF2B5EF4-FFF2-40B4-BE49-F238E27FC236}">
                    <a16:creationId xmlns:a16="http://schemas.microsoft.com/office/drawing/2014/main" id="{B190B341-094F-EE06-BA02-01544088AA04}"/>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supervisar &amp; controlar</a:t>
                </a:r>
              </a:p>
            </p:txBody>
          </p:sp>
          <p:sp>
            <p:nvSpPr>
              <p:cNvPr id="104" name="AutoShape 54">
                <a:extLst>
                  <a:ext uri="{FF2B5EF4-FFF2-40B4-BE49-F238E27FC236}">
                    <a16:creationId xmlns:a16="http://schemas.microsoft.com/office/drawing/2014/main" id="{33E74A6F-B97A-B7A9-E6D8-FD7D7E9EDDF1}"/>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cerrar</a:t>
                </a:r>
              </a:p>
            </p:txBody>
          </p:sp>
          <p:sp>
            <p:nvSpPr>
              <p:cNvPr id="105" name="AutoShape 54">
                <a:extLst>
                  <a:ext uri="{FF2B5EF4-FFF2-40B4-BE49-F238E27FC236}">
                    <a16:creationId xmlns:a16="http://schemas.microsoft.com/office/drawing/2014/main" id="{D3F242CC-D3C4-10D0-8C03-311E0E8DAA15}"/>
                  </a:ext>
                </a:extLst>
              </p:cNvPr>
              <p:cNvSpPr>
                <a:spLocks noChangeArrowheads="1"/>
              </p:cNvSpPr>
              <p:nvPr/>
            </p:nvSpPr>
            <p:spPr bwMode="auto">
              <a:xfrm>
                <a:off x="840550"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iniciar</a:t>
                </a:r>
              </a:p>
            </p:txBody>
          </p:sp>
          <p:sp>
            <p:nvSpPr>
              <p:cNvPr id="106" name="AutoShape 54">
                <a:extLst>
                  <a:ext uri="{FF2B5EF4-FFF2-40B4-BE49-F238E27FC236}">
                    <a16:creationId xmlns:a16="http://schemas.microsoft.com/office/drawing/2014/main" id="{DE4301BF-0F94-9E97-B22D-7EEE77F2BDAF}"/>
                  </a:ext>
                </a:extLst>
              </p:cNvPr>
              <p:cNvSpPr>
                <a:spLocks noChangeArrowheads="1"/>
              </p:cNvSpPr>
              <p:nvPr/>
            </p:nvSpPr>
            <p:spPr bwMode="auto">
              <a:xfrm>
                <a:off x="1443976" y="1829208"/>
                <a:ext cx="720000"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planificar</a:t>
                </a:r>
              </a:p>
            </p:txBody>
          </p:sp>
          <p:sp>
            <p:nvSpPr>
              <p:cNvPr id="107" name="AutoShape 54">
                <a:extLst>
                  <a:ext uri="{FF2B5EF4-FFF2-40B4-BE49-F238E27FC236}">
                    <a16:creationId xmlns:a16="http://schemas.microsoft.com/office/drawing/2014/main" id="{B6AFC73A-9C30-B9D8-38AB-9B212E0387CC}"/>
                  </a:ext>
                </a:extLst>
              </p:cNvPr>
              <p:cNvSpPr>
                <a:spLocks noChangeArrowheads="1"/>
              </p:cNvSpPr>
              <p:nvPr/>
            </p:nvSpPr>
            <p:spPr bwMode="auto">
              <a:xfrm>
                <a:off x="2034702"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ejecutar</a:t>
                </a:r>
              </a:p>
            </p:txBody>
          </p:sp>
          <p:cxnSp>
            <p:nvCxnSpPr>
              <p:cNvPr id="108" name="135 Conector angular">
                <a:extLst>
                  <a:ext uri="{FF2B5EF4-FFF2-40B4-BE49-F238E27FC236}">
                    <a16:creationId xmlns:a16="http://schemas.microsoft.com/office/drawing/2014/main" id="{4A5794B7-3E9E-DD67-F42D-354B98F90E0B}"/>
                  </a:ext>
                </a:extLst>
              </p:cNvPr>
              <p:cNvCxnSpPr>
                <a:stCxn id="106" idx="0"/>
                <a:endCxn id="105" idx="0"/>
              </p:cNvCxnSpPr>
              <p:nvPr/>
            </p:nvCxnSpPr>
            <p:spPr bwMode="auto">
              <a:xfrm rot="16200000" flipV="1">
                <a:off x="1412263" y="1527495"/>
                <a:ext cx="12700" cy="603426"/>
              </a:xfrm>
              <a:prstGeom prst="bentConnector3">
                <a:avLst>
                  <a:gd name="adj1" fmla="val 1200000"/>
                </a:avLst>
              </a:prstGeom>
              <a:noFill/>
              <a:ln w="6350" cap="flat" cmpd="sng" algn="ctr">
                <a:solidFill>
                  <a:srgbClr val="FF0000"/>
                </a:solidFill>
                <a:prstDash val="dash"/>
                <a:round/>
                <a:headEnd type="none" w="sm" len="sm"/>
                <a:tailEnd type="triangle" w="sm" len="sm"/>
              </a:ln>
              <a:effectLst/>
            </p:spPr>
          </p:cxnSp>
          <p:cxnSp>
            <p:nvCxnSpPr>
              <p:cNvPr id="109" name="136 Conector angular">
                <a:extLst>
                  <a:ext uri="{FF2B5EF4-FFF2-40B4-BE49-F238E27FC236}">
                    <a16:creationId xmlns:a16="http://schemas.microsoft.com/office/drawing/2014/main" id="{ADEF2C2B-7668-7D9D-B3D2-DFF8B6E167B6}"/>
                  </a:ext>
                </a:extLst>
              </p:cNvPr>
              <p:cNvCxnSpPr>
                <a:stCxn id="107" idx="2"/>
                <a:endCxn id="106" idx="2"/>
              </p:cNvCxnSpPr>
              <p:nvPr/>
            </p:nvCxnSpPr>
            <p:spPr bwMode="auto">
              <a:xfrm rot="5400000">
                <a:off x="2009339" y="1893845"/>
                <a:ext cx="12700" cy="590726"/>
              </a:xfrm>
              <a:prstGeom prst="bentConnector3">
                <a:avLst>
                  <a:gd name="adj1" fmla="val 1000000"/>
                </a:avLst>
              </a:prstGeom>
              <a:noFill/>
              <a:ln w="6350" cap="flat" cmpd="sng" algn="ctr">
                <a:solidFill>
                  <a:srgbClr val="FF0000"/>
                </a:solidFill>
                <a:prstDash val="solid"/>
                <a:round/>
                <a:headEnd type="none" w="sm" len="sm"/>
                <a:tailEnd type="triangle" w="sm" len="sm"/>
              </a:ln>
              <a:effectLst/>
            </p:spPr>
          </p:cxnSp>
        </p:grpSp>
        <p:sp>
          <p:nvSpPr>
            <p:cNvPr id="82" name="AutoShape 84">
              <a:extLst>
                <a:ext uri="{FF2B5EF4-FFF2-40B4-BE49-F238E27FC236}">
                  <a16:creationId xmlns:a16="http://schemas.microsoft.com/office/drawing/2014/main" id="{24DFA27E-0953-7F6B-788F-2B7A03920502}"/>
                </a:ext>
              </a:extLst>
            </p:cNvPr>
            <p:cNvSpPr>
              <a:spLocks noChangeArrowheads="1"/>
            </p:cNvSpPr>
            <p:nvPr/>
          </p:nvSpPr>
          <p:spPr bwMode="auto">
            <a:xfrm>
              <a:off x="1422080" y="5229585"/>
              <a:ext cx="373518" cy="360000"/>
            </a:xfrm>
            <a:prstGeom prst="diamond">
              <a:avLst/>
            </a:prstGeom>
            <a:solidFill>
              <a:srgbClr val="FF000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sp>
          <p:nvSpPr>
            <p:cNvPr id="83" name="AutoShape 84">
              <a:extLst>
                <a:ext uri="{FF2B5EF4-FFF2-40B4-BE49-F238E27FC236}">
                  <a16:creationId xmlns:a16="http://schemas.microsoft.com/office/drawing/2014/main" id="{F9CB8AB7-3AD6-7DD9-71B3-793B0FB80B4E}"/>
                </a:ext>
              </a:extLst>
            </p:cNvPr>
            <p:cNvSpPr>
              <a:spLocks noChangeArrowheads="1"/>
            </p:cNvSpPr>
            <p:nvPr/>
          </p:nvSpPr>
          <p:spPr bwMode="auto">
            <a:xfrm>
              <a:off x="885772" y="1485039"/>
              <a:ext cx="373518" cy="360000"/>
            </a:xfrm>
            <a:prstGeom prst="diamond">
              <a:avLst/>
            </a:prstGeom>
            <a:solidFill>
              <a:srgbClr val="FFC000"/>
            </a:solidFill>
            <a:ln w="9525" algn="ctr">
              <a:noFill/>
              <a:miter lim="800000"/>
              <a:headEnd/>
              <a:tailEnd/>
            </a:ln>
          </p:spPr>
          <p:txBody>
            <a:bodyPr wrap="none" lIns="0" tIns="0" rIns="0" bIns="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endParaRPr lang="es-ES"/>
            </a:p>
          </p:txBody>
        </p:sp>
        <p:cxnSp>
          <p:nvCxnSpPr>
            <p:cNvPr id="84" name="Conector recto 83">
              <a:extLst>
                <a:ext uri="{FF2B5EF4-FFF2-40B4-BE49-F238E27FC236}">
                  <a16:creationId xmlns:a16="http://schemas.microsoft.com/office/drawing/2014/main" id="{B642067C-0691-F0F8-A4B0-A8585F53E068}"/>
                </a:ext>
              </a:extLst>
            </p:cNvPr>
            <p:cNvCxnSpPr/>
            <p:nvPr/>
          </p:nvCxnSpPr>
          <p:spPr bwMode="auto">
            <a:xfrm flipH="1">
              <a:off x="10706791" y="2180378"/>
              <a:ext cx="1" cy="712161"/>
            </a:xfrm>
            <a:prstGeom prst="line">
              <a:avLst/>
            </a:prstGeom>
            <a:noFill/>
            <a:ln w="25400" cap="flat" cmpd="sng" algn="ctr">
              <a:solidFill>
                <a:srgbClr val="3333FF"/>
              </a:solidFill>
              <a:prstDash val="solid"/>
              <a:round/>
              <a:headEnd type="triangle" w="med" len="med"/>
              <a:tailEnd type="none" w="med" len="med"/>
            </a:ln>
            <a:effectLst/>
          </p:spPr>
        </p:cxnSp>
        <p:sp>
          <p:nvSpPr>
            <p:cNvPr id="85" name="Rectángulo 84">
              <a:extLst>
                <a:ext uri="{FF2B5EF4-FFF2-40B4-BE49-F238E27FC236}">
                  <a16:creationId xmlns:a16="http://schemas.microsoft.com/office/drawing/2014/main" id="{185CAEDB-D653-2940-4D91-4A5AED4E5EE6}"/>
                </a:ext>
              </a:extLst>
            </p:cNvPr>
            <p:cNvSpPr/>
            <p:nvPr/>
          </p:nvSpPr>
          <p:spPr>
            <a:xfrm>
              <a:off x="9103916" y="2892177"/>
              <a:ext cx="1754253" cy="288147"/>
            </a:xfrm>
            <a:prstGeom prst="rect">
              <a:avLst/>
            </a:prstGeom>
          </p:spPr>
          <p:txBody>
            <a:bodyPr wrap="none" lIns="36000" tIns="36000" rIns="36000" bIns="36000">
              <a:spAutoFit/>
            </a:bodyPr>
            <a:lstStyle/>
            <a:p>
              <a:pPr>
                <a:lnSpc>
                  <a:spcPct val="100000"/>
                </a:lnSpc>
              </a:pPr>
              <a:r>
                <a:rPr lang="es-ES" sz="1400" dirty="0">
                  <a:solidFill>
                    <a:srgbClr val="3333FF"/>
                  </a:solidFill>
                </a:rPr>
                <a:t>Punto de No Retorno</a:t>
              </a:r>
            </a:p>
          </p:txBody>
        </p:sp>
        <p:sp>
          <p:nvSpPr>
            <p:cNvPr id="86" name="Text Box 65">
              <a:extLst>
                <a:ext uri="{FF2B5EF4-FFF2-40B4-BE49-F238E27FC236}">
                  <a16:creationId xmlns:a16="http://schemas.microsoft.com/office/drawing/2014/main" id="{C0298358-6D3E-CF65-90A8-2ECD78D939AB}"/>
                </a:ext>
              </a:extLst>
            </p:cNvPr>
            <p:cNvSpPr txBox="1">
              <a:spLocks noChangeArrowheads="1"/>
            </p:cNvSpPr>
            <p:nvPr/>
          </p:nvSpPr>
          <p:spPr bwMode="auto">
            <a:xfrm>
              <a:off x="7715273" y="2149228"/>
              <a:ext cx="1891543" cy="430887"/>
            </a:xfrm>
            <a:prstGeom prst="rect">
              <a:avLst/>
            </a:prstGeom>
            <a:noFill/>
            <a:ln w="9525" algn="ctr">
              <a:noFill/>
              <a:miter lim="800000"/>
              <a:headEnd/>
              <a:tailEnd/>
            </a:ln>
          </p:spPr>
          <p:txBody>
            <a:bodyPr wrap="none" lIns="0" tIns="0" rIns="0" bIns="0">
              <a:spAutoFit/>
            </a:bodyP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1400" dirty="0"/>
                <a:t>Planos, Memoria y Plan</a:t>
              </a:r>
              <a:br>
                <a:rPr lang="es-ES" sz="1400" dirty="0"/>
              </a:br>
              <a:r>
                <a:rPr lang="es-ES" sz="1400" dirty="0"/>
                <a:t>Detallados</a:t>
              </a:r>
            </a:p>
          </p:txBody>
        </p:sp>
        <p:grpSp>
          <p:nvGrpSpPr>
            <p:cNvPr id="87" name="91 Grupo">
              <a:extLst>
                <a:ext uri="{FF2B5EF4-FFF2-40B4-BE49-F238E27FC236}">
                  <a16:creationId xmlns:a16="http://schemas.microsoft.com/office/drawing/2014/main" id="{C5A95F30-928E-D407-48C4-9FB75B71ECC3}"/>
                </a:ext>
              </a:extLst>
            </p:cNvPr>
            <p:cNvGrpSpPr/>
            <p:nvPr/>
          </p:nvGrpSpPr>
          <p:grpSpPr>
            <a:xfrm>
              <a:off x="7163230" y="1314767"/>
              <a:ext cx="2936590" cy="720000"/>
              <a:chOff x="585991" y="1650012"/>
              <a:chExt cx="2830309" cy="720000"/>
            </a:xfrm>
          </p:grpSpPr>
          <p:sp>
            <p:nvSpPr>
              <p:cNvPr id="96" name="AutoShape 54">
                <a:extLst>
                  <a:ext uri="{FF2B5EF4-FFF2-40B4-BE49-F238E27FC236}">
                    <a16:creationId xmlns:a16="http://schemas.microsoft.com/office/drawing/2014/main" id="{976992FE-FD7D-E465-66C0-FF2F7A540567}"/>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Iteraciones</a:t>
                </a:r>
              </a:p>
            </p:txBody>
          </p:sp>
          <p:sp>
            <p:nvSpPr>
              <p:cNvPr id="97" name="AutoShape 54">
                <a:extLst>
                  <a:ext uri="{FF2B5EF4-FFF2-40B4-BE49-F238E27FC236}">
                    <a16:creationId xmlns:a16="http://schemas.microsoft.com/office/drawing/2014/main" id="{7220A75B-9968-0AE6-6407-54F1B93EA3A4}"/>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Producto</a:t>
                </a:r>
              </a:p>
            </p:txBody>
          </p:sp>
          <p:sp>
            <p:nvSpPr>
              <p:cNvPr id="98" name="AutoShape 54">
                <a:extLst>
                  <a:ext uri="{FF2B5EF4-FFF2-40B4-BE49-F238E27FC236}">
                    <a16:creationId xmlns:a16="http://schemas.microsoft.com/office/drawing/2014/main" id="{DA8A9243-9C8E-DD07-BBF2-1AC524B1F6C9}"/>
                  </a:ext>
                </a:extLst>
              </p:cNvPr>
              <p:cNvSpPr>
                <a:spLocks noChangeArrowheads="1"/>
              </p:cNvSpPr>
              <p:nvPr/>
            </p:nvSpPr>
            <p:spPr bwMode="auto">
              <a:xfrm>
                <a:off x="840550" y="1829208"/>
                <a:ext cx="603287"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Marco</a:t>
                </a:r>
              </a:p>
            </p:txBody>
          </p:sp>
          <p:sp>
            <p:nvSpPr>
              <p:cNvPr id="99" name="AutoShape 54">
                <a:extLst>
                  <a:ext uri="{FF2B5EF4-FFF2-40B4-BE49-F238E27FC236}">
                    <a16:creationId xmlns:a16="http://schemas.microsoft.com/office/drawing/2014/main" id="{1C714AB0-7EF7-BAA0-962A-4227689E64CA}"/>
                  </a:ext>
                </a:extLst>
              </p:cNvPr>
              <p:cNvSpPr>
                <a:spLocks noChangeArrowheads="1"/>
              </p:cNvSpPr>
              <p:nvPr/>
            </p:nvSpPr>
            <p:spPr bwMode="auto">
              <a:xfrm>
                <a:off x="1339963" y="1829208"/>
                <a:ext cx="704164"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Pilas</a:t>
                </a:r>
              </a:p>
            </p:txBody>
          </p:sp>
          <p:sp>
            <p:nvSpPr>
              <p:cNvPr id="100" name="AutoShape 54">
                <a:extLst>
                  <a:ext uri="{FF2B5EF4-FFF2-40B4-BE49-F238E27FC236}">
                    <a16:creationId xmlns:a16="http://schemas.microsoft.com/office/drawing/2014/main" id="{FCF40C31-A7F1-4863-37DF-47999332CCF0}"/>
                  </a:ext>
                </a:extLst>
              </p:cNvPr>
              <p:cNvSpPr>
                <a:spLocks noChangeArrowheads="1"/>
              </p:cNvSpPr>
              <p:nvPr/>
            </p:nvSpPr>
            <p:spPr bwMode="auto">
              <a:xfrm>
                <a:off x="1917989" y="1829208"/>
                <a:ext cx="836715"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Versiones</a:t>
                </a:r>
              </a:p>
            </p:txBody>
          </p:sp>
          <p:cxnSp>
            <p:nvCxnSpPr>
              <p:cNvPr id="101" name="78 Conector angular">
                <a:extLst>
                  <a:ext uri="{FF2B5EF4-FFF2-40B4-BE49-F238E27FC236}">
                    <a16:creationId xmlns:a16="http://schemas.microsoft.com/office/drawing/2014/main" id="{DEC998E2-2252-F03A-4E32-7E30315A56D7}"/>
                  </a:ext>
                </a:extLst>
              </p:cNvPr>
              <p:cNvCxnSpPr>
                <a:cxnSpLocks/>
                <a:stCxn id="99" idx="0"/>
                <a:endCxn id="98" idx="0"/>
              </p:cNvCxnSpPr>
              <p:nvPr/>
            </p:nvCxnSpPr>
            <p:spPr bwMode="auto">
              <a:xfrm rot="16200000" flipV="1">
                <a:off x="1330147" y="1554283"/>
                <a:ext cx="12700" cy="549851"/>
              </a:xfrm>
              <a:prstGeom prst="bentConnector3">
                <a:avLst>
                  <a:gd name="adj1" fmla="val 1131961"/>
                </a:avLst>
              </a:prstGeom>
              <a:noFill/>
              <a:ln w="6350" cap="flat" cmpd="sng" algn="ctr">
                <a:solidFill>
                  <a:srgbClr val="FF0000"/>
                </a:solidFill>
                <a:prstDash val="dash"/>
                <a:round/>
                <a:headEnd type="none" w="sm" len="sm"/>
                <a:tailEnd type="triangle" w="sm" len="sm"/>
              </a:ln>
              <a:effectLst/>
            </p:spPr>
          </p:cxnSp>
          <p:cxnSp>
            <p:nvCxnSpPr>
              <p:cNvPr id="102" name="79 Conector angular">
                <a:extLst>
                  <a:ext uri="{FF2B5EF4-FFF2-40B4-BE49-F238E27FC236}">
                    <a16:creationId xmlns:a16="http://schemas.microsoft.com/office/drawing/2014/main" id="{984DC643-4A10-8984-3BC3-1739F3D02FD7}"/>
                  </a:ext>
                </a:extLst>
              </p:cNvPr>
              <p:cNvCxnSpPr>
                <a:cxnSpLocks/>
                <a:stCxn id="100" idx="2"/>
                <a:endCxn id="99" idx="2"/>
              </p:cNvCxnSpPr>
              <p:nvPr/>
            </p:nvCxnSpPr>
            <p:spPr bwMode="auto">
              <a:xfrm rot="5400000">
                <a:off x="1927224" y="1867057"/>
                <a:ext cx="12700" cy="644303"/>
              </a:xfrm>
              <a:prstGeom prst="bentConnector3">
                <a:avLst>
                  <a:gd name="adj1" fmla="val 1057717"/>
                </a:avLst>
              </a:prstGeom>
              <a:noFill/>
              <a:ln w="6350" cap="flat" cmpd="sng" algn="ctr">
                <a:solidFill>
                  <a:srgbClr val="FF0000"/>
                </a:solidFill>
                <a:prstDash val="solid"/>
                <a:round/>
                <a:headEnd type="none" w="sm" len="sm"/>
                <a:tailEnd type="triangle" w="sm" len="sm"/>
              </a:ln>
              <a:effectLst/>
            </p:spPr>
          </p:cxnSp>
        </p:grpSp>
        <p:grpSp>
          <p:nvGrpSpPr>
            <p:cNvPr id="88" name="91 Grupo">
              <a:extLst>
                <a:ext uri="{FF2B5EF4-FFF2-40B4-BE49-F238E27FC236}">
                  <a16:creationId xmlns:a16="http://schemas.microsoft.com/office/drawing/2014/main" id="{7583182A-74BA-13D3-1BD9-815E6B053F38}"/>
                </a:ext>
              </a:extLst>
            </p:cNvPr>
            <p:cNvGrpSpPr/>
            <p:nvPr/>
          </p:nvGrpSpPr>
          <p:grpSpPr>
            <a:xfrm>
              <a:off x="4135967" y="1326085"/>
              <a:ext cx="2936590" cy="720000"/>
              <a:chOff x="585991" y="1650012"/>
              <a:chExt cx="2830309" cy="720000"/>
            </a:xfrm>
          </p:grpSpPr>
          <p:sp>
            <p:nvSpPr>
              <p:cNvPr id="89" name="AutoShape 54">
                <a:extLst>
                  <a:ext uri="{FF2B5EF4-FFF2-40B4-BE49-F238E27FC236}">
                    <a16:creationId xmlns:a16="http://schemas.microsoft.com/office/drawing/2014/main" id="{8856B62A-9AA1-F8AB-91C4-33D4EE37C87C}"/>
                  </a:ext>
                </a:extLst>
              </p:cNvPr>
              <p:cNvSpPr>
                <a:spLocks noChangeArrowheads="1"/>
              </p:cNvSpPr>
              <p:nvPr/>
            </p:nvSpPr>
            <p:spPr bwMode="auto">
              <a:xfrm>
                <a:off x="585991" y="1650012"/>
                <a:ext cx="2830309" cy="720000"/>
              </a:xfrm>
              <a:prstGeom prst="chevron">
                <a:avLst/>
              </a:prstGeom>
              <a:solidFill>
                <a:schemeClr val="bg1">
                  <a:lumMod val="85000"/>
                </a:schemeClr>
              </a:solidFill>
              <a:ln w="9525" algn="ctr">
                <a:noFill/>
                <a:miter lim="800000"/>
                <a:headEnd/>
                <a:tailEnd/>
              </a:ln>
            </p:spPr>
            <p:txBody>
              <a:bodyPr wrap="none" lIns="108000" tIns="10800" rIns="900000" bIns="10800" numCol="1" anchor="t" anchorCtr="0"/>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 		</a:t>
                </a:r>
                <a:r>
                  <a:rPr lang="es-ES" sz="800" dirty="0">
                    <a:solidFill>
                      <a:srgbClr val="FF0000"/>
                    </a:solidFill>
                  </a:rPr>
                  <a:t>	Iteraciones</a:t>
                </a:r>
              </a:p>
            </p:txBody>
          </p:sp>
          <p:sp>
            <p:nvSpPr>
              <p:cNvPr id="90" name="AutoShape 54">
                <a:extLst>
                  <a:ext uri="{FF2B5EF4-FFF2-40B4-BE49-F238E27FC236}">
                    <a16:creationId xmlns:a16="http://schemas.microsoft.com/office/drawing/2014/main" id="{36BB566E-A704-9CFB-2867-7AF50F96742A}"/>
                  </a:ext>
                </a:extLst>
              </p:cNvPr>
              <p:cNvSpPr>
                <a:spLocks noChangeArrowheads="1"/>
              </p:cNvSpPr>
              <p:nvPr/>
            </p:nvSpPr>
            <p:spPr bwMode="auto">
              <a:xfrm>
                <a:off x="2612729" y="1829208"/>
                <a:ext cx="720000"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Producto</a:t>
                </a:r>
              </a:p>
            </p:txBody>
          </p:sp>
          <p:sp>
            <p:nvSpPr>
              <p:cNvPr id="91" name="AutoShape 54">
                <a:extLst>
                  <a:ext uri="{FF2B5EF4-FFF2-40B4-BE49-F238E27FC236}">
                    <a16:creationId xmlns:a16="http://schemas.microsoft.com/office/drawing/2014/main" id="{23BB80B7-19B2-B668-C31C-B78A3CDDFD97}"/>
                  </a:ext>
                </a:extLst>
              </p:cNvPr>
              <p:cNvSpPr>
                <a:spLocks noChangeArrowheads="1"/>
              </p:cNvSpPr>
              <p:nvPr/>
            </p:nvSpPr>
            <p:spPr bwMode="auto">
              <a:xfrm>
                <a:off x="840550" y="1829208"/>
                <a:ext cx="603287"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Marco</a:t>
                </a:r>
              </a:p>
            </p:txBody>
          </p:sp>
          <p:sp>
            <p:nvSpPr>
              <p:cNvPr id="92" name="AutoShape 54">
                <a:extLst>
                  <a:ext uri="{FF2B5EF4-FFF2-40B4-BE49-F238E27FC236}">
                    <a16:creationId xmlns:a16="http://schemas.microsoft.com/office/drawing/2014/main" id="{490C70F8-B743-767E-5131-7651327D3D81}"/>
                  </a:ext>
                </a:extLst>
              </p:cNvPr>
              <p:cNvSpPr>
                <a:spLocks noChangeArrowheads="1"/>
              </p:cNvSpPr>
              <p:nvPr/>
            </p:nvSpPr>
            <p:spPr bwMode="auto">
              <a:xfrm>
                <a:off x="1319934" y="1829208"/>
                <a:ext cx="724193" cy="360000"/>
              </a:xfrm>
              <a:prstGeom prst="chevron">
                <a:avLst/>
              </a:prstGeom>
              <a:solidFill>
                <a:schemeClr val="tx2">
                  <a:lumMod val="60000"/>
                  <a:lumOff val="40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Pilas</a:t>
                </a:r>
              </a:p>
            </p:txBody>
          </p:sp>
          <p:sp>
            <p:nvSpPr>
              <p:cNvPr id="93" name="AutoShape 54">
                <a:extLst>
                  <a:ext uri="{FF2B5EF4-FFF2-40B4-BE49-F238E27FC236}">
                    <a16:creationId xmlns:a16="http://schemas.microsoft.com/office/drawing/2014/main" id="{8FE5E36A-49BE-4CB8-9117-6114259F81B8}"/>
                  </a:ext>
                </a:extLst>
              </p:cNvPr>
              <p:cNvSpPr>
                <a:spLocks noChangeArrowheads="1"/>
              </p:cNvSpPr>
              <p:nvPr/>
            </p:nvSpPr>
            <p:spPr bwMode="auto">
              <a:xfrm>
                <a:off x="1917989" y="1829208"/>
                <a:ext cx="836715" cy="360000"/>
              </a:xfrm>
              <a:prstGeom prst="chevron">
                <a:avLst/>
              </a:prstGeom>
              <a:solidFill>
                <a:schemeClr val="bg1">
                  <a:lumMod val="65000"/>
                </a:schemeClr>
              </a:solidFill>
              <a:ln w="9525" algn="ctr">
                <a:noFill/>
                <a:miter lim="800000"/>
                <a:headEnd/>
                <a:tailEnd/>
              </a:ln>
            </p:spPr>
            <p:txBody>
              <a:bodyPr wrap="none" lIns="180000" tIns="10800" rIns="108000" bIns="10800" anchor="ctr"/>
              <a:lstStyle>
                <a:defPPr>
                  <a:defRPr lang="es-ES"/>
                </a:defPPr>
                <a:lvl1pPr algn="ctr" rtl="0" eaLnBrk="0" fontAlgn="base" hangingPunct="0">
                  <a:spcBef>
                    <a:spcPct val="0"/>
                  </a:spcBef>
                  <a:spcAft>
                    <a:spcPct val="0"/>
                  </a:spcAft>
                  <a:defRPr sz="1000" kern="1200">
                    <a:solidFill>
                      <a:srgbClr val="000000"/>
                    </a:solidFill>
                    <a:latin typeface="Arial" charset="0"/>
                    <a:ea typeface="+mn-ea"/>
                    <a:cs typeface="+mn-cs"/>
                  </a:defRPr>
                </a:lvl1pPr>
                <a:lvl2pPr marL="457200" algn="ctr" rtl="0" eaLnBrk="0" fontAlgn="base" hangingPunct="0">
                  <a:spcBef>
                    <a:spcPct val="0"/>
                  </a:spcBef>
                  <a:spcAft>
                    <a:spcPct val="0"/>
                  </a:spcAft>
                  <a:defRPr sz="1000" kern="1200">
                    <a:solidFill>
                      <a:srgbClr val="000000"/>
                    </a:solidFill>
                    <a:latin typeface="Arial" charset="0"/>
                    <a:ea typeface="+mn-ea"/>
                    <a:cs typeface="+mn-cs"/>
                  </a:defRPr>
                </a:lvl2pPr>
                <a:lvl3pPr marL="914400" algn="ctr" rtl="0" eaLnBrk="0" fontAlgn="base" hangingPunct="0">
                  <a:spcBef>
                    <a:spcPct val="0"/>
                  </a:spcBef>
                  <a:spcAft>
                    <a:spcPct val="0"/>
                  </a:spcAft>
                  <a:defRPr sz="1000" kern="1200">
                    <a:solidFill>
                      <a:srgbClr val="000000"/>
                    </a:solidFill>
                    <a:latin typeface="Arial" charset="0"/>
                    <a:ea typeface="+mn-ea"/>
                    <a:cs typeface="+mn-cs"/>
                  </a:defRPr>
                </a:lvl3pPr>
                <a:lvl4pPr marL="1371600" algn="ctr" rtl="0" eaLnBrk="0" fontAlgn="base" hangingPunct="0">
                  <a:spcBef>
                    <a:spcPct val="0"/>
                  </a:spcBef>
                  <a:spcAft>
                    <a:spcPct val="0"/>
                  </a:spcAft>
                  <a:defRPr sz="1000" kern="1200">
                    <a:solidFill>
                      <a:srgbClr val="000000"/>
                    </a:solidFill>
                    <a:latin typeface="Arial" charset="0"/>
                    <a:ea typeface="+mn-ea"/>
                    <a:cs typeface="+mn-cs"/>
                  </a:defRPr>
                </a:lvl4pPr>
                <a:lvl5pPr marL="1828800" algn="ctr" rtl="0" eaLnBrk="0" fontAlgn="base" hangingPunct="0">
                  <a:spcBef>
                    <a:spcPct val="0"/>
                  </a:spcBef>
                  <a:spcAft>
                    <a:spcPct val="0"/>
                  </a:spcAft>
                  <a:defRPr sz="1000" kern="1200">
                    <a:solidFill>
                      <a:srgbClr val="000000"/>
                    </a:solidFill>
                    <a:latin typeface="Arial" charset="0"/>
                    <a:ea typeface="+mn-ea"/>
                    <a:cs typeface="+mn-cs"/>
                  </a:defRPr>
                </a:lvl5pPr>
                <a:lvl6pPr marL="2286000" algn="l" defTabSz="914400" rtl="0" eaLnBrk="1" latinLnBrk="0" hangingPunct="1">
                  <a:defRPr sz="1000" kern="1200">
                    <a:solidFill>
                      <a:srgbClr val="000000"/>
                    </a:solidFill>
                    <a:latin typeface="Arial" charset="0"/>
                    <a:ea typeface="+mn-ea"/>
                    <a:cs typeface="+mn-cs"/>
                  </a:defRPr>
                </a:lvl6pPr>
                <a:lvl7pPr marL="2743200" algn="l" defTabSz="914400" rtl="0" eaLnBrk="1" latinLnBrk="0" hangingPunct="1">
                  <a:defRPr sz="1000" kern="1200">
                    <a:solidFill>
                      <a:srgbClr val="000000"/>
                    </a:solidFill>
                    <a:latin typeface="Arial" charset="0"/>
                    <a:ea typeface="+mn-ea"/>
                    <a:cs typeface="+mn-cs"/>
                  </a:defRPr>
                </a:lvl7pPr>
                <a:lvl8pPr marL="3200400" algn="l" defTabSz="914400" rtl="0" eaLnBrk="1" latinLnBrk="0" hangingPunct="1">
                  <a:defRPr sz="1000" kern="1200">
                    <a:solidFill>
                      <a:srgbClr val="000000"/>
                    </a:solidFill>
                    <a:latin typeface="Arial" charset="0"/>
                    <a:ea typeface="+mn-ea"/>
                    <a:cs typeface="+mn-cs"/>
                  </a:defRPr>
                </a:lvl8pPr>
                <a:lvl9pPr marL="3657600" algn="l" defTabSz="914400" rtl="0" eaLnBrk="1" latinLnBrk="0" hangingPunct="1">
                  <a:defRPr sz="1000" kern="1200">
                    <a:solidFill>
                      <a:srgbClr val="000000"/>
                    </a:solidFill>
                    <a:latin typeface="Arial" charset="0"/>
                    <a:ea typeface="+mn-ea"/>
                    <a:cs typeface="+mn-cs"/>
                  </a:defRPr>
                </a:lvl9pPr>
              </a:lstStyle>
              <a:p>
                <a:r>
                  <a:rPr lang="es-ES" sz="800" dirty="0"/>
                  <a:t>Versiones</a:t>
                </a:r>
              </a:p>
            </p:txBody>
          </p:sp>
          <p:cxnSp>
            <p:nvCxnSpPr>
              <p:cNvPr id="94" name="78 Conector angular">
                <a:extLst>
                  <a:ext uri="{FF2B5EF4-FFF2-40B4-BE49-F238E27FC236}">
                    <a16:creationId xmlns:a16="http://schemas.microsoft.com/office/drawing/2014/main" id="{7ED51075-C67D-66D9-9AE5-C70A5E2C1D72}"/>
                  </a:ext>
                </a:extLst>
              </p:cNvPr>
              <p:cNvCxnSpPr>
                <a:cxnSpLocks/>
                <a:stCxn id="92" idx="0"/>
                <a:endCxn id="91" idx="0"/>
              </p:cNvCxnSpPr>
              <p:nvPr/>
            </p:nvCxnSpPr>
            <p:spPr bwMode="auto">
              <a:xfrm rot="16200000" flipV="1">
                <a:off x="1325140" y="1559290"/>
                <a:ext cx="12700" cy="539837"/>
              </a:xfrm>
              <a:prstGeom prst="bentConnector3">
                <a:avLst>
                  <a:gd name="adj1" fmla="val 1057732"/>
                </a:avLst>
              </a:prstGeom>
              <a:noFill/>
              <a:ln w="6350" cap="flat" cmpd="sng" algn="ctr">
                <a:solidFill>
                  <a:srgbClr val="FF0000"/>
                </a:solidFill>
                <a:prstDash val="dash"/>
                <a:round/>
                <a:headEnd type="none" w="sm" len="sm"/>
                <a:tailEnd type="triangle" w="sm" len="sm"/>
              </a:ln>
              <a:effectLst/>
            </p:spPr>
          </p:cxnSp>
          <p:cxnSp>
            <p:nvCxnSpPr>
              <p:cNvPr id="95" name="79 Conector angular">
                <a:extLst>
                  <a:ext uri="{FF2B5EF4-FFF2-40B4-BE49-F238E27FC236}">
                    <a16:creationId xmlns:a16="http://schemas.microsoft.com/office/drawing/2014/main" id="{D935FC4E-AEAE-9CAB-2E77-6CF1BFE50DD8}"/>
                  </a:ext>
                </a:extLst>
              </p:cNvPr>
              <p:cNvCxnSpPr>
                <a:cxnSpLocks/>
                <a:stCxn id="93" idx="2"/>
                <a:endCxn id="92" idx="2"/>
              </p:cNvCxnSpPr>
              <p:nvPr/>
            </p:nvCxnSpPr>
            <p:spPr bwMode="auto">
              <a:xfrm rot="5400000">
                <a:off x="1922217" y="1862050"/>
                <a:ext cx="12700" cy="654317"/>
              </a:xfrm>
              <a:prstGeom prst="bentConnector3">
                <a:avLst>
                  <a:gd name="adj1" fmla="val 983488"/>
                </a:avLst>
              </a:prstGeom>
              <a:noFill/>
              <a:ln w="6350" cap="flat" cmpd="sng" algn="ctr">
                <a:solidFill>
                  <a:srgbClr val="FF0000"/>
                </a:solidFill>
                <a:prstDash val="solid"/>
                <a:round/>
                <a:headEnd type="none" w="sm" len="sm"/>
                <a:tailEnd type="triangle" w="sm" len="sm"/>
              </a:ln>
              <a:effectLst/>
            </p:spPr>
          </p:cxnSp>
        </p:grpSp>
      </p:grpSp>
      <p:grpSp>
        <p:nvGrpSpPr>
          <p:cNvPr id="29" name="Grupo 28">
            <a:extLst>
              <a:ext uri="{FF2B5EF4-FFF2-40B4-BE49-F238E27FC236}">
                <a16:creationId xmlns:a16="http://schemas.microsoft.com/office/drawing/2014/main" id="{410A958B-A240-31E1-A630-13E30011C378}"/>
              </a:ext>
            </a:extLst>
          </p:cNvPr>
          <p:cNvGrpSpPr/>
          <p:nvPr/>
        </p:nvGrpSpPr>
        <p:grpSpPr>
          <a:xfrm>
            <a:off x="234428" y="4539511"/>
            <a:ext cx="1089881" cy="1754221"/>
            <a:chOff x="5266089" y="1385774"/>
            <a:chExt cx="1110786" cy="1762950"/>
          </a:xfrm>
        </p:grpSpPr>
        <p:sp>
          <p:nvSpPr>
            <p:cNvPr id="30" name="TextBox 51">
              <a:extLst>
                <a:ext uri="{FF2B5EF4-FFF2-40B4-BE49-F238E27FC236}">
                  <a16:creationId xmlns:a16="http://schemas.microsoft.com/office/drawing/2014/main" id="{75A68CF0-EAAB-F140-2015-4499F3DB29FB}"/>
                </a:ext>
              </a:extLst>
            </p:cNvPr>
            <p:cNvSpPr txBox="1"/>
            <p:nvPr/>
          </p:nvSpPr>
          <p:spPr>
            <a:xfrm>
              <a:off x="5266089" y="2787177"/>
              <a:ext cx="1080000" cy="361547"/>
            </a:xfrm>
            <a:prstGeom prst="rect">
              <a:avLst/>
            </a:prstGeom>
            <a:noFill/>
          </p:spPr>
          <p:txBody>
            <a:bodyPr wrap="none" rtlCol="0">
              <a:spAutoFit/>
            </a:bodyPr>
            <a:lstStyle/>
            <a:p>
              <a:r>
                <a:rPr lang="es-ES" dirty="0">
                  <a:solidFill>
                    <a:srgbClr val="FF0000"/>
                  </a:solidFill>
                </a:rPr>
                <a:t>Hibrido</a:t>
              </a:r>
            </a:p>
          </p:txBody>
        </p:sp>
        <p:grpSp>
          <p:nvGrpSpPr>
            <p:cNvPr id="31" name="Grupo 30">
              <a:extLst>
                <a:ext uri="{FF2B5EF4-FFF2-40B4-BE49-F238E27FC236}">
                  <a16:creationId xmlns:a16="http://schemas.microsoft.com/office/drawing/2014/main" id="{0A06C9E4-8722-2868-BA64-41A99F7A4CDA}"/>
                </a:ext>
              </a:extLst>
            </p:cNvPr>
            <p:cNvGrpSpPr/>
            <p:nvPr/>
          </p:nvGrpSpPr>
          <p:grpSpPr>
            <a:xfrm>
              <a:off x="5322411" y="1385774"/>
              <a:ext cx="1054464" cy="1216637"/>
              <a:chOff x="5322411" y="1385774"/>
              <a:chExt cx="1054464" cy="1216637"/>
            </a:xfrm>
          </p:grpSpPr>
          <p:sp>
            <p:nvSpPr>
              <p:cNvPr id="32" name="Freeform: Shape 70">
                <a:extLst>
                  <a:ext uri="{FF2B5EF4-FFF2-40B4-BE49-F238E27FC236}">
                    <a16:creationId xmlns:a16="http://schemas.microsoft.com/office/drawing/2014/main" id="{A8AAB2C3-B888-1447-6DA5-28140DEDD480}"/>
                  </a:ext>
                </a:extLst>
              </p:cNvPr>
              <p:cNvSpPr/>
              <p:nvPr/>
            </p:nvSpPr>
            <p:spPr>
              <a:xfrm>
                <a:off x="5322411" y="1803930"/>
                <a:ext cx="947852" cy="368402"/>
              </a:xfrm>
              <a:custGeom>
                <a:avLst/>
                <a:gdLst>
                  <a:gd name="connsiteX0" fmla="*/ 596178 w 697588"/>
                  <a:gd name="connsiteY0" fmla="*/ 141975 h 374185"/>
                  <a:gd name="connsiteX1" fmla="*/ 596178 w 697588"/>
                  <a:gd name="connsiteY1" fmla="*/ 303975 h 374185"/>
                  <a:gd name="connsiteX2" fmla="*/ 573678 w 697588"/>
                  <a:gd name="connsiteY2" fmla="*/ 281475 h 374185"/>
                  <a:gd name="connsiteX3" fmla="*/ 545778 w 697588"/>
                  <a:gd name="connsiteY3" fmla="*/ 281475 h 374185"/>
                  <a:gd name="connsiteX4" fmla="*/ 545778 w 697588"/>
                  <a:gd name="connsiteY4" fmla="*/ 309375 h 374185"/>
                  <a:gd name="connsiteX5" fmla="*/ 604840 w 697588"/>
                  <a:gd name="connsiteY5" fmla="*/ 368437 h 374185"/>
                  <a:gd name="connsiteX6" fmla="*/ 632741 w 697588"/>
                  <a:gd name="connsiteY6" fmla="*/ 368437 h 374185"/>
                  <a:gd name="connsiteX7" fmla="*/ 691803 w 697588"/>
                  <a:gd name="connsiteY7" fmla="*/ 309375 h 374185"/>
                  <a:gd name="connsiteX8" fmla="*/ 691747 w 697588"/>
                  <a:gd name="connsiteY8" fmla="*/ 281306 h 374185"/>
                  <a:gd name="connsiteX9" fmla="*/ 663678 w 697588"/>
                  <a:gd name="connsiteY9" fmla="*/ 281362 h 374185"/>
                  <a:gd name="connsiteX10" fmla="*/ 641178 w 697588"/>
                  <a:gd name="connsiteY10" fmla="*/ 303862 h 374185"/>
                  <a:gd name="connsiteX11" fmla="*/ 641178 w 697588"/>
                  <a:gd name="connsiteY11" fmla="*/ 96975 h 374185"/>
                  <a:gd name="connsiteX12" fmla="*/ 449928 w 697588"/>
                  <a:gd name="connsiteY12" fmla="*/ 96975 h 374185"/>
                  <a:gd name="connsiteX13" fmla="*/ 348678 w 697588"/>
                  <a:gd name="connsiteY13" fmla="*/ 0 h 374185"/>
                  <a:gd name="connsiteX14" fmla="*/ 247428 w 697588"/>
                  <a:gd name="connsiteY14" fmla="*/ 96975 h 374185"/>
                  <a:gd name="connsiteX15" fmla="*/ 56178 w 697588"/>
                  <a:gd name="connsiteY15" fmla="*/ 96975 h 374185"/>
                  <a:gd name="connsiteX16" fmla="*/ 56178 w 697588"/>
                  <a:gd name="connsiteY16" fmla="*/ 303975 h 374185"/>
                  <a:gd name="connsiteX17" fmla="*/ 33678 w 697588"/>
                  <a:gd name="connsiteY17" fmla="*/ 281475 h 374185"/>
                  <a:gd name="connsiteX18" fmla="*/ 5778 w 697588"/>
                  <a:gd name="connsiteY18" fmla="*/ 281475 h 374185"/>
                  <a:gd name="connsiteX19" fmla="*/ 5778 w 697588"/>
                  <a:gd name="connsiteY19" fmla="*/ 309375 h 374185"/>
                  <a:gd name="connsiteX20" fmla="*/ 64841 w 697588"/>
                  <a:gd name="connsiteY20" fmla="*/ 368437 h 374185"/>
                  <a:gd name="connsiteX21" fmla="*/ 92741 w 697588"/>
                  <a:gd name="connsiteY21" fmla="*/ 368437 h 374185"/>
                  <a:gd name="connsiteX22" fmla="*/ 151803 w 697588"/>
                  <a:gd name="connsiteY22" fmla="*/ 309375 h 374185"/>
                  <a:gd name="connsiteX23" fmla="*/ 151747 w 697588"/>
                  <a:gd name="connsiteY23" fmla="*/ 281306 h 374185"/>
                  <a:gd name="connsiteX24" fmla="*/ 123678 w 697588"/>
                  <a:gd name="connsiteY24" fmla="*/ 281362 h 374185"/>
                  <a:gd name="connsiteX25" fmla="*/ 101178 w 697588"/>
                  <a:gd name="connsiteY25" fmla="*/ 303862 h 374185"/>
                  <a:gd name="connsiteX26" fmla="*/ 101178 w 697588"/>
                  <a:gd name="connsiteY26" fmla="*/ 141975 h 374185"/>
                  <a:gd name="connsiteX27" fmla="*/ 247428 w 697588"/>
                  <a:gd name="connsiteY27" fmla="*/ 141975 h 374185"/>
                  <a:gd name="connsiteX28" fmla="*/ 348678 w 697588"/>
                  <a:gd name="connsiteY28" fmla="*/ 243225 h 374185"/>
                  <a:gd name="connsiteX29" fmla="*/ 449928 w 697588"/>
                  <a:gd name="connsiteY29" fmla="*/ 141975 h 374185"/>
                  <a:gd name="connsiteX30" fmla="*/ 596178 w 697588"/>
                  <a:gd name="connsiteY30" fmla="*/ 141975 h 374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97588" h="374185">
                    <a:moveTo>
                      <a:pt x="596178" y="141975"/>
                    </a:moveTo>
                    <a:lnTo>
                      <a:pt x="596178" y="303975"/>
                    </a:lnTo>
                    <a:lnTo>
                      <a:pt x="573678" y="281475"/>
                    </a:lnTo>
                    <a:cubicBezTo>
                      <a:pt x="565974" y="273771"/>
                      <a:pt x="553482" y="273771"/>
                      <a:pt x="545778" y="281475"/>
                    </a:cubicBezTo>
                    <a:cubicBezTo>
                      <a:pt x="538074" y="289179"/>
                      <a:pt x="538074" y="301671"/>
                      <a:pt x="545778" y="309375"/>
                    </a:cubicBezTo>
                    <a:lnTo>
                      <a:pt x="604840" y="368437"/>
                    </a:lnTo>
                    <a:cubicBezTo>
                      <a:pt x="612561" y="376102"/>
                      <a:pt x="625020" y="376102"/>
                      <a:pt x="632741" y="368437"/>
                    </a:cubicBezTo>
                    <a:lnTo>
                      <a:pt x="691803" y="309375"/>
                    </a:lnTo>
                    <a:cubicBezTo>
                      <a:pt x="699539" y="301608"/>
                      <a:pt x="699514" y="289042"/>
                      <a:pt x="691747" y="281306"/>
                    </a:cubicBezTo>
                    <a:cubicBezTo>
                      <a:pt x="683980" y="273571"/>
                      <a:pt x="671414" y="273596"/>
                      <a:pt x="663678" y="281362"/>
                    </a:cubicBezTo>
                    <a:lnTo>
                      <a:pt x="641178" y="303862"/>
                    </a:lnTo>
                    <a:lnTo>
                      <a:pt x="641178" y="96975"/>
                    </a:lnTo>
                    <a:lnTo>
                      <a:pt x="449928" y="96975"/>
                    </a:lnTo>
                    <a:lnTo>
                      <a:pt x="348678" y="0"/>
                    </a:lnTo>
                    <a:lnTo>
                      <a:pt x="247428" y="96975"/>
                    </a:lnTo>
                    <a:lnTo>
                      <a:pt x="56178" y="96975"/>
                    </a:lnTo>
                    <a:lnTo>
                      <a:pt x="56178" y="303975"/>
                    </a:lnTo>
                    <a:lnTo>
                      <a:pt x="33678" y="281475"/>
                    </a:lnTo>
                    <a:cubicBezTo>
                      <a:pt x="25974" y="273771"/>
                      <a:pt x="13482" y="273771"/>
                      <a:pt x="5778" y="281475"/>
                    </a:cubicBezTo>
                    <a:cubicBezTo>
                      <a:pt x="-1926" y="289179"/>
                      <a:pt x="-1926" y="301671"/>
                      <a:pt x="5778" y="309375"/>
                    </a:cubicBezTo>
                    <a:lnTo>
                      <a:pt x="64841" y="368437"/>
                    </a:lnTo>
                    <a:cubicBezTo>
                      <a:pt x="72561" y="376102"/>
                      <a:pt x="85020" y="376102"/>
                      <a:pt x="92741" y="368437"/>
                    </a:cubicBezTo>
                    <a:lnTo>
                      <a:pt x="151803" y="309375"/>
                    </a:lnTo>
                    <a:cubicBezTo>
                      <a:pt x="159539" y="301608"/>
                      <a:pt x="159514" y="289042"/>
                      <a:pt x="151747" y="281306"/>
                    </a:cubicBezTo>
                    <a:cubicBezTo>
                      <a:pt x="143980" y="273571"/>
                      <a:pt x="131414" y="273596"/>
                      <a:pt x="123678" y="281362"/>
                    </a:cubicBezTo>
                    <a:lnTo>
                      <a:pt x="101178" y="303862"/>
                    </a:lnTo>
                    <a:lnTo>
                      <a:pt x="101178" y="141975"/>
                    </a:lnTo>
                    <a:lnTo>
                      <a:pt x="247428" y="141975"/>
                    </a:lnTo>
                    <a:lnTo>
                      <a:pt x="348678" y="243225"/>
                    </a:lnTo>
                    <a:lnTo>
                      <a:pt x="449928" y="141975"/>
                    </a:lnTo>
                    <a:lnTo>
                      <a:pt x="596178" y="141975"/>
                    </a:lnTo>
                    <a:close/>
                  </a:path>
                </a:pathLst>
              </a:custGeom>
              <a:solidFill>
                <a:srgbClr val="000000"/>
              </a:solidFill>
              <a:ln w="11212" cap="flat">
                <a:noFill/>
                <a:prstDash val="solid"/>
                <a:miter/>
              </a:ln>
            </p:spPr>
            <p:txBody>
              <a:bodyPr rtlCol="0" anchor="ctr"/>
              <a:lstStyle/>
              <a:p>
                <a:endParaRPr lang="es-ES"/>
              </a:p>
            </p:txBody>
          </p:sp>
          <p:pic>
            <p:nvPicPr>
              <p:cNvPr id="33" name="Graphic 56" descr="Arrow circle">
                <a:extLst>
                  <a:ext uri="{FF2B5EF4-FFF2-40B4-BE49-F238E27FC236}">
                    <a16:creationId xmlns:a16="http://schemas.microsoft.com/office/drawing/2014/main" id="{EFFB2EDE-3B8C-1EB0-B9C9-58699A71AEE7}"/>
                  </a:ext>
                </a:extLst>
              </p:cNvPr>
              <p:cNvPicPr preferRelativeResize="0">
                <a:picLocks/>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44875" y="2095635"/>
                <a:ext cx="432000" cy="432000"/>
              </a:xfrm>
              <a:prstGeom prst="rect">
                <a:avLst/>
              </a:prstGeom>
            </p:spPr>
          </p:pic>
          <p:sp>
            <p:nvSpPr>
              <p:cNvPr id="34" name="Freeform: Shape 67">
                <a:extLst>
                  <a:ext uri="{FF2B5EF4-FFF2-40B4-BE49-F238E27FC236}">
                    <a16:creationId xmlns:a16="http://schemas.microsoft.com/office/drawing/2014/main" id="{1F0A9988-6EE7-B46E-0355-B70ACE0EE7D5}"/>
                  </a:ext>
                </a:extLst>
              </p:cNvPr>
              <p:cNvSpPr/>
              <p:nvPr/>
            </p:nvSpPr>
            <p:spPr>
              <a:xfrm>
                <a:off x="5714753" y="1385774"/>
                <a:ext cx="182673" cy="172219"/>
              </a:xfrm>
              <a:custGeom>
                <a:avLst/>
                <a:gdLst>
                  <a:gd name="connsiteX0" fmla="*/ 190500 w 190500"/>
                  <a:gd name="connsiteY0" fmla="*/ 95250 h 190500"/>
                  <a:gd name="connsiteX1" fmla="*/ 95250 w 190500"/>
                  <a:gd name="connsiteY1" fmla="*/ 190500 h 190500"/>
                  <a:gd name="connsiteX2" fmla="*/ 0 w 190500"/>
                  <a:gd name="connsiteY2" fmla="*/ 95250 h 190500"/>
                  <a:gd name="connsiteX3" fmla="*/ 95250 w 190500"/>
                  <a:gd name="connsiteY3" fmla="*/ 0 h 190500"/>
                  <a:gd name="connsiteX4" fmla="*/ 190500 w 190500"/>
                  <a:gd name="connsiteY4" fmla="*/ 9525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90500" y="95250"/>
                    </a:moveTo>
                    <a:cubicBezTo>
                      <a:pt x="190500" y="147855"/>
                      <a:pt x="147855" y="190500"/>
                      <a:pt x="95250" y="190500"/>
                    </a:cubicBezTo>
                    <a:cubicBezTo>
                      <a:pt x="42645" y="190500"/>
                      <a:pt x="0" y="147855"/>
                      <a:pt x="0" y="95250"/>
                    </a:cubicBezTo>
                    <a:cubicBezTo>
                      <a:pt x="0" y="42645"/>
                      <a:pt x="42645" y="0"/>
                      <a:pt x="95250" y="0"/>
                    </a:cubicBezTo>
                    <a:cubicBezTo>
                      <a:pt x="147855" y="0"/>
                      <a:pt x="190500" y="42645"/>
                      <a:pt x="190500" y="95250"/>
                    </a:cubicBezTo>
                    <a:close/>
                  </a:path>
                </a:pathLst>
              </a:custGeom>
              <a:noFill/>
              <a:ln w="38100" cap="flat">
                <a:solidFill>
                  <a:srgbClr val="000000"/>
                </a:solidFill>
                <a:prstDash val="solid"/>
                <a:miter/>
              </a:ln>
            </p:spPr>
            <p:txBody>
              <a:bodyPr rtlCol="0" anchor="ctr"/>
              <a:lstStyle/>
              <a:p>
                <a:endParaRPr lang="es-ES"/>
              </a:p>
            </p:txBody>
          </p:sp>
          <p:sp>
            <p:nvSpPr>
              <p:cNvPr id="35" name="Freeform: Shape 76">
                <a:extLst>
                  <a:ext uri="{FF2B5EF4-FFF2-40B4-BE49-F238E27FC236}">
                    <a16:creationId xmlns:a16="http://schemas.microsoft.com/office/drawing/2014/main" id="{60B4D897-0DE9-9152-3C54-AF1AE805A1D6}"/>
                  </a:ext>
                </a:extLst>
              </p:cNvPr>
              <p:cNvSpPr/>
              <p:nvPr/>
            </p:nvSpPr>
            <p:spPr>
              <a:xfrm>
                <a:off x="5742778" y="1594067"/>
                <a:ext cx="126624" cy="190482"/>
              </a:xfrm>
              <a:custGeom>
                <a:avLst/>
                <a:gdLst>
                  <a:gd name="connsiteX0" fmla="*/ 4915 w 132049"/>
                  <a:gd name="connsiteY0" fmla="*/ 132112 h 210702"/>
                  <a:gd name="connsiteX1" fmla="*/ 4905 w 132049"/>
                  <a:gd name="connsiteY1" fmla="*/ 155819 h 210702"/>
                  <a:gd name="connsiteX2" fmla="*/ 4915 w 132049"/>
                  <a:gd name="connsiteY2" fmla="*/ 155829 h 210702"/>
                  <a:gd name="connsiteX3" fmla="*/ 54921 w 132049"/>
                  <a:gd name="connsiteY3" fmla="*/ 205835 h 210702"/>
                  <a:gd name="connsiteX4" fmla="*/ 78543 w 132049"/>
                  <a:gd name="connsiteY4" fmla="*/ 205835 h 210702"/>
                  <a:gd name="connsiteX5" fmla="*/ 128454 w 132049"/>
                  <a:gd name="connsiteY5" fmla="*/ 155829 h 210702"/>
                  <a:gd name="connsiteX6" fmla="*/ 125720 w 132049"/>
                  <a:gd name="connsiteY6" fmla="*/ 132415 h 210702"/>
                  <a:gd name="connsiteX7" fmla="*/ 105308 w 132049"/>
                  <a:gd name="connsiteY7" fmla="*/ 132207 h 210702"/>
                  <a:gd name="connsiteX8" fmla="*/ 86258 w 132049"/>
                  <a:gd name="connsiteY8" fmla="*/ 151257 h 210702"/>
                  <a:gd name="connsiteX9" fmla="*/ 86258 w 132049"/>
                  <a:gd name="connsiteY9" fmla="*/ 0 h 210702"/>
                  <a:gd name="connsiteX10" fmla="*/ 48158 w 132049"/>
                  <a:gd name="connsiteY10" fmla="*/ 0 h 210702"/>
                  <a:gd name="connsiteX11" fmla="*/ 48158 w 132049"/>
                  <a:gd name="connsiteY11" fmla="*/ 151067 h 210702"/>
                  <a:gd name="connsiteX12" fmla="*/ 29108 w 132049"/>
                  <a:gd name="connsiteY12" fmla="*/ 132017 h 210702"/>
                  <a:gd name="connsiteX13" fmla="*/ 5486 w 132049"/>
                  <a:gd name="connsiteY13" fmla="*/ 132017 h 21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2049" h="210702">
                    <a:moveTo>
                      <a:pt x="4915" y="132112"/>
                    </a:moveTo>
                    <a:cubicBezTo>
                      <a:pt x="-1635" y="138655"/>
                      <a:pt x="-1639" y="149270"/>
                      <a:pt x="4905" y="155819"/>
                    </a:cubicBezTo>
                    <a:cubicBezTo>
                      <a:pt x="4908" y="155822"/>
                      <a:pt x="4912" y="155826"/>
                      <a:pt x="4915" y="155829"/>
                    </a:cubicBezTo>
                    <a:lnTo>
                      <a:pt x="54921" y="205835"/>
                    </a:lnTo>
                    <a:cubicBezTo>
                      <a:pt x="61458" y="212325"/>
                      <a:pt x="72006" y="212325"/>
                      <a:pt x="78543" y="205835"/>
                    </a:cubicBezTo>
                    <a:lnTo>
                      <a:pt x="128454" y="155829"/>
                    </a:lnTo>
                    <a:cubicBezTo>
                      <a:pt x="134165" y="148608"/>
                      <a:pt x="132941" y="138126"/>
                      <a:pt x="125720" y="132415"/>
                    </a:cubicBezTo>
                    <a:cubicBezTo>
                      <a:pt x="119760" y="127701"/>
                      <a:pt x="111364" y="127615"/>
                      <a:pt x="105308" y="132207"/>
                    </a:cubicBezTo>
                    <a:lnTo>
                      <a:pt x="86258" y="151257"/>
                    </a:lnTo>
                    <a:lnTo>
                      <a:pt x="86258" y="0"/>
                    </a:lnTo>
                    <a:lnTo>
                      <a:pt x="48158" y="0"/>
                    </a:lnTo>
                    <a:lnTo>
                      <a:pt x="48158" y="151067"/>
                    </a:lnTo>
                    <a:lnTo>
                      <a:pt x="29108" y="132017"/>
                    </a:lnTo>
                    <a:cubicBezTo>
                      <a:pt x="22571" y="125527"/>
                      <a:pt x="12023" y="125527"/>
                      <a:pt x="5486" y="132017"/>
                    </a:cubicBezTo>
                    <a:close/>
                  </a:path>
                </a:pathLst>
              </a:custGeom>
              <a:solidFill>
                <a:srgbClr val="000000"/>
              </a:solidFill>
              <a:ln w="9525" cap="flat">
                <a:noFill/>
                <a:prstDash val="solid"/>
                <a:miter/>
              </a:ln>
            </p:spPr>
            <p:txBody>
              <a:bodyPr rtlCol="0" anchor="ctr"/>
              <a:lstStyle/>
              <a:p>
                <a:endParaRPr lang="es-ES"/>
              </a:p>
            </p:txBody>
          </p:sp>
          <p:sp>
            <p:nvSpPr>
              <p:cNvPr id="36" name="Freeform: Shape 59">
                <a:extLst>
                  <a:ext uri="{FF2B5EF4-FFF2-40B4-BE49-F238E27FC236}">
                    <a16:creationId xmlns:a16="http://schemas.microsoft.com/office/drawing/2014/main" id="{8BF6DACC-6EC9-5831-C8C5-29DDF1C5B244}"/>
                  </a:ext>
                </a:extLst>
              </p:cNvPr>
              <p:cNvSpPr/>
              <p:nvPr/>
            </p:nvSpPr>
            <p:spPr>
              <a:xfrm>
                <a:off x="5338858" y="2175581"/>
                <a:ext cx="182673" cy="172219"/>
              </a:xfrm>
              <a:custGeom>
                <a:avLst/>
                <a:gdLst>
                  <a:gd name="connsiteX0" fmla="*/ 0 w 190500"/>
                  <a:gd name="connsiteY0" fmla="*/ 0 h 190500"/>
                  <a:gd name="connsiteX1" fmla="*/ 190500 w 190500"/>
                  <a:gd name="connsiteY1" fmla="*/ 0 h 190500"/>
                  <a:gd name="connsiteX2" fmla="*/ 190500 w 190500"/>
                  <a:gd name="connsiteY2" fmla="*/ 190500 h 190500"/>
                  <a:gd name="connsiteX3" fmla="*/ 0 w 190500"/>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90500" h="190500">
                    <a:moveTo>
                      <a:pt x="0" y="0"/>
                    </a:moveTo>
                    <a:lnTo>
                      <a:pt x="190500" y="0"/>
                    </a:lnTo>
                    <a:lnTo>
                      <a:pt x="190500" y="190500"/>
                    </a:lnTo>
                    <a:lnTo>
                      <a:pt x="0" y="190500"/>
                    </a:lnTo>
                    <a:close/>
                  </a:path>
                </a:pathLst>
              </a:custGeom>
              <a:solidFill>
                <a:srgbClr val="000000"/>
              </a:solidFill>
              <a:ln w="9525" cap="flat">
                <a:noFill/>
                <a:prstDash val="solid"/>
                <a:miter/>
              </a:ln>
            </p:spPr>
            <p:txBody>
              <a:bodyPr rtlCol="0" anchor="ctr"/>
              <a:lstStyle/>
              <a:p>
                <a:endParaRPr lang="es-ES"/>
              </a:p>
            </p:txBody>
          </p:sp>
          <p:sp>
            <p:nvSpPr>
              <p:cNvPr id="37" name="Freeform: Shape 59">
                <a:extLst>
                  <a:ext uri="{FF2B5EF4-FFF2-40B4-BE49-F238E27FC236}">
                    <a16:creationId xmlns:a16="http://schemas.microsoft.com/office/drawing/2014/main" id="{07CD3DC2-BACF-885D-1F4B-AAA4787C4B42}"/>
                  </a:ext>
                </a:extLst>
              </p:cNvPr>
              <p:cNvSpPr/>
              <p:nvPr/>
            </p:nvSpPr>
            <p:spPr>
              <a:xfrm>
                <a:off x="6076600" y="2222002"/>
                <a:ext cx="182673" cy="172219"/>
              </a:xfrm>
              <a:prstGeom prst="flowChartPreparation">
                <a:avLst/>
              </a:prstGeom>
              <a:solidFill>
                <a:srgbClr val="000000"/>
              </a:solidFill>
              <a:ln w="9525" cap="flat">
                <a:noFill/>
                <a:prstDash val="solid"/>
                <a:miter/>
              </a:ln>
            </p:spPr>
            <p:txBody>
              <a:bodyPr rtlCol="0" anchor="ctr"/>
              <a:lstStyle/>
              <a:p>
                <a:endParaRPr lang="es-ES"/>
              </a:p>
            </p:txBody>
          </p:sp>
          <p:sp>
            <p:nvSpPr>
              <p:cNvPr id="38" name="Freeform: Shape 57">
                <a:extLst>
                  <a:ext uri="{FF2B5EF4-FFF2-40B4-BE49-F238E27FC236}">
                    <a16:creationId xmlns:a16="http://schemas.microsoft.com/office/drawing/2014/main" id="{4CD6D596-563B-8908-2281-2629021C5765}"/>
                  </a:ext>
                </a:extLst>
              </p:cNvPr>
              <p:cNvSpPr/>
              <p:nvPr/>
            </p:nvSpPr>
            <p:spPr>
              <a:xfrm>
                <a:off x="5691840" y="2430192"/>
                <a:ext cx="182673" cy="172219"/>
              </a:xfrm>
              <a:custGeom>
                <a:avLst/>
                <a:gdLst>
                  <a:gd name="connsiteX0" fmla="*/ 190500 w 190500"/>
                  <a:gd name="connsiteY0" fmla="*/ 95250 h 190500"/>
                  <a:gd name="connsiteX1" fmla="*/ 95250 w 190500"/>
                  <a:gd name="connsiteY1" fmla="*/ 190500 h 190500"/>
                  <a:gd name="connsiteX2" fmla="*/ 0 w 190500"/>
                  <a:gd name="connsiteY2" fmla="*/ 95250 h 190500"/>
                  <a:gd name="connsiteX3" fmla="*/ 95250 w 190500"/>
                  <a:gd name="connsiteY3" fmla="*/ 0 h 190500"/>
                  <a:gd name="connsiteX4" fmla="*/ 190500 w 190500"/>
                  <a:gd name="connsiteY4" fmla="*/ 9525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190500" y="95250"/>
                    </a:moveTo>
                    <a:cubicBezTo>
                      <a:pt x="190500" y="147855"/>
                      <a:pt x="147855" y="190500"/>
                      <a:pt x="95250" y="190500"/>
                    </a:cubicBezTo>
                    <a:cubicBezTo>
                      <a:pt x="42645" y="190500"/>
                      <a:pt x="0" y="147855"/>
                      <a:pt x="0" y="95250"/>
                    </a:cubicBezTo>
                    <a:cubicBezTo>
                      <a:pt x="0" y="42645"/>
                      <a:pt x="42645" y="0"/>
                      <a:pt x="95250" y="0"/>
                    </a:cubicBezTo>
                    <a:cubicBezTo>
                      <a:pt x="147855" y="0"/>
                      <a:pt x="190500" y="42645"/>
                      <a:pt x="190500" y="95250"/>
                    </a:cubicBezTo>
                    <a:close/>
                  </a:path>
                </a:pathLst>
              </a:custGeom>
              <a:solidFill>
                <a:srgbClr val="000000"/>
              </a:solidFill>
              <a:ln w="9525" cap="flat">
                <a:noFill/>
                <a:prstDash val="solid"/>
                <a:miter/>
              </a:ln>
            </p:spPr>
            <p:txBody>
              <a:bodyPr rtlCol="0" anchor="ctr"/>
              <a:lstStyle/>
              <a:p>
                <a:endParaRPr lang="es-ES"/>
              </a:p>
            </p:txBody>
          </p:sp>
          <p:cxnSp>
            <p:nvCxnSpPr>
              <p:cNvPr id="39" name="Conector: angular 38">
                <a:extLst>
                  <a:ext uri="{FF2B5EF4-FFF2-40B4-BE49-F238E27FC236}">
                    <a16:creationId xmlns:a16="http://schemas.microsoft.com/office/drawing/2014/main" id="{7C2232D5-9806-6222-FA67-099F3FF817C1}"/>
                  </a:ext>
                </a:extLst>
              </p:cNvPr>
              <p:cNvCxnSpPr>
                <a:cxnSpLocks/>
              </p:cNvCxnSpPr>
              <p:nvPr/>
            </p:nvCxnSpPr>
            <p:spPr bwMode="auto">
              <a:xfrm>
                <a:off x="5515226" y="2331984"/>
                <a:ext cx="149620" cy="196416"/>
              </a:xfrm>
              <a:prstGeom prst="bentConnector3">
                <a:avLst>
                  <a:gd name="adj1" fmla="val -91650"/>
                </a:avLst>
              </a:prstGeom>
              <a:noFill/>
              <a:ln w="9525" cap="flat" cmpd="sng" algn="ctr">
                <a:solidFill>
                  <a:srgbClr val="000000"/>
                </a:solidFill>
                <a:prstDash val="solid"/>
                <a:round/>
                <a:headEnd type="none" w="med" len="med"/>
                <a:tailEnd type="triangle"/>
              </a:ln>
              <a:effectLst/>
            </p:spPr>
          </p:cxnSp>
          <p:cxnSp>
            <p:nvCxnSpPr>
              <p:cNvPr id="40" name="Conector: angular 39">
                <a:extLst>
                  <a:ext uri="{FF2B5EF4-FFF2-40B4-BE49-F238E27FC236}">
                    <a16:creationId xmlns:a16="http://schemas.microsoft.com/office/drawing/2014/main" id="{B16BAC80-48AB-4C1D-E54F-E95C83A66D11}"/>
                  </a:ext>
                </a:extLst>
              </p:cNvPr>
              <p:cNvCxnSpPr>
                <a:cxnSpLocks/>
                <a:stCxn id="37" idx="2"/>
              </p:cNvCxnSpPr>
              <p:nvPr/>
            </p:nvCxnSpPr>
            <p:spPr bwMode="auto">
              <a:xfrm rot="5400000">
                <a:off x="5968967" y="2355159"/>
                <a:ext cx="159909" cy="238032"/>
              </a:xfrm>
              <a:prstGeom prst="bentConnector2">
                <a:avLst/>
              </a:prstGeom>
              <a:noFill/>
              <a:ln w="9525" cap="flat" cmpd="sng" algn="ctr">
                <a:solidFill>
                  <a:srgbClr val="000000"/>
                </a:solidFill>
                <a:prstDash val="solid"/>
                <a:round/>
                <a:headEnd type="none" w="med" len="med"/>
                <a:tailEnd type="triangle"/>
              </a:ln>
              <a:effectLst/>
            </p:spPr>
          </p:cxnSp>
        </p:grpSp>
      </p:grpSp>
    </p:spTree>
    <p:extLst>
      <p:ext uri="{BB962C8B-B14F-4D97-AF65-F5344CB8AC3E}">
        <p14:creationId xmlns:p14="http://schemas.microsoft.com/office/powerpoint/2010/main" val="248013038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fontScale="90000"/>
          </a:bodyPr>
          <a:lstStyle/>
          <a:p>
            <a:pPr eaLnBrk="1" hangingPunct="1"/>
            <a:r>
              <a:rPr lang="es-ES" dirty="0"/>
              <a:t>Dirección de Proyectos y Dirección por Objetivos</a:t>
            </a:r>
          </a:p>
        </p:txBody>
      </p:sp>
      <p:sp>
        <p:nvSpPr>
          <p:cNvPr id="11269" name="Rectangle 3"/>
          <p:cNvSpPr>
            <a:spLocks noGrp="1" noChangeArrowheads="1"/>
          </p:cNvSpPr>
          <p:nvPr>
            <p:ph idx="1"/>
          </p:nvPr>
        </p:nvSpPr>
        <p:spPr/>
        <p:txBody>
          <a:bodyPr/>
          <a:lstStyle/>
          <a:p>
            <a:pPr eaLnBrk="1" hangingPunct="1">
              <a:spcBef>
                <a:spcPct val="0"/>
              </a:spcBef>
            </a:pPr>
            <a:r>
              <a:rPr lang="es-ES" sz="2000" dirty="0"/>
              <a:t>La Dirección de Proyectos participa de la filosofía de la Dirección por Objetivos </a:t>
            </a:r>
            <a:r>
              <a:rPr lang="es-ES" sz="2000" dirty="0" err="1"/>
              <a:t>ó</a:t>
            </a:r>
            <a:r>
              <a:rPr lang="es-ES" sz="2000" dirty="0"/>
              <a:t> Management </a:t>
            </a:r>
            <a:r>
              <a:rPr lang="es-ES" sz="2000" dirty="0" err="1"/>
              <a:t>by</a:t>
            </a:r>
            <a:r>
              <a:rPr lang="es-ES" sz="2000" dirty="0"/>
              <a:t> Objetives (MBO)</a:t>
            </a:r>
          </a:p>
          <a:p>
            <a:pPr eaLnBrk="1" hangingPunct="1">
              <a:spcBef>
                <a:spcPct val="0"/>
              </a:spcBef>
            </a:pPr>
            <a:r>
              <a:rPr lang="es-ES" sz="2000" dirty="0"/>
              <a:t>El Director de Proyecto debe de concretar los objetivos de negocio que justifican el proyecto y hacerlos “inteligentes” </a:t>
            </a:r>
            <a:r>
              <a:rPr lang="es-ES" sz="2000" dirty="0" err="1"/>
              <a:t>ó</a:t>
            </a:r>
            <a:r>
              <a:rPr lang="es-ES" sz="2000" dirty="0"/>
              <a:t> SMART:</a:t>
            </a:r>
          </a:p>
          <a:p>
            <a:pPr lvl="1" eaLnBrk="1" hangingPunct="1">
              <a:spcBef>
                <a:spcPct val="0"/>
              </a:spcBef>
            </a:pPr>
            <a:r>
              <a:rPr lang="es-ES" sz="1800" dirty="0" err="1"/>
              <a:t>Specifics</a:t>
            </a:r>
            <a:r>
              <a:rPr lang="es-ES" sz="1800" dirty="0"/>
              <a:t> (Específico)</a:t>
            </a:r>
          </a:p>
          <a:p>
            <a:pPr lvl="1" eaLnBrk="1" hangingPunct="1">
              <a:spcBef>
                <a:spcPct val="0"/>
              </a:spcBef>
            </a:pPr>
            <a:r>
              <a:rPr lang="es-ES" sz="1800" dirty="0" err="1"/>
              <a:t>Measurables</a:t>
            </a:r>
            <a:r>
              <a:rPr lang="es-ES" sz="1800" dirty="0"/>
              <a:t> (Medible)</a:t>
            </a:r>
          </a:p>
          <a:p>
            <a:pPr lvl="1" eaLnBrk="1" hangingPunct="1">
              <a:spcBef>
                <a:spcPct val="0"/>
              </a:spcBef>
            </a:pPr>
            <a:r>
              <a:rPr lang="es-ES" sz="1800" dirty="0" err="1"/>
              <a:t>Achievables</a:t>
            </a:r>
            <a:r>
              <a:rPr lang="es-ES" sz="1800" dirty="0"/>
              <a:t> (Alcanzable)</a:t>
            </a:r>
          </a:p>
          <a:p>
            <a:pPr lvl="1" eaLnBrk="1" hangingPunct="1">
              <a:spcBef>
                <a:spcPct val="0"/>
              </a:spcBef>
            </a:pPr>
            <a:r>
              <a:rPr lang="es-ES" sz="1800" dirty="0" err="1"/>
              <a:t>Reasonables</a:t>
            </a:r>
            <a:r>
              <a:rPr lang="es-ES" sz="1800" dirty="0"/>
              <a:t> (Razonable)</a:t>
            </a:r>
          </a:p>
          <a:p>
            <a:pPr lvl="1" eaLnBrk="1" hangingPunct="1">
              <a:spcBef>
                <a:spcPct val="0"/>
              </a:spcBef>
            </a:pPr>
            <a:r>
              <a:rPr lang="es-ES" sz="1800" dirty="0" err="1"/>
              <a:t>Timetables</a:t>
            </a:r>
            <a:r>
              <a:rPr lang="es-ES" sz="1800" dirty="0"/>
              <a:t> (Fechado)</a:t>
            </a:r>
          </a:p>
          <a:p>
            <a:pPr eaLnBrk="1" hangingPunct="1">
              <a:spcBef>
                <a:spcPct val="0"/>
              </a:spcBef>
            </a:pPr>
            <a:r>
              <a:rPr lang="es-ES" sz="2000" dirty="0"/>
              <a:t>La MBO que preconiza la dirección mediante tres pasos:</a:t>
            </a:r>
          </a:p>
          <a:p>
            <a:pPr lvl="1" eaLnBrk="1" hangingPunct="1">
              <a:spcBef>
                <a:spcPct val="0"/>
              </a:spcBef>
            </a:pPr>
            <a:r>
              <a:rPr lang="es-ES" sz="1800" dirty="0"/>
              <a:t>primero, establecer objetivos no ambiguos y realistas;</a:t>
            </a:r>
          </a:p>
          <a:p>
            <a:pPr lvl="1" eaLnBrk="1" hangingPunct="1">
              <a:spcBef>
                <a:spcPct val="0"/>
              </a:spcBef>
            </a:pPr>
            <a:r>
              <a:rPr lang="es-ES" sz="1800" dirty="0"/>
              <a:t>segundo, evaluar periódicamente si los objetivos se han conseguido y</a:t>
            </a:r>
          </a:p>
          <a:p>
            <a:pPr lvl="1" eaLnBrk="1" hangingPunct="1">
              <a:spcBef>
                <a:spcPct val="0"/>
              </a:spcBef>
            </a:pPr>
            <a:r>
              <a:rPr lang="es-ES" sz="1800" dirty="0"/>
              <a:t>tercero, implementar acciones correctivas cuando sea preciso.</a:t>
            </a:r>
          </a:p>
          <a:p>
            <a:pPr eaLnBrk="1" hangingPunct="1">
              <a:spcBef>
                <a:spcPct val="0"/>
              </a:spcBef>
            </a:pPr>
            <a:r>
              <a:rPr lang="es-ES" dirty="0"/>
              <a:t>Las acciones correctivas pueden y deben incluir la reformulación de los objetivos, si ello fuera necesario.</a:t>
            </a:r>
          </a:p>
          <a:p>
            <a:pPr eaLnBrk="1" hangingPunct="1">
              <a:spcBef>
                <a:spcPct val="0"/>
              </a:spcBef>
            </a:pPr>
            <a:r>
              <a:rPr lang="es-ES" dirty="0"/>
              <a:t>Los objetivos de un proyecto se suelen definir en términos de  compatibilidad con las metas y estrategias de la organización.</a:t>
            </a:r>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157CE7B2-D78D-467D-BA57-C2515163622C}" type="slidenum">
              <a:rPr lang="es-ES"/>
              <a:pPr>
                <a:defRPr/>
              </a:pPr>
              <a:t>36</a:t>
            </a:fld>
            <a:endParaRPr lang="es-ES"/>
          </a:p>
        </p:txBody>
      </p:sp>
    </p:spTree>
    <p:extLst>
      <p:ext uri="{BB962C8B-B14F-4D97-AF65-F5344CB8AC3E}">
        <p14:creationId xmlns:p14="http://schemas.microsoft.com/office/powerpoint/2010/main" val="5844418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Las Tres Coordenadas Principales del Objetivo y Resultado de un Proyecto</a:t>
            </a:r>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37</a:t>
            </a:fld>
            <a:endParaRPr lang="es-ES"/>
          </a:p>
        </p:txBody>
      </p:sp>
      <p:sp>
        <p:nvSpPr>
          <p:cNvPr id="6" name="Triángulo isósceles 5"/>
          <p:cNvSpPr/>
          <p:nvPr/>
        </p:nvSpPr>
        <p:spPr bwMode="auto">
          <a:xfrm>
            <a:off x="2751666" y="1922727"/>
            <a:ext cx="4301067" cy="3572934"/>
          </a:xfrm>
          <a:prstGeom prst="triangle">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endParaRPr lang="es-ES"/>
          </a:p>
        </p:txBody>
      </p:sp>
      <p:cxnSp>
        <p:nvCxnSpPr>
          <p:cNvPr id="9" name="Conector recto 8"/>
          <p:cNvCxnSpPr>
            <a:stCxn id="6" idx="0"/>
          </p:cNvCxnSpPr>
          <p:nvPr/>
        </p:nvCxnSpPr>
        <p:spPr bwMode="auto">
          <a:xfrm flipH="1">
            <a:off x="4326467" y="1922727"/>
            <a:ext cx="575733" cy="2479940"/>
          </a:xfrm>
          <a:prstGeom prst="line">
            <a:avLst/>
          </a:prstGeom>
          <a:noFill/>
          <a:ln w="9525" cap="flat" cmpd="sng" algn="ctr">
            <a:solidFill>
              <a:schemeClr val="tx1"/>
            </a:solidFill>
            <a:prstDash val="solid"/>
            <a:round/>
            <a:headEnd type="none" w="med" len="med"/>
            <a:tailEnd type="none" w="med" len="med"/>
          </a:ln>
          <a:effectLst/>
        </p:spPr>
      </p:cxnSp>
      <p:cxnSp>
        <p:nvCxnSpPr>
          <p:cNvPr id="10" name="Conector recto 9"/>
          <p:cNvCxnSpPr>
            <a:endCxn id="6" idx="2"/>
          </p:cNvCxnSpPr>
          <p:nvPr/>
        </p:nvCxnSpPr>
        <p:spPr bwMode="auto">
          <a:xfrm flipH="1">
            <a:off x="2751666" y="4402667"/>
            <a:ext cx="1574801" cy="1092994"/>
          </a:xfrm>
          <a:prstGeom prst="line">
            <a:avLst/>
          </a:prstGeom>
          <a:noFill/>
          <a:ln w="9525" cap="flat" cmpd="sng" algn="ctr">
            <a:solidFill>
              <a:schemeClr val="tx1"/>
            </a:solidFill>
            <a:prstDash val="solid"/>
            <a:round/>
            <a:headEnd type="none" w="med" len="med"/>
            <a:tailEnd type="none" w="med" len="med"/>
          </a:ln>
          <a:effectLst/>
        </p:spPr>
      </p:cxnSp>
      <p:cxnSp>
        <p:nvCxnSpPr>
          <p:cNvPr id="14" name="Conector recto 13"/>
          <p:cNvCxnSpPr/>
          <p:nvPr/>
        </p:nvCxnSpPr>
        <p:spPr bwMode="auto">
          <a:xfrm>
            <a:off x="4326466" y="4402667"/>
            <a:ext cx="2726266" cy="1092994"/>
          </a:xfrm>
          <a:prstGeom prst="line">
            <a:avLst/>
          </a:prstGeom>
          <a:noFill/>
          <a:ln w="9525" cap="flat" cmpd="sng" algn="ctr">
            <a:solidFill>
              <a:schemeClr val="tx1"/>
            </a:solidFill>
            <a:prstDash val="solid"/>
            <a:round/>
            <a:headEnd type="none" w="med" len="med"/>
            <a:tailEnd type="none" w="med" len="med"/>
          </a:ln>
          <a:effectLst/>
        </p:spPr>
      </p:cxnSp>
      <p:cxnSp>
        <p:nvCxnSpPr>
          <p:cNvPr id="17" name="Conector recto 16"/>
          <p:cNvCxnSpPr>
            <a:endCxn id="6" idx="0"/>
          </p:cNvCxnSpPr>
          <p:nvPr/>
        </p:nvCxnSpPr>
        <p:spPr bwMode="auto">
          <a:xfrm flipH="1" flipV="1">
            <a:off x="4902199" y="1922727"/>
            <a:ext cx="287866" cy="1343488"/>
          </a:xfrm>
          <a:prstGeom prst="line">
            <a:avLst/>
          </a:prstGeom>
          <a:noFill/>
          <a:ln w="9525" cap="flat" cmpd="sng" algn="ctr">
            <a:solidFill>
              <a:schemeClr val="tx1"/>
            </a:solidFill>
            <a:prstDash val="solid"/>
            <a:round/>
            <a:headEnd type="none" w="med" len="med"/>
            <a:tailEnd type="none" w="med" len="med"/>
          </a:ln>
          <a:effectLst/>
        </p:spPr>
      </p:cxnSp>
      <p:cxnSp>
        <p:nvCxnSpPr>
          <p:cNvPr id="18" name="Conector recto 17"/>
          <p:cNvCxnSpPr>
            <a:endCxn id="6" idx="2"/>
          </p:cNvCxnSpPr>
          <p:nvPr/>
        </p:nvCxnSpPr>
        <p:spPr bwMode="auto">
          <a:xfrm flipH="1">
            <a:off x="2751665" y="3266215"/>
            <a:ext cx="2438400" cy="2229446"/>
          </a:xfrm>
          <a:prstGeom prst="line">
            <a:avLst/>
          </a:prstGeom>
          <a:noFill/>
          <a:ln w="9525" cap="flat" cmpd="sng" algn="ctr">
            <a:solidFill>
              <a:schemeClr val="tx1"/>
            </a:solidFill>
            <a:prstDash val="solid"/>
            <a:round/>
            <a:headEnd type="none" w="med" len="med"/>
            <a:tailEnd type="none" w="med" len="med"/>
          </a:ln>
          <a:effectLst/>
        </p:spPr>
      </p:cxnSp>
      <p:cxnSp>
        <p:nvCxnSpPr>
          <p:cNvPr id="38" name="Conector recto 37"/>
          <p:cNvCxnSpPr>
            <a:stCxn id="6" idx="4"/>
          </p:cNvCxnSpPr>
          <p:nvPr/>
        </p:nvCxnSpPr>
        <p:spPr bwMode="auto">
          <a:xfrm flipH="1" flipV="1">
            <a:off x="5190066" y="3266217"/>
            <a:ext cx="1862666" cy="2229445"/>
          </a:xfrm>
          <a:prstGeom prst="line">
            <a:avLst/>
          </a:prstGeom>
          <a:noFill/>
          <a:ln w="9525" cap="flat" cmpd="sng" algn="ctr">
            <a:solidFill>
              <a:schemeClr val="tx1"/>
            </a:solidFill>
            <a:prstDash val="solid"/>
            <a:round/>
            <a:headEnd type="none" w="med" len="med"/>
            <a:tailEnd type="none" w="med" len="med"/>
          </a:ln>
          <a:effectLst/>
        </p:spPr>
      </p:cxnSp>
      <p:sp>
        <p:nvSpPr>
          <p:cNvPr id="43" name="Elipse 42"/>
          <p:cNvSpPr/>
          <p:nvPr/>
        </p:nvSpPr>
        <p:spPr bwMode="auto">
          <a:xfrm>
            <a:off x="4222666" y="4290938"/>
            <a:ext cx="180000" cy="180000"/>
          </a:xfrm>
          <a:prstGeom prst="ellipse">
            <a:avLst/>
          </a:prstGeom>
          <a:solidFill>
            <a:srgbClr val="FFC000"/>
          </a:solidFill>
          <a:ln w="9525" cap="flat" cmpd="sng" algn="ctr">
            <a:solidFill>
              <a:srgbClr val="FF9933"/>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endParaRPr lang="es-ES"/>
          </a:p>
        </p:txBody>
      </p:sp>
      <p:sp>
        <p:nvSpPr>
          <p:cNvPr id="44" name="Elipse 43"/>
          <p:cNvSpPr/>
          <p:nvPr/>
        </p:nvSpPr>
        <p:spPr bwMode="auto">
          <a:xfrm>
            <a:off x="5063998" y="3216482"/>
            <a:ext cx="180000" cy="180000"/>
          </a:xfrm>
          <a:prstGeom prst="ellipse">
            <a:avLst/>
          </a:prstGeom>
          <a:solidFill>
            <a:srgbClr val="000000"/>
          </a:solidFill>
          <a:ln w="9525" cap="flat" cmpd="sng" algn="ctr">
            <a:solidFill>
              <a:srgbClr val="000000"/>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endParaRPr lang="es-ES"/>
          </a:p>
        </p:txBody>
      </p:sp>
      <p:sp>
        <p:nvSpPr>
          <p:cNvPr id="45" name="35 CuadroTexto"/>
          <p:cNvSpPr txBox="1"/>
          <p:nvPr/>
        </p:nvSpPr>
        <p:spPr>
          <a:xfrm>
            <a:off x="3807450" y="4742179"/>
            <a:ext cx="1091967" cy="264688"/>
          </a:xfrm>
          <a:prstGeom prst="rect">
            <a:avLst/>
          </a:prstGeom>
          <a:noFill/>
        </p:spPr>
        <p:txBody>
          <a:bodyPr wrap="none" rtlCol="0">
            <a:spAutoFit/>
          </a:bodyPr>
          <a:lstStyle/>
          <a:p>
            <a:r>
              <a:rPr lang="es-ES" sz="1400" b="1" dirty="0">
                <a:solidFill>
                  <a:srgbClr val="000066"/>
                </a:solidFill>
                <a:latin typeface="+mj-lt"/>
              </a:rPr>
              <a:t>OBJETIVO</a:t>
            </a:r>
          </a:p>
        </p:txBody>
      </p:sp>
      <p:sp>
        <p:nvSpPr>
          <p:cNvPr id="46" name="36 CuadroTexto"/>
          <p:cNvSpPr txBox="1"/>
          <p:nvPr/>
        </p:nvSpPr>
        <p:spPr>
          <a:xfrm>
            <a:off x="5195889" y="3146183"/>
            <a:ext cx="1275286" cy="264688"/>
          </a:xfrm>
          <a:prstGeom prst="rect">
            <a:avLst/>
          </a:prstGeom>
          <a:noFill/>
        </p:spPr>
        <p:txBody>
          <a:bodyPr wrap="none" rtlCol="0">
            <a:spAutoFit/>
          </a:bodyPr>
          <a:lstStyle/>
          <a:p>
            <a:r>
              <a:rPr lang="es-ES" sz="1400" b="1" dirty="0">
                <a:solidFill>
                  <a:srgbClr val="000066"/>
                </a:solidFill>
                <a:latin typeface="+mj-lt"/>
              </a:rPr>
              <a:t>RESULTADO</a:t>
            </a:r>
          </a:p>
        </p:txBody>
      </p:sp>
      <p:sp>
        <p:nvSpPr>
          <p:cNvPr id="49" name="Forma libre 48"/>
          <p:cNvSpPr/>
          <p:nvPr/>
        </p:nvSpPr>
        <p:spPr bwMode="auto">
          <a:xfrm>
            <a:off x="4402666" y="3410871"/>
            <a:ext cx="783999" cy="920104"/>
          </a:xfrm>
          <a:custGeom>
            <a:avLst/>
            <a:gdLst>
              <a:gd name="connsiteX0" fmla="*/ 0 w 745066"/>
              <a:gd name="connsiteY0" fmla="*/ 914400 h 914400"/>
              <a:gd name="connsiteX1" fmla="*/ 101600 w 745066"/>
              <a:gd name="connsiteY1" fmla="*/ 880533 h 914400"/>
              <a:gd name="connsiteX2" fmla="*/ 254000 w 745066"/>
              <a:gd name="connsiteY2" fmla="*/ 863600 h 914400"/>
              <a:gd name="connsiteX3" fmla="*/ 304800 w 745066"/>
              <a:gd name="connsiteY3" fmla="*/ 812800 h 914400"/>
              <a:gd name="connsiteX4" fmla="*/ 355600 w 745066"/>
              <a:gd name="connsiteY4" fmla="*/ 778933 h 914400"/>
              <a:gd name="connsiteX5" fmla="*/ 321733 w 745066"/>
              <a:gd name="connsiteY5" fmla="*/ 660400 h 914400"/>
              <a:gd name="connsiteX6" fmla="*/ 287866 w 745066"/>
              <a:gd name="connsiteY6" fmla="*/ 609600 h 914400"/>
              <a:gd name="connsiteX7" fmla="*/ 270933 w 745066"/>
              <a:gd name="connsiteY7" fmla="*/ 457200 h 914400"/>
              <a:gd name="connsiteX8" fmla="*/ 541866 w 745066"/>
              <a:gd name="connsiteY8" fmla="*/ 474133 h 914400"/>
              <a:gd name="connsiteX9" fmla="*/ 592666 w 745066"/>
              <a:gd name="connsiteY9" fmla="*/ 491066 h 914400"/>
              <a:gd name="connsiteX10" fmla="*/ 694266 w 745066"/>
              <a:gd name="connsiteY10" fmla="*/ 474133 h 914400"/>
              <a:gd name="connsiteX11" fmla="*/ 711200 w 745066"/>
              <a:gd name="connsiteY11" fmla="*/ 406400 h 914400"/>
              <a:gd name="connsiteX12" fmla="*/ 677333 w 745066"/>
              <a:gd name="connsiteY12" fmla="*/ 237066 h 914400"/>
              <a:gd name="connsiteX13" fmla="*/ 711200 w 745066"/>
              <a:gd name="connsiteY13" fmla="*/ 50800 h 914400"/>
              <a:gd name="connsiteX14" fmla="*/ 745066 w 745066"/>
              <a:gd name="connsiteY14"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5066" h="914400">
                <a:moveTo>
                  <a:pt x="0" y="914400"/>
                </a:moveTo>
                <a:cubicBezTo>
                  <a:pt x="33867" y="903111"/>
                  <a:pt x="66595" y="887534"/>
                  <a:pt x="101600" y="880533"/>
                </a:cubicBezTo>
                <a:cubicBezTo>
                  <a:pt x="151720" y="870509"/>
                  <a:pt x="205510" y="879763"/>
                  <a:pt x="254000" y="863600"/>
                </a:cubicBezTo>
                <a:cubicBezTo>
                  <a:pt x="276718" y="856027"/>
                  <a:pt x="286403" y="828131"/>
                  <a:pt x="304800" y="812800"/>
                </a:cubicBezTo>
                <a:cubicBezTo>
                  <a:pt x="320434" y="799771"/>
                  <a:pt x="338667" y="790222"/>
                  <a:pt x="355600" y="778933"/>
                </a:cubicBezTo>
                <a:cubicBezTo>
                  <a:pt x="350176" y="757237"/>
                  <a:pt x="333877" y="684689"/>
                  <a:pt x="321733" y="660400"/>
                </a:cubicBezTo>
                <a:cubicBezTo>
                  <a:pt x="312632" y="642197"/>
                  <a:pt x="299155" y="626533"/>
                  <a:pt x="287866" y="609600"/>
                </a:cubicBezTo>
                <a:cubicBezTo>
                  <a:pt x="248356" y="491067"/>
                  <a:pt x="242711" y="541867"/>
                  <a:pt x="270933" y="457200"/>
                </a:cubicBezTo>
                <a:cubicBezTo>
                  <a:pt x="361244" y="462844"/>
                  <a:pt x="451876" y="464661"/>
                  <a:pt x="541866" y="474133"/>
                </a:cubicBezTo>
                <a:cubicBezTo>
                  <a:pt x="559617" y="476002"/>
                  <a:pt x="574817" y="491066"/>
                  <a:pt x="592666" y="491066"/>
                </a:cubicBezTo>
                <a:cubicBezTo>
                  <a:pt x="627000" y="491066"/>
                  <a:pt x="660399" y="479777"/>
                  <a:pt x="694266" y="474133"/>
                </a:cubicBezTo>
                <a:cubicBezTo>
                  <a:pt x="699911" y="451555"/>
                  <a:pt x="711200" y="429673"/>
                  <a:pt x="711200" y="406400"/>
                </a:cubicBezTo>
                <a:cubicBezTo>
                  <a:pt x="711200" y="328572"/>
                  <a:pt x="698185" y="299624"/>
                  <a:pt x="677333" y="237066"/>
                </a:cubicBezTo>
                <a:cubicBezTo>
                  <a:pt x="681258" y="209590"/>
                  <a:pt x="694089" y="90725"/>
                  <a:pt x="711200" y="50800"/>
                </a:cubicBezTo>
                <a:cubicBezTo>
                  <a:pt x="719217" y="32094"/>
                  <a:pt x="745066" y="0"/>
                  <a:pt x="745066" y="0"/>
                </a:cubicBezTo>
              </a:path>
            </a:pathLst>
          </a:custGeom>
          <a:noFill/>
          <a:ln w="9525" cap="flat" cmpd="sng" algn="ctr">
            <a:solidFill>
              <a:srgbClr val="FF0000"/>
            </a:solidFill>
            <a:prstDash val="solid"/>
            <a:round/>
            <a:headEnd type="none" w="lg" len="lg"/>
            <a:tailEnd type="triangle" w="med" len="med"/>
          </a:ln>
          <a:effectLst/>
        </p:spPr>
        <p:txBody>
          <a:bodyPr vert="horz" wrap="none" lIns="72000" tIns="36000" rIns="72000" bIns="36000" numCol="1" rtlCol="0" anchor="t" anchorCtr="0" compatLnSpc="1">
            <a:prstTxWarp prst="textNoShape">
              <a:avLst/>
            </a:prstTxWarp>
          </a:bodyPr>
          <a:lstStyle/>
          <a:p>
            <a:endParaRPr lang="es-ES"/>
          </a:p>
        </p:txBody>
      </p:sp>
      <p:sp>
        <p:nvSpPr>
          <p:cNvPr id="50" name="36 CuadroTexto"/>
          <p:cNvSpPr txBox="1"/>
          <p:nvPr/>
        </p:nvSpPr>
        <p:spPr>
          <a:xfrm>
            <a:off x="4222666" y="1305827"/>
            <a:ext cx="1443024" cy="584775"/>
          </a:xfrm>
          <a:prstGeom prst="rect">
            <a:avLst/>
          </a:prstGeom>
          <a:noFill/>
        </p:spPr>
        <p:txBody>
          <a:bodyPr wrap="none" rtlCol="0">
            <a:spAutoFit/>
          </a:bodyPr>
          <a:lstStyle/>
          <a:p>
            <a:r>
              <a:rPr lang="es-ES" sz="2000" b="1" dirty="0">
                <a:solidFill>
                  <a:srgbClr val="000066"/>
                </a:solidFill>
                <a:latin typeface="+mj-lt"/>
              </a:rPr>
              <a:t>ALCANCE</a:t>
            </a:r>
            <a:br>
              <a:rPr lang="es-ES" sz="2000" b="1" dirty="0">
                <a:solidFill>
                  <a:srgbClr val="000066"/>
                </a:solidFill>
                <a:latin typeface="+mj-lt"/>
              </a:rPr>
            </a:br>
            <a:r>
              <a:rPr lang="es-ES" sz="2000" b="1" dirty="0">
                <a:solidFill>
                  <a:srgbClr val="000066"/>
                </a:solidFill>
                <a:latin typeface="+mj-lt"/>
              </a:rPr>
              <a:t>Producto</a:t>
            </a:r>
          </a:p>
        </p:txBody>
      </p:sp>
      <p:sp>
        <p:nvSpPr>
          <p:cNvPr id="51" name="36 CuadroTexto"/>
          <p:cNvSpPr txBox="1"/>
          <p:nvPr/>
        </p:nvSpPr>
        <p:spPr>
          <a:xfrm>
            <a:off x="1294822" y="5499138"/>
            <a:ext cx="1167306" cy="584775"/>
          </a:xfrm>
          <a:prstGeom prst="rect">
            <a:avLst/>
          </a:prstGeom>
          <a:noFill/>
        </p:spPr>
        <p:txBody>
          <a:bodyPr wrap="none" rtlCol="0">
            <a:spAutoFit/>
          </a:bodyPr>
          <a:lstStyle/>
          <a:p>
            <a:r>
              <a:rPr lang="es-ES" sz="2000" b="1" dirty="0">
                <a:solidFill>
                  <a:srgbClr val="000066"/>
                </a:solidFill>
                <a:latin typeface="+mj-lt"/>
              </a:rPr>
              <a:t>TIEMPO</a:t>
            </a:r>
            <a:br>
              <a:rPr lang="es-ES" sz="2000" b="1" dirty="0">
                <a:solidFill>
                  <a:srgbClr val="000066"/>
                </a:solidFill>
                <a:latin typeface="+mj-lt"/>
              </a:rPr>
            </a:br>
            <a:r>
              <a:rPr lang="es-ES" sz="2000" b="1" dirty="0">
                <a:solidFill>
                  <a:srgbClr val="000066"/>
                </a:solidFill>
                <a:latin typeface="+mj-lt"/>
              </a:rPr>
              <a:t>Plazo</a:t>
            </a:r>
          </a:p>
        </p:txBody>
      </p:sp>
      <p:sp>
        <p:nvSpPr>
          <p:cNvPr id="52" name="36 CuadroTexto"/>
          <p:cNvSpPr txBox="1"/>
          <p:nvPr/>
        </p:nvSpPr>
        <p:spPr>
          <a:xfrm>
            <a:off x="7056133" y="5499138"/>
            <a:ext cx="1739579" cy="584775"/>
          </a:xfrm>
          <a:prstGeom prst="rect">
            <a:avLst/>
          </a:prstGeom>
          <a:noFill/>
        </p:spPr>
        <p:txBody>
          <a:bodyPr wrap="none" rtlCol="0">
            <a:spAutoFit/>
          </a:bodyPr>
          <a:lstStyle/>
          <a:p>
            <a:r>
              <a:rPr lang="es-ES" sz="2000" b="1" dirty="0">
                <a:solidFill>
                  <a:srgbClr val="000066"/>
                </a:solidFill>
                <a:latin typeface="+mj-lt"/>
              </a:rPr>
              <a:t>COSTE</a:t>
            </a:r>
            <a:br>
              <a:rPr lang="es-ES" sz="2000" b="1" dirty="0">
                <a:solidFill>
                  <a:srgbClr val="000066"/>
                </a:solidFill>
                <a:latin typeface="+mj-lt"/>
              </a:rPr>
            </a:br>
            <a:r>
              <a:rPr lang="es-ES" sz="2000" b="1" dirty="0">
                <a:solidFill>
                  <a:srgbClr val="000066"/>
                </a:solidFill>
                <a:latin typeface="+mj-lt"/>
              </a:rPr>
              <a:t>Presupuesto</a:t>
            </a:r>
          </a:p>
        </p:txBody>
      </p:sp>
      <p:sp>
        <p:nvSpPr>
          <p:cNvPr id="54" name="Llamada con línea 3 (barra de énfasis) 53"/>
          <p:cNvSpPr/>
          <p:nvPr/>
        </p:nvSpPr>
        <p:spPr bwMode="auto">
          <a:xfrm>
            <a:off x="7925922" y="2479508"/>
            <a:ext cx="2634129" cy="480078"/>
          </a:xfrm>
          <a:prstGeom prst="accentCallout3">
            <a:avLst>
              <a:gd name="adj1" fmla="val 18750"/>
              <a:gd name="adj2" fmla="val -8333"/>
              <a:gd name="adj3" fmla="val 18750"/>
              <a:gd name="adj4" fmla="val -16667"/>
              <a:gd name="adj5" fmla="val 269306"/>
              <a:gd name="adj6" fmla="val -52666"/>
              <a:gd name="adj7" fmla="val 250062"/>
              <a:gd name="adj8" fmla="val -102851"/>
            </a:avLst>
          </a:prstGeom>
          <a:noFill/>
          <a:ln w="9525" cap="flat" cmpd="sng" algn="ctr">
            <a:solidFill>
              <a:srgbClr val="FF3300"/>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r>
              <a:rPr lang="es-ES" dirty="0">
                <a:solidFill>
                  <a:srgbClr val="FF0000"/>
                </a:solidFill>
                <a:effectLst>
                  <a:outerShdw blurRad="38100" dist="38100" dir="2700000" algn="tl">
                    <a:srgbClr val="000000">
                      <a:alpha val="43137"/>
                    </a:srgbClr>
                  </a:outerShdw>
                </a:effectLst>
              </a:rPr>
              <a:t>MBO:</a:t>
            </a:r>
            <a:br>
              <a:rPr lang="es-ES" dirty="0">
                <a:solidFill>
                  <a:srgbClr val="FF0000"/>
                </a:solidFill>
                <a:effectLst>
                  <a:outerShdw blurRad="38100" dist="38100" dir="2700000" algn="tl">
                    <a:srgbClr val="000000">
                      <a:alpha val="43137"/>
                    </a:srgbClr>
                  </a:outerShdw>
                </a:effectLst>
              </a:rPr>
            </a:br>
            <a:r>
              <a:rPr lang="es-ES" dirty="0">
                <a:solidFill>
                  <a:srgbClr val="FF0000"/>
                </a:solidFill>
                <a:effectLst>
                  <a:outerShdw blurRad="38100" dist="38100" dir="2700000" algn="tl">
                    <a:srgbClr val="000000">
                      <a:alpha val="43137"/>
                    </a:srgbClr>
                  </a:outerShdw>
                </a:effectLst>
              </a:rPr>
              <a:t>Dirección del Proyecto</a:t>
            </a:r>
          </a:p>
        </p:txBody>
      </p:sp>
      <p:sp>
        <p:nvSpPr>
          <p:cNvPr id="21" name="Elipse 20">
            <a:extLst>
              <a:ext uri="{FF2B5EF4-FFF2-40B4-BE49-F238E27FC236}">
                <a16:creationId xmlns:a16="http://schemas.microsoft.com/office/drawing/2014/main" id="{F2A12A2E-D46A-464E-BE6F-2E4EC340FD78}"/>
              </a:ext>
            </a:extLst>
          </p:cNvPr>
          <p:cNvSpPr/>
          <p:nvPr/>
        </p:nvSpPr>
        <p:spPr bwMode="auto">
          <a:xfrm>
            <a:off x="4899956" y="3783502"/>
            <a:ext cx="180000" cy="180000"/>
          </a:xfrm>
          <a:prstGeom prst="ellipse">
            <a:avLst/>
          </a:prstGeom>
          <a:solidFill>
            <a:srgbClr val="DDDDDD"/>
          </a:solidFill>
          <a:ln w="9525" cap="flat" cmpd="sng" algn="ctr">
            <a:solidFill>
              <a:srgbClr val="FF3300"/>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endParaRPr lang="es-ES"/>
          </a:p>
        </p:txBody>
      </p:sp>
    </p:spTree>
    <p:extLst>
      <p:ext uri="{BB962C8B-B14F-4D97-AF65-F5344CB8AC3E}">
        <p14:creationId xmlns:p14="http://schemas.microsoft.com/office/powerpoint/2010/main" val="2986334665"/>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19" name="4 Marcador de número de diapositiva"/>
          <p:cNvSpPr>
            <a:spLocks noGrp="1"/>
          </p:cNvSpPr>
          <p:nvPr>
            <p:ph type="sldNum" sz="quarter" idx="11"/>
          </p:nvPr>
        </p:nvSpPr>
        <p:spPr/>
        <p:txBody>
          <a:bodyPr/>
          <a:lstStyle/>
          <a:p>
            <a:pPr>
              <a:defRPr/>
            </a:pPr>
            <a:r>
              <a:rPr lang="es-ES"/>
              <a:t>Página: </a:t>
            </a:r>
            <a:fld id="{13711B0A-8EE6-4EA2-B685-90423A607E1C}" type="slidenum">
              <a:rPr lang="es-ES"/>
              <a:pPr>
                <a:defRPr/>
              </a:pPr>
              <a:t>38</a:t>
            </a:fld>
            <a:endParaRPr lang="es-ES"/>
          </a:p>
        </p:txBody>
      </p:sp>
      <p:sp>
        <p:nvSpPr>
          <p:cNvPr id="12292" name="Rectangle 2"/>
          <p:cNvSpPr>
            <a:spLocks noGrp="1" noChangeArrowheads="1"/>
          </p:cNvSpPr>
          <p:nvPr>
            <p:ph type="title"/>
          </p:nvPr>
        </p:nvSpPr>
        <p:spPr/>
        <p:txBody>
          <a:bodyPr>
            <a:normAutofit fontScale="90000"/>
          </a:bodyPr>
          <a:lstStyle/>
          <a:p>
            <a:pPr eaLnBrk="1" hangingPunct="1"/>
            <a:r>
              <a:rPr lang="es-ES" dirty="0"/>
              <a:t>Las Coordenadas Principales y el Enfoque a la Hora de Definir Éxito de un Proyecto</a:t>
            </a:r>
          </a:p>
        </p:txBody>
      </p:sp>
      <p:grpSp>
        <p:nvGrpSpPr>
          <p:cNvPr id="3" name="Grupo 2">
            <a:extLst>
              <a:ext uri="{FF2B5EF4-FFF2-40B4-BE49-F238E27FC236}">
                <a16:creationId xmlns:a16="http://schemas.microsoft.com/office/drawing/2014/main" id="{34BCD319-539E-46A0-B77E-8C53F821E7A0}"/>
              </a:ext>
            </a:extLst>
          </p:cNvPr>
          <p:cNvGrpSpPr/>
          <p:nvPr/>
        </p:nvGrpSpPr>
        <p:grpSpPr>
          <a:xfrm>
            <a:off x="4206877" y="3267107"/>
            <a:ext cx="7225950" cy="2984500"/>
            <a:chOff x="3040064" y="3290888"/>
            <a:chExt cx="7225950" cy="2984500"/>
          </a:xfrm>
        </p:grpSpPr>
        <p:sp>
          <p:nvSpPr>
            <p:cNvPr id="12295" name="AutoShape 6"/>
            <p:cNvSpPr>
              <a:spLocks noChangeArrowheads="1"/>
            </p:cNvSpPr>
            <p:nvPr/>
          </p:nvSpPr>
          <p:spPr bwMode="auto">
            <a:xfrm>
              <a:off x="6692901" y="3698875"/>
              <a:ext cx="2616200" cy="2212975"/>
            </a:xfrm>
            <a:prstGeom prst="hexagon">
              <a:avLst>
                <a:gd name="adj" fmla="val 29555"/>
                <a:gd name="vf" fmla="val 115470"/>
              </a:avLst>
            </a:prstGeom>
            <a:noFill/>
            <a:ln w="9525" algn="ctr">
              <a:solidFill>
                <a:schemeClr val="tx1"/>
              </a:solidFill>
              <a:miter lim="800000"/>
              <a:headEnd/>
              <a:tailEnd/>
            </a:ln>
          </p:spPr>
          <p:txBody>
            <a:bodyPr wrap="none" lIns="72000" tIns="36000" rIns="72000" bIns="36000" anchor="ctr"/>
            <a:lstStyle/>
            <a:p>
              <a:endParaRPr lang="es-ES"/>
            </a:p>
          </p:txBody>
        </p:sp>
        <p:sp>
          <p:nvSpPr>
            <p:cNvPr id="12299" name="Text Box 10"/>
            <p:cNvSpPr txBox="1">
              <a:spLocks noChangeArrowheads="1"/>
            </p:cNvSpPr>
            <p:nvPr/>
          </p:nvSpPr>
          <p:spPr bwMode="auto">
            <a:xfrm>
              <a:off x="6566715" y="3290888"/>
              <a:ext cx="1028661" cy="294302"/>
            </a:xfrm>
            <a:prstGeom prst="rect">
              <a:avLst/>
            </a:prstGeom>
            <a:noFill/>
            <a:ln w="9525" algn="ctr">
              <a:noFill/>
              <a:miter lim="800000"/>
              <a:headEnd/>
              <a:tailEnd/>
            </a:ln>
          </p:spPr>
          <p:txBody>
            <a:bodyPr wrap="none" lIns="72000" tIns="36000" rIns="72000" bIns="36000">
              <a:spAutoFit/>
            </a:bodyPr>
            <a:lstStyle/>
            <a:p>
              <a:r>
                <a:rPr lang="es-ES">
                  <a:solidFill>
                    <a:schemeClr val="tx1"/>
                  </a:solidFill>
                </a:rPr>
                <a:t>Alcance</a:t>
              </a:r>
            </a:p>
          </p:txBody>
        </p:sp>
        <p:sp>
          <p:nvSpPr>
            <p:cNvPr id="12300" name="Text Box 11"/>
            <p:cNvSpPr txBox="1">
              <a:spLocks noChangeArrowheads="1"/>
            </p:cNvSpPr>
            <p:nvPr/>
          </p:nvSpPr>
          <p:spPr bwMode="auto">
            <a:xfrm>
              <a:off x="5498475" y="4614863"/>
              <a:ext cx="998204" cy="294302"/>
            </a:xfrm>
            <a:prstGeom prst="rect">
              <a:avLst/>
            </a:prstGeom>
            <a:noFill/>
            <a:ln w="9525" algn="ctr">
              <a:noFill/>
              <a:miter lim="800000"/>
              <a:headEnd/>
              <a:tailEnd/>
            </a:ln>
          </p:spPr>
          <p:txBody>
            <a:bodyPr wrap="none" lIns="72000" tIns="36000" rIns="72000" bIns="36000">
              <a:spAutoFit/>
            </a:bodyPr>
            <a:lstStyle/>
            <a:p>
              <a:r>
                <a:rPr lang="es-ES">
                  <a:solidFill>
                    <a:schemeClr val="tx1"/>
                  </a:solidFill>
                </a:rPr>
                <a:t>Tiempo</a:t>
              </a:r>
            </a:p>
          </p:txBody>
        </p:sp>
        <p:sp>
          <p:nvSpPr>
            <p:cNvPr id="12301" name="Text Box 12"/>
            <p:cNvSpPr txBox="1">
              <a:spLocks noChangeArrowheads="1"/>
            </p:cNvSpPr>
            <p:nvPr/>
          </p:nvSpPr>
          <p:spPr bwMode="auto">
            <a:xfrm>
              <a:off x="9469789" y="4637088"/>
              <a:ext cx="796225" cy="294302"/>
            </a:xfrm>
            <a:prstGeom prst="rect">
              <a:avLst/>
            </a:prstGeom>
            <a:noFill/>
            <a:ln w="9525" algn="ctr">
              <a:noFill/>
              <a:miter lim="800000"/>
              <a:headEnd/>
              <a:tailEnd/>
            </a:ln>
          </p:spPr>
          <p:txBody>
            <a:bodyPr wrap="none" lIns="72000" tIns="36000" rIns="72000" bIns="36000">
              <a:spAutoFit/>
            </a:bodyPr>
            <a:lstStyle/>
            <a:p>
              <a:r>
                <a:rPr lang="es-ES">
                  <a:solidFill>
                    <a:schemeClr val="tx1"/>
                  </a:solidFill>
                </a:rPr>
                <a:t>Coste</a:t>
              </a:r>
            </a:p>
          </p:txBody>
        </p:sp>
        <p:sp>
          <p:nvSpPr>
            <p:cNvPr id="12302" name="Text Box 13"/>
            <p:cNvSpPr txBox="1">
              <a:spLocks noChangeArrowheads="1"/>
            </p:cNvSpPr>
            <p:nvPr/>
          </p:nvSpPr>
          <p:spPr bwMode="auto">
            <a:xfrm>
              <a:off x="8625842" y="3294063"/>
              <a:ext cx="999807" cy="294302"/>
            </a:xfrm>
            <a:prstGeom prst="rect">
              <a:avLst/>
            </a:prstGeom>
            <a:noFill/>
            <a:ln w="9525" algn="ctr">
              <a:noFill/>
              <a:miter lim="800000"/>
              <a:headEnd/>
              <a:tailEnd/>
            </a:ln>
          </p:spPr>
          <p:txBody>
            <a:bodyPr wrap="none" lIns="72000" tIns="36000" rIns="72000" bIns="36000">
              <a:spAutoFit/>
            </a:bodyPr>
            <a:lstStyle/>
            <a:p>
              <a:r>
                <a:rPr lang="es-ES">
                  <a:solidFill>
                    <a:schemeClr val="tx1"/>
                  </a:solidFill>
                </a:rPr>
                <a:t>Calidad</a:t>
              </a:r>
            </a:p>
          </p:txBody>
        </p:sp>
        <p:sp>
          <p:nvSpPr>
            <p:cNvPr id="12303" name="Text Box 14"/>
            <p:cNvSpPr txBox="1">
              <a:spLocks noChangeArrowheads="1"/>
            </p:cNvSpPr>
            <p:nvPr/>
          </p:nvSpPr>
          <p:spPr bwMode="auto">
            <a:xfrm>
              <a:off x="6248193" y="5915025"/>
              <a:ext cx="911642" cy="294302"/>
            </a:xfrm>
            <a:prstGeom prst="rect">
              <a:avLst/>
            </a:prstGeom>
            <a:noFill/>
            <a:ln w="9525" algn="ctr">
              <a:noFill/>
              <a:miter lim="800000"/>
              <a:headEnd/>
              <a:tailEnd/>
            </a:ln>
          </p:spPr>
          <p:txBody>
            <a:bodyPr wrap="none" lIns="72000" tIns="36000" rIns="72000" bIns="36000">
              <a:spAutoFit/>
            </a:bodyPr>
            <a:lstStyle/>
            <a:p>
              <a:r>
                <a:rPr lang="es-ES">
                  <a:solidFill>
                    <a:schemeClr val="tx1"/>
                  </a:solidFill>
                </a:rPr>
                <a:t>Riesgo</a:t>
              </a:r>
            </a:p>
          </p:txBody>
        </p:sp>
        <p:sp>
          <p:nvSpPr>
            <p:cNvPr id="12304" name="Text Box 15"/>
            <p:cNvSpPr txBox="1">
              <a:spLocks noChangeArrowheads="1"/>
            </p:cNvSpPr>
            <p:nvPr/>
          </p:nvSpPr>
          <p:spPr bwMode="auto">
            <a:xfrm>
              <a:off x="8648701" y="5981700"/>
              <a:ext cx="1182688" cy="293688"/>
            </a:xfrm>
            <a:prstGeom prst="rect">
              <a:avLst/>
            </a:prstGeom>
            <a:noFill/>
            <a:ln w="9525" algn="ctr">
              <a:noFill/>
              <a:miter lim="800000"/>
              <a:headEnd/>
              <a:tailEnd/>
            </a:ln>
          </p:spPr>
          <p:txBody>
            <a:bodyPr wrap="none" lIns="72000" tIns="36000" rIns="72000" bIns="36000">
              <a:spAutoFit/>
            </a:bodyPr>
            <a:lstStyle/>
            <a:p>
              <a:r>
                <a:rPr lang="es-ES">
                  <a:solidFill>
                    <a:schemeClr val="tx1"/>
                  </a:solidFill>
                </a:rPr>
                <a:t>Recursos</a:t>
              </a:r>
            </a:p>
          </p:txBody>
        </p:sp>
        <p:sp>
          <p:nvSpPr>
            <p:cNvPr id="12306" name="Text Box 17"/>
            <p:cNvSpPr txBox="1">
              <a:spLocks noChangeArrowheads="1"/>
            </p:cNvSpPr>
            <p:nvPr/>
          </p:nvSpPr>
          <p:spPr bwMode="auto">
            <a:xfrm>
              <a:off x="7240588" y="4489450"/>
              <a:ext cx="1525591" cy="737501"/>
            </a:xfrm>
            <a:prstGeom prst="rect">
              <a:avLst/>
            </a:prstGeom>
            <a:noFill/>
            <a:ln w="9525" algn="ctr">
              <a:noFill/>
              <a:miter lim="800000"/>
              <a:headEnd/>
              <a:tailEnd/>
            </a:ln>
          </p:spPr>
          <p:txBody>
            <a:bodyPr wrap="none" lIns="72000" tIns="36000" rIns="72000" bIns="36000">
              <a:spAutoFit/>
            </a:bodyPr>
            <a:lstStyle/>
            <a:p>
              <a:r>
                <a:rPr lang="es-ES" dirty="0">
                  <a:solidFill>
                    <a:schemeClr val="tx1"/>
                  </a:solidFill>
                </a:rPr>
                <a:t>Satisfacción</a:t>
              </a:r>
              <a:br>
                <a:rPr lang="es-ES" dirty="0">
                  <a:solidFill>
                    <a:schemeClr val="tx1"/>
                  </a:solidFill>
                </a:rPr>
              </a:br>
              <a:r>
                <a:rPr lang="es-ES" dirty="0">
                  <a:solidFill>
                    <a:schemeClr val="tx1"/>
                  </a:solidFill>
                </a:rPr>
                <a:t>de los</a:t>
              </a:r>
              <a:br>
                <a:rPr lang="es-ES" dirty="0">
                  <a:solidFill>
                    <a:schemeClr val="tx1"/>
                  </a:solidFill>
                </a:rPr>
              </a:br>
              <a:r>
                <a:rPr lang="es-ES" dirty="0">
                  <a:solidFill>
                    <a:schemeClr val="tx1"/>
                  </a:solidFill>
                </a:rPr>
                <a:t>Interesados</a:t>
              </a:r>
            </a:p>
          </p:txBody>
        </p:sp>
        <p:sp>
          <p:nvSpPr>
            <p:cNvPr id="12307" name="AutoShape 18"/>
            <p:cNvSpPr>
              <a:spLocks noChangeArrowheads="1"/>
            </p:cNvSpPr>
            <p:nvPr/>
          </p:nvSpPr>
          <p:spPr bwMode="auto">
            <a:xfrm>
              <a:off x="3040064" y="5186363"/>
              <a:ext cx="2497137" cy="520700"/>
            </a:xfrm>
            <a:prstGeom prst="rightArrow">
              <a:avLst>
                <a:gd name="adj1" fmla="val 100000"/>
                <a:gd name="adj2" fmla="val 51288"/>
              </a:avLst>
            </a:prstGeom>
            <a:noFill/>
            <a:ln w="9525" algn="ctr">
              <a:solidFill>
                <a:srgbClr val="000000"/>
              </a:solidFill>
              <a:miter lim="800000"/>
              <a:headEnd/>
              <a:tailEnd/>
            </a:ln>
          </p:spPr>
          <p:txBody>
            <a:bodyPr lIns="72000" tIns="36000" rIns="72000" bIns="36000" anchor="ctr" anchorCtr="1">
              <a:spAutoFit/>
            </a:bodyPr>
            <a:lstStyle/>
            <a:p>
              <a:r>
                <a:rPr lang="es-ES" dirty="0">
                  <a:solidFill>
                    <a:srgbClr val="000000"/>
                  </a:solidFill>
                </a:rPr>
                <a:t>VISION EXPANDIDA</a:t>
              </a:r>
            </a:p>
          </p:txBody>
        </p:sp>
      </p:grpSp>
      <p:grpSp>
        <p:nvGrpSpPr>
          <p:cNvPr id="2" name="Grupo 1">
            <a:extLst>
              <a:ext uri="{FF2B5EF4-FFF2-40B4-BE49-F238E27FC236}">
                <a16:creationId xmlns:a16="http://schemas.microsoft.com/office/drawing/2014/main" id="{1D1B5E14-7C4F-4F64-9F66-FCC88CFB1F07}"/>
              </a:ext>
            </a:extLst>
          </p:cNvPr>
          <p:cNvGrpSpPr/>
          <p:nvPr/>
        </p:nvGrpSpPr>
        <p:grpSpPr>
          <a:xfrm>
            <a:off x="904250" y="861399"/>
            <a:ext cx="5799764" cy="2773977"/>
            <a:chOff x="2093287" y="1049338"/>
            <a:chExt cx="5799764" cy="2773977"/>
          </a:xfrm>
        </p:grpSpPr>
        <p:sp>
          <p:nvSpPr>
            <p:cNvPr id="12294" name="AutoShape 5"/>
            <p:cNvSpPr>
              <a:spLocks noChangeArrowheads="1"/>
            </p:cNvSpPr>
            <p:nvPr/>
          </p:nvSpPr>
          <p:spPr bwMode="auto">
            <a:xfrm>
              <a:off x="2592388" y="1403350"/>
              <a:ext cx="2803526" cy="1887538"/>
            </a:xfrm>
            <a:prstGeom prst="triangle">
              <a:avLst>
                <a:gd name="adj" fmla="val 50000"/>
              </a:avLst>
            </a:prstGeom>
            <a:noFill/>
            <a:ln w="9525" algn="ctr">
              <a:solidFill>
                <a:schemeClr val="tx1"/>
              </a:solidFill>
              <a:miter lim="800000"/>
              <a:headEnd/>
              <a:tailEnd/>
            </a:ln>
          </p:spPr>
          <p:txBody>
            <a:bodyPr wrap="none" lIns="72000" tIns="36000" rIns="72000" bIns="36000" anchor="ctr"/>
            <a:lstStyle/>
            <a:p>
              <a:endParaRPr lang="es-ES"/>
            </a:p>
          </p:txBody>
        </p:sp>
        <p:sp>
          <p:nvSpPr>
            <p:cNvPr id="12296" name="Text Box 7"/>
            <p:cNvSpPr txBox="1">
              <a:spLocks noChangeArrowheads="1"/>
            </p:cNvSpPr>
            <p:nvPr/>
          </p:nvSpPr>
          <p:spPr bwMode="auto">
            <a:xfrm>
              <a:off x="3498077" y="1049338"/>
              <a:ext cx="1028661" cy="294302"/>
            </a:xfrm>
            <a:prstGeom prst="rect">
              <a:avLst/>
            </a:prstGeom>
            <a:noFill/>
            <a:ln w="9525" algn="ctr">
              <a:noFill/>
              <a:miter lim="800000"/>
              <a:headEnd/>
              <a:tailEnd/>
            </a:ln>
          </p:spPr>
          <p:txBody>
            <a:bodyPr wrap="none" lIns="72000" tIns="36000" rIns="72000" bIns="36000">
              <a:spAutoFit/>
            </a:bodyPr>
            <a:lstStyle/>
            <a:p>
              <a:r>
                <a:rPr lang="es-ES">
                  <a:solidFill>
                    <a:schemeClr val="tx1"/>
                  </a:solidFill>
                </a:rPr>
                <a:t>Alcance</a:t>
              </a:r>
            </a:p>
          </p:txBody>
        </p:sp>
        <p:sp>
          <p:nvSpPr>
            <p:cNvPr id="12297" name="Text Box 8"/>
            <p:cNvSpPr txBox="1">
              <a:spLocks noChangeArrowheads="1"/>
            </p:cNvSpPr>
            <p:nvPr/>
          </p:nvSpPr>
          <p:spPr bwMode="auto">
            <a:xfrm>
              <a:off x="2093287" y="3529013"/>
              <a:ext cx="998204" cy="294302"/>
            </a:xfrm>
            <a:prstGeom prst="rect">
              <a:avLst/>
            </a:prstGeom>
            <a:noFill/>
            <a:ln w="9525" algn="ctr">
              <a:noFill/>
              <a:miter lim="800000"/>
              <a:headEnd/>
              <a:tailEnd/>
            </a:ln>
          </p:spPr>
          <p:txBody>
            <a:bodyPr wrap="none" lIns="72000" tIns="36000" rIns="72000" bIns="36000">
              <a:spAutoFit/>
            </a:bodyPr>
            <a:lstStyle/>
            <a:p>
              <a:r>
                <a:rPr lang="es-ES">
                  <a:solidFill>
                    <a:schemeClr val="tx1"/>
                  </a:solidFill>
                </a:rPr>
                <a:t>Tiempo</a:t>
              </a:r>
            </a:p>
          </p:txBody>
        </p:sp>
        <p:sp>
          <p:nvSpPr>
            <p:cNvPr id="12298" name="Text Box 9"/>
            <p:cNvSpPr txBox="1">
              <a:spLocks noChangeArrowheads="1"/>
            </p:cNvSpPr>
            <p:nvPr/>
          </p:nvSpPr>
          <p:spPr bwMode="auto">
            <a:xfrm>
              <a:off x="4556477" y="3486150"/>
              <a:ext cx="796225" cy="294302"/>
            </a:xfrm>
            <a:prstGeom prst="rect">
              <a:avLst/>
            </a:prstGeom>
            <a:noFill/>
            <a:ln w="9525" algn="ctr">
              <a:noFill/>
              <a:miter lim="800000"/>
              <a:headEnd/>
              <a:tailEnd/>
            </a:ln>
          </p:spPr>
          <p:txBody>
            <a:bodyPr wrap="none" lIns="72000" tIns="36000" rIns="72000" bIns="36000">
              <a:spAutoFit/>
            </a:bodyPr>
            <a:lstStyle/>
            <a:p>
              <a:r>
                <a:rPr lang="es-ES">
                  <a:solidFill>
                    <a:schemeClr val="tx1"/>
                  </a:solidFill>
                </a:rPr>
                <a:t>Coste</a:t>
              </a:r>
            </a:p>
          </p:txBody>
        </p:sp>
        <p:sp>
          <p:nvSpPr>
            <p:cNvPr id="12305" name="Text Box 16"/>
            <p:cNvSpPr txBox="1">
              <a:spLocks noChangeArrowheads="1"/>
            </p:cNvSpPr>
            <p:nvPr/>
          </p:nvSpPr>
          <p:spPr bwMode="auto">
            <a:xfrm>
              <a:off x="3231355" y="2476067"/>
              <a:ext cx="1525592" cy="737501"/>
            </a:xfrm>
            <a:prstGeom prst="rect">
              <a:avLst/>
            </a:prstGeom>
            <a:noFill/>
            <a:ln w="9525" algn="ctr">
              <a:noFill/>
              <a:miter lim="800000"/>
              <a:headEnd/>
              <a:tailEnd/>
            </a:ln>
          </p:spPr>
          <p:txBody>
            <a:bodyPr wrap="none" lIns="72000" tIns="36000" rIns="72000" bIns="36000">
              <a:spAutoFit/>
            </a:bodyPr>
            <a:lstStyle/>
            <a:p>
              <a:r>
                <a:rPr lang="es-ES" dirty="0">
                  <a:solidFill>
                    <a:schemeClr val="tx1"/>
                  </a:solidFill>
                </a:rPr>
                <a:t>Satisfacción</a:t>
              </a:r>
              <a:br>
                <a:rPr lang="es-ES" dirty="0">
                  <a:solidFill>
                    <a:schemeClr val="tx1"/>
                  </a:solidFill>
                </a:rPr>
              </a:br>
              <a:r>
                <a:rPr lang="es-ES" dirty="0">
                  <a:solidFill>
                    <a:schemeClr val="tx1"/>
                  </a:solidFill>
                </a:rPr>
                <a:t>del</a:t>
              </a:r>
              <a:br>
                <a:rPr lang="es-ES" dirty="0">
                  <a:solidFill>
                    <a:schemeClr val="tx1"/>
                  </a:solidFill>
                </a:rPr>
              </a:br>
              <a:r>
                <a:rPr lang="es-ES" dirty="0">
                  <a:solidFill>
                    <a:schemeClr val="tx1"/>
                  </a:solidFill>
                </a:rPr>
                <a:t>Cliente</a:t>
              </a:r>
            </a:p>
          </p:txBody>
        </p:sp>
        <p:sp>
          <p:nvSpPr>
            <p:cNvPr id="12308" name="AutoShape 19"/>
            <p:cNvSpPr>
              <a:spLocks noChangeArrowheads="1"/>
            </p:cNvSpPr>
            <p:nvPr/>
          </p:nvSpPr>
          <p:spPr bwMode="auto">
            <a:xfrm>
              <a:off x="5168901" y="1781175"/>
              <a:ext cx="2724150" cy="520700"/>
            </a:xfrm>
            <a:prstGeom prst="leftArrow">
              <a:avLst>
                <a:gd name="adj1" fmla="val 100000"/>
                <a:gd name="adj2" fmla="val 66268"/>
              </a:avLst>
            </a:prstGeom>
            <a:noFill/>
            <a:ln w="9525" algn="ctr">
              <a:solidFill>
                <a:srgbClr val="000000"/>
              </a:solidFill>
              <a:miter lim="800000"/>
              <a:headEnd/>
              <a:tailEnd/>
            </a:ln>
          </p:spPr>
          <p:txBody>
            <a:bodyPr lIns="72000" tIns="36000" rIns="72000" bIns="36000" anchor="ctr" anchorCtr="1">
              <a:spAutoFit/>
            </a:bodyPr>
            <a:lstStyle/>
            <a:p>
              <a:r>
                <a:rPr lang="es-ES" dirty="0">
                  <a:solidFill>
                    <a:srgbClr val="000000"/>
                  </a:solidFill>
                </a:rPr>
                <a:t>VISION RESTRINGIDA</a:t>
              </a:r>
            </a:p>
          </p:txBody>
        </p:sp>
      </p:grpSp>
    </p:spTree>
    <p:extLst>
      <p:ext uri="{BB962C8B-B14F-4D97-AF65-F5344CB8AC3E}">
        <p14:creationId xmlns:p14="http://schemas.microsoft.com/office/powerpoint/2010/main" val="33330828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normAutofit fontScale="90000"/>
          </a:bodyPr>
          <a:lstStyle/>
          <a:p>
            <a:pPr eaLnBrk="1" hangingPunct="1"/>
            <a:r>
              <a:rPr lang="es-ES" dirty="0"/>
              <a:t>Gestión de Interesados (</a:t>
            </a:r>
            <a:r>
              <a:rPr lang="es-ES" dirty="0" err="1"/>
              <a:t>Stakeholder</a:t>
            </a:r>
            <a:r>
              <a:rPr lang="es-ES" dirty="0"/>
              <a:t> Management)</a:t>
            </a:r>
          </a:p>
        </p:txBody>
      </p:sp>
      <p:sp>
        <p:nvSpPr>
          <p:cNvPr id="13317" name="Rectangle 3"/>
          <p:cNvSpPr>
            <a:spLocks noGrp="1" noChangeArrowheads="1"/>
          </p:cNvSpPr>
          <p:nvPr>
            <p:ph idx="1"/>
          </p:nvPr>
        </p:nvSpPr>
        <p:spPr/>
        <p:txBody>
          <a:bodyPr>
            <a:normAutofit lnSpcReduction="10000"/>
          </a:bodyPr>
          <a:lstStyle/>
          <a:p>
            <a:pPr eaLnBrk="1" hangingPunct="1">
              <a:lnSpc>
                <a:spcPct val="90000"/>
              </a:lnSpc>
              <a:defRPr/>
            </a:pPr>
            <a:r>
              <a:rPr lang="es-ES" dirty="0"/>
              <a:t>Un interesado (</a:t>
            </a:r>
            <a:r>
              <a:rPr lang="es-ES" dirty="0" err="1"/>
              <a:t>stakeholder</a:t>
            </a:r>
            <a:r>
              <a:rPr lang="es-ES" dirty="0"/>
              <a:t>) es cualquier actor suficientemente próximo al proyecto, que tenga intereses afectados por su realización, que esté involucrado en ella o tenga capacidad de influencia en proyecto.</a:t>
            </a:r>
          </a:p>
          <a:p>
            <a:pPr eaLnBrk="1" hangingPunct="1">
              <a:lnSpc>
                <a:spcPct val="90000"/>
              </a:lnSpc>
              <a:defRPr/>
            </a:pPr>
            <a:r>
              <a:rPr lang="es-ES" dirty="0"/>
              <a:t>La dirección del proyecto comprende la gestión de los interesados del proyecto:</a:t>
            </a:r>
          </a:p>
          <a:p>
            <a:pPr lvl="1" eaLnBrk="1" hangingPunct="1">
              <a:lnSpc>
                <a:spcPct val="90000"/>
              </a:lnSpc>
              <a:defRPr/>
            </a:pPr>
            <a:r>
              <a:rPr lang="es-ES" dirty="0"/>
              <a:t>Identificando a todos los actores </a:t>
            </a:r>
          </a:p>
          <a:p>
            <a:pPr lvl="1" eaLnBrk="1" hangingPunct="1">
              <a:lnSpc>
                <a:spcPct val="90000"/>
              </a:lnSpc>
              <a:defRPr/>
            </a:pPr>
            <a:r>
              <a:rPr lang="es-ES" dirty="0"/>
              <a:t>Determinando su influencia y actitud </a:t>
            </a:r>
          </a:p>
          <a:p>
            <a:pPr lvl="1" eaLnBrk="1" hangingPunct="1">
              <a:lnSpc>
                <a:spcPct val="90000"/>
              </a:lnSpc>
              <a:defRPr/>
            </a:pPr>
            <a:r>
              <a:rPr lang="es-ES" dirty="0"/>
              <a:t>Analizando sus intereses y expectativas, </a:t>
            </a:r>
          </a:p>
          <a:p>
            <a:pPr lvl="1" eaLnBrk="1" hangingPunct="1">
              <a:lnSpc>
                <a:spcPct val="90000"/>
              </a:lnSpc>
              <a:defRPr/>
            </a:pPr>
            <a:r>
              <a:rPr lang="es-ES" dirty="0"/>
              <a:t>Determinando los requisitos válidos, aquellos cuyo cumplimiento hay que conseguir</a:t>
            </a:r>
          </a:p>
          <a:p>
            <a:pPr lvl="1" eaLnBrk="1" hangingPunct="1">
              <a:lnSpc>
                <a:spcPct val="90000"/>
              </a:lnSpc>
              <a:defRPr/>
            </a:pPr>
            <a:r>
              <a:rPr lang="es-ES" dirty="0"/>
              <a:t>Estableciendo una estrategia de gestión para cada uno</a:t>
            </a:r>
          </a:p>
          <a:p>
            <a:pPr eaLnBrk="1" hangingPunct="1">
              <a:lnSpc>
                <a:spcPct val="90000"/>
              </a:lnSpc>
              <a:defRPr/>
            </a:pPr>
            <a:r>
              <a:rPr lang="es-ES" dirty="0"/>
              <a:t>Dado que el éxito proyecto depende totalmente de su aceptación por parte de los actores clave, la gestión de interesados tiene como objetivo conseguir su involucración, participación y compromiso (</a:t>
            </a:r>
            <a:r>
              <a:rPr lang="es-ES" dirty="0" err="1"/>
              <a:t>engagement</a:t>
            </a:r>
            <a:r>
              <a:rPr lang="es-ES" dirty="0"/>
              <a:t>) con los trabajos del equipo de proyecto:</a:t>
            </a:r>
          </a:p>
          <a:p>
            <a:pPr lvl="1">
              <a:defRPr/>
            </a:pPr>
            <a:r>
              <a:rPr lang="es-ES" dirty="0"/>
              <a:t>Que se involucren en la aceptación de los entregables del proyecto,</a:t>
            </a:r>
          </a:p>
          <a:p>
            <a:pPr lvl="1">
              <a:defRPr/>
            </a:pPr>
            <a:r>
              <a:rPr lang="es-ES" dirty="0"/>
              <a:t>Procurando equilibrar intereses contrapuestos, que participen en la toma de decisiones</a:t>
            </a:r>
          </a:p>
          <a:p>
            <a:pPr lvl="1">
              <a:defRPr/>
            </a:pPr>
            <a:r>
              <a:rPr lang="es-ES" dirty="0"/>
              <a:t>Que se comprometan con el éxito del proyecto</a:t>
            </a:r>
          </a:p>
          <a:p>
            <a:pPr>
              <a:defRPr/>
            </a:pPr>
            <a:r>
              <a:rPr lang="es-ES" dirty="0"/>
              <a:t>La gestión de interesados, que orienta la gestión y realización del proyecto, se enfoca en la satisfacción del cliente final, de los usuarios del producto del proyecto, aunque proporciona una amplia visión de cómo conseguirlo</a:t>
            </a:r>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89CDE44B-3E9A-41C5-A61D-8B240EA58E6E}" type="slidenum">
              <a:rPr lang="es-ES"/>
              <a:pPr>
                <a:defRPr/>
              </a:pPr>
              <a:t>39</a:t>
            </a:fld>
            <a:endParaRPr lang="es-ES"/>
          </a:p>
        </p:txBody>
      </p:sp>
    </p:spTree>
    <p:extLst>
      <p:ext uri="{BB962C8B-B14F-4D97-AF65-F5344CB8AC3E}">
        <p14:creationId xmlns:p14="http://schemas.microsoft.com/office/powerpoint/2010/main" val="2615529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Marcador de pie de página"/>
          <p:cNvSpPr>
            <a:spLocks noGrp="1"/>
          </p:cNvSpPr>
          <p:nvPr>
            <p:ph type="ftr" sz="quarter" idx="10"/>
          </p:nvPr>
        </p:nvSpPr>
        <p:spPr/>
        <p:txBody>
          <a:bodyPr/>
          <a:lstStyle/>
          <a:p>
            <a:pPr>
              <a:defRPr/>
            </a:pPr>
            <a:r>
              <a:rPr lang="es-ES"/>
              <a:t>© by fjspsv, 2025 - Introducción a la Dirección de Proyectos</a:t>
            </a:r>
            <a:endParaRPr lang="es-ES" dirty="0"/>
          </a:p>
        </p:txBody>
      </p:sp>
      <p:sp>
        <p:nvSpPr>
          <p:cNvPr id="6" name="4 Marcador de número de diapositiva"/>
          <p:cNvSpPr>
            <a:spLocks noGrp="1"/>
          </p:cNvSpPr>
          <p:nvPr>
            <p:ph type="sldNum" sz="quarter" idx="11"/>
          </p:nvPr>
        </p:nvSpPr>
        <p:spPr/>
        <p:txBody>
          <a:bodyPr/>
          <a:lstStyle/>
          <a:p>
            <a:pPr>
              <a:defRPr/>
            </a:pPr>
            <a:r>
              <a:rPr lang="es-ES"/>
              <a:t>Página: </a:t>
            </a:r>
            <a:fld id="{0EF5C6BF-2C5C-4991-9B37-8D05B3C9C089}" type="slidenum">
              <a:rPr lang="es-ES"/>
              <a:pPr>
                <a:defRPr/>
              </a:pPr>
              <a:t>4</a:t>
            </a:fld>
            <a:endParaRPr lang="es-ES"/>
          </a:p>
        </p:txBody>
      </p:sp>
      <p:sp>
        <p:nvSpPr>
          <p:cNvPr id="7172" name="Rectangle 2"/>
          <p:cNvSpPr>
            <a:spLocks noGrp="1" noChangeArrowheads="1"/>
          </p:cNvSpPr>
          <p:nvPr>
            <p:ph type="title"/>
          </p:nvPr>
        </p:nvSpPr>
        <p:spPr>
          <a:xfrm>
            <a:off x="78560" y="69167"/>
            <a:ext cx="9498485" cy="497840"/>
          </a:xfrm>
        </p:spPr>
        <p:txBody>
          <a:bodyPr>
            <a:normAutofit/>
          </a:bodyPr>
          <a:lstStyle/>
          <a:p>
            <a:pPr eaLnBrk="1" hangingPunct="1"/>
            <a:r>
              <a:rPr lang="es-ES" dirty="0"/>
              <a:t>Consideraciones Acerca de la Guía del PMBOK</a:t>
            </a:r>
            <a:r>
              <a:rPr lang="es-ES" baseline="30000" dirty="0"/>
              <a:t>®</a:t>
            </a:r>
          </a:p>
        </p:txBody>
      </p:sp>
      <p:sp>
        <p:nvSpPr>
          <p:cNvPr id="7173" name="Rectangle 3"/>
          <p:cNvSpPr>
            <a:spLocks noGrp="1" noChangeArrowheads="1"/>
          </p:cNvSpPr>
          <p:nvPr>
            <p:ph type="body" idx="1"/>
          </p:nvPr>
        </p:nvSpPr>
        <p:spPr>
          <a:xfrm>
            <a:off x="410325" y="640081"/>
            <a:ext cx="11248275" cy="5723889"/>
          </a:xfrm>
        </p:spPr>
        <p:txBody>
          <a:bodyPr>
            <a:normAutofit/>
          </a:bodyPr>
          <a:lstStyle/>
          <a:p>
            <a:pPr eaLnBrk="1" hangingPunct="1"/>
            <a:r>
              <a:rPr lang="es-ES" sz="2000" dirty="0"/>
              <a:t>La finalidad principal de la Guía del PMBOK</a:t>
            </a:r>
            <a:r>
              <a:rPr lang="es-ES" sz="2000" baseline="30000" dirty="0"/>
              <a:t>®</a:t>
            </a:r>
            <a:r>
              <a:rPr lang="es-ES" sz="2000" dirty="0"/>
              <a:t> es identificar el subconjunto de Fundamentos de la Dirección de Proyectos generalmente reconocido como buenas prácticas.</a:t>
            </a:r>
          </a:p>
          <a:p>
            <a:pPr eaLnBrk="1" hangingPunct="1"/>
            <a:r>
              <a:rPr lang="es-ES" sz="2000" dirty="0"/>
              <a:t>El PMBOK</a:t>
            </a:r>
            <a:r>
              <a:rPr lang="es-ES" sz="2000" baseline="30000" dirty="0"/>
              <a:t> ®</a:t>
            </a:r>
            <a:r>
              <a:rPr lang="es-ES" sz="2000" dirty="0"/>
              <a:t> no es un compendio de todos los conocimientos sobre dirección de proyectos, solo buenas prácticas generalmente reconocidas.</a:t>
            </a:r>
          </a:p>
          <a:p>
            <a:pPr eaLnBrk="1" hangingPunct="1"/>
            <a:r>
              <a:rPr lang="es-ES" sz="2000" dirty="0"/>
              <a:t>Los conocimientos descritos en el PMBOK</a:t>
            </a:r>
            <a:r>
              <a:rPr lang="es-ES" sz="2000" baseline="30000" dirty="0"/>
              <a:t> ®</a:t>
            </a:r>
            <a:r>
              <a:rPr lang="es-ES" sz="2000" dirty="0"/>
              <a:t> no deben aplicarse siempre de forma uniforme en cualquier proyecto y generalmente deben de ser ampliados cuando se aplica a la dirección de un proyecto de una determinada área de aplicación</a:t>
            </a:r>
          </a:p>
          <a:p>
            <a:pPr eaLnBrk="1" hangingPunct="1"/>
            <a:r>
              <a:rPr lang="es-ES" sz="2000" dirty="0"/>
              <a:t>El Equipo de Dirección del Proyecto y/o el Director de Proyecto es responsable de determinar lo que es apropiado aplicar del PMBOK</a:t>
            </a:r>
            <a:r>
              <a:rPr lang="es-ES" sz="2000" baseline="30000" dirty="0"/>
              <a:t> ®</a:t>
            </a:r>
            <a:r>
              <a:rPr lang="es-ES" sz="2000" dirty="0"/>
              <a:t> en un proyecto concreto.</a:t>
            </a:r>
          </a:p>
          <a:p>
            <a:pPr eaLnBrk="1" hangingPunct="1"/>
            <a:r>
              <a:rPr lang="es-ES" sz="2000" dirty="0"/>
              <a:t>En el PMBOK</a:t>
            </a:r>
            <a:r>
              <a:rPr lang="es-ES" sz="2000" baseline="30000" dirty="0"/>
              <a:t> ®</a:t>
            </a:r>
            <a:r>
              <a:rPr lang="es-ES" sz="2000" dirty="0"/>
              <a:t> no se abordan todos los detalles de cada tema y es la base de otras normas adicionales tales como:</a:t>
            </a:r>
          </a:p>
          <a:p>
            <a:pPr lvl="1" eaLnBrk="1" hangingPunct="1"/>
            <a:r>
              <a:rPr lang="en-US" dirty="0"/>
              <a:t>The Standard for Program Management </a:t>
            </a:r>
          </a:p>
          <a:p>
            <a:pPr lvl="1" eaLnBrk="1" hangingPunct="1"/>
            <a:r>
              <a:rPr lang="en-US" dirty="0"/>
              <a:t>The Standard for Portfolio Management </a:t>
            </a:r>
          </a:p>
          <a:p>
            <a:pPr lvl="1" eaLnBrk="1" hangingPunct="1"/>
            <a:r>
              <a:rPr lang="en-US" dirty="0"/>
              <a:t>Organizational Project Management Maturity Model </a:t>
            </a:r>
          </a:p>
          <a:p>
            <a:pPr eaLnBrk="1" hangingPunct="1"/>
            <a:endParaRPr lang="es-ES" dirty="0"/>
          </a:p>
        </p:txBody>
      </p:sp>
      <p:pic>
        <p:nvPicPr>
          <p:cNvPr id="7174" name="Picture 4" descr="J0292020"/>
          <p:cNvPicPr>
            <a:picLocks noChangeAspect="1" noChangeArrowheads="1"/>
          </p:cNvPicPr>
          <p:nvPr/>
        </p:nvPicPr>
        <p:blipFill>
          <a:blip r:embed="rId3" cstate="print"/>
          <a:srcRect/>
          <a:stretch>
            <a:fillRect/>
          </a:stretch>
        </p:blipFill>
        <p:spPr bwMode="auto">
          <a:xfrm>
            <a:off x="8993289" y="4109884"/>
            <a:ext cx="2408354" cy="2108035"/>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a:t>El Papel y la Pericia del Director del Proyectos</a:t>
            </a:r>
          </a:p>
        </p:txBody>
      </p:sp>
      <p:sp>
        <p:nvSpPr>
          <p:cNvPr id="3" name="2 Marcador de contenido"/>
          <p:cNvSpPr>
            <a:spLocks noGrp="1"/>
          </p:cNvSpPr>
          <p:nvPr>
            <p:ph idx="1"/>
          </p:nvPr>
        </p:nvSpPr>
        <p:spPr>
          <a:xfrm>
            <a:off x="289711" y="633745"/>
            <a:ext cx="11621863" cy="4338306"/>
          </a:xfrm>
        </p:spPr>
        <p:txBody>
          <a:bodyPr>
            <a:normAutofit lnSpcReduction="10000"/>
          </a:bodyPr>
          <a:lstStyle/>
          <a:p>
            <a:r>
              <a:rPr lang="es-ES" dirty="0"/>
              <a:t>El PMBOK enfatiza la figura del Director de Proyectos y los distingue de otros directores</a:t>
            </a:r>
          </a:p>
          <a:p>
            <a:r>
              <a:rPr lang="es-ES" dirty="0"/>
              <a:t>El Director de Proyectos  se relaciona con uno o varios directores funcionales o de departamento</a:t>
            </a:r>
          </a:p>
          <a:p>
            <a:r>
              <a:rPr lang="es-ES" dirty="0"/>
              <a:t>A veces esta a las órdenes de un director de portafolio, un director de programa, o directamente, de la alta dirección</a:t>
            </a:r>
          </a:p>
          <a:p>
            <a:r>
              <a:rPr lang="es-ES" dirty="0"/>
              <a:t>El director del proyecto también trabaja estrechamente y en colaboración con otros especialistas como analistas de negocios, gerentes de control de calidad y expertos en materias diversas</a:t>
            </a:r>
          </a:p>
          <a:p>
            <a:r>
              <a:rPr lang="es-ES" dirty="0"/>
              <a:t>La dirección eficaz de un proyecto requiere que su director posea competencias muy diversas:</a:t>
            </a:r>
          </a:p>
          <a:p>
            <a:pPr marL="720000" lvl="2" indent="-180000">
              <a:buFont typeface="Arial" pitchFamily="34" charset="0"/>
              <a:buChar char="•"/>
            </a:pPr>
            <a:r>
              <a:rPr lang="es-ES" dirty="0"/>
              <a:t>Competencia</a:t>
            </a:r>
          </a:p>
          <a:p>
            <a:pPr marL="720000" lvl="2" indent="-180000">
              <a:buFont typeface="Arial" pitchFamily="34" charset="0"/>
              <a:buChar char="•"/>
            </a:pPr>
            <a:r>
              <a:rPr lang="es-ES" dirty="0"/>
              <a:t>Rendimiento</a:t>
            </a:r>
          </a:p>
          <a:p>
            <a:pPr marL="720000" lvl="2" indent="-180000">
              <a:buFont typeface="Arial" pitchFamily="34" charset="0"/>
              <a:buChar char="•"/>
            </a:pPr>
            <a:r>
              <a:rPr lang="es-ES" dirty="0"/>
              <a:t>Comportamiento</a:t>
            </a:r>
          </a:p>
          <a:p>
            <a:endParaRPr lang="es-ES" dirty="0"/>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963F7D58-57EC-418C-BE87-234B6873F7FB}" type="slidenum">
              <a:rPr lang="es-ES" smtClean="0"/>
              <a:pPr>
                <a:defRPr/>
              </a:pPr>
              <a:t>40</a:t>
            </a:fld>
            <a:endParaRPr lang="es-ES"/>
          </a:p>
        </p:txBody>
      </p:sp>
      <p:graphicFrame>
        <p:nvGraphicFramePr>
          <p:cNvPr id="8" name="Diagrama 7">
            <a:extLst>
              <a:ext uri="{FF2B5EF4-FFF2-40B4-BE49-F238E27FC236}">
                <a16:creationId xmlns:a16="http://schemas.microsoft.com/office/drawing/2014/main" id="{F6DBC995-FBAC-4E2D-A4D1-571C929DA38E}"/>
              </a:ext>
            </a:extLst>
          </p:cNvPr>
          <p:cNvGraphicFramePr/>
          <p:nvPr>
            <p:extLst>
              <p:ext uri="{D42A27DB-BD31-4B8C-83A1-F6EECF244321}">
                <p14:modId xmlns:p14="http://schemas.microsoft.com/office/powerpoint/2010/main" val="3333172637"/>
              </p:ext>
            </p:extLst>
          </p:nvPr>
        </p:nvGraphicFramePr>
        <p:xfrm>
          <a:off x="6394888" y="3643992"/>
          <a:ext cx="4429125" cy="27717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16695629"/>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78560" y="16897"/>
            <a:ext cx="12113440" cy="538508"/>
          </a:xfrm>
        </p:spPr>
        <p:txBody>
          <a:bodyPr>
            <a:normAutofit fontScale="90000"/>
          </a:bodyPr>
          <a:lstStyle/>
          <a:p>
            <a:r>
              <a:rPr lang="es-ES" dirty="0"/>
              <a:t>El Triangulo del Talento del Director de Proyectos, Base de la Estructura del Examen PMP</a:t>
            </a:r>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41</a:t>
            </a:fld>
            <a:endParaRPr lang="es-ES"/>
          </a:p>
        </p:txBody>
      </p:sp>
      <p:graphicFrame>
        <p:nvGraphicFramePr>
          <p:cNvPr id="10" name="Group 62"/>
          <p:cNvGraphicFramePr>
            <a:graphicFrameLocks noGrp="1"/>
          </p:cNvGraphicFramePr>
          <p:nvPr>
            <p:extLst>
              <p:ext uri="{D42A27DB-BD31-4B8C-83A1-F6EECF244321}">
                <p14:modId xmlns:p14="http://schemas.microsoft.com/office/powerpoint/2010/main" val="2249975053"/>
              </p:ext>
            </p:extLst>
          </p:nvPr>
        </p:nvGraphicFramePr>
        <p:xfrm>
          <a:off x="8362507" y="4674805"/>
          <a:ext cx="2833913" cy="806451"/>
        </p:xfrm>
        <a:graphic>
          <a:graphicData uri="http://schemas.openxmlformats.org/drawingml/2006/table">
            <a:tbl>
              <a:tblPr/>
              <a:tblGrid>
                <a:gridCol w="2833913">
                  <a:extLst>
                    <a:ext uri="{9D8B030D-6E8A-4147-A177-3AD203B41FA5}">
                      <a16:colId xmlns:a16="http://schemas.microsoft.com/office/drawing/2014/main" val="20000"/>
                    </a:ext>
                  </a:extLst>
                </a:gridCol>
              </a:tblGrid>
              <a:tr h="268288">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defRPr/>
                      </a:pPr>
                      <a:r>
                        <a:rPr kumimoji="0" lang="es-ES" sz="1200" b="1" i="0" u="none" strike="noStrike" kern="1200" cap="none" normalizeH="0" baseline="0" dirty="0">
                          <a:ln>
                            <a:noFill/>
                          </a:ln>
                          <a:solidFill>
                            <a:srgbClr val="00B050"/>
                          </a:solidFill>
                          <a:effectLst>
                            <a:outerShdw blurRad="38100" dist="38100" dir="2700000" algn="tl">
                              <a:srgbClr val="000000">
                                <a:alpha val="43137"/>
                              </a:srgbClr>
                            </a:outerShdw>
                          </a:effectLst>
                          <a:latin typeface="Arial" charset="0"/>
                          <a:ea typeface="+mn-ea"/>
                          <a:cs typeface="+mn-cs"/>
                        </a:rPr>
                        <a:t>I. Competencias Comportamentales</a:t>
                      </a:r>
                      <a:r>
                        <a:rPr kumimoji="0" lang="es-ES" sz="1200" b="1" i="0" u="none" strike="noStrike" kern="1200" cap="none" normalizeH="0" baseline="0" dirty="0">
                          <a:ln>
                            <a:noFill/>
                          </a:ln>
                          <a:solidFill>
                            <a:srgbClr val="00B0F0"/>
                          </a:solidFill>
                          <a:effectLst>
                            <a:outerShdw blurRad="38100" dist="38100" dir="2700000" algn="tl">
                              <a:srgbClr val="000000">
                                <a:alpha val="43137"/>
                              </a:srgbClr>
                            </a:outerShdw>
                          </a:effectLst>
                          <a:latin typeface="Arial" charset="0"/>
                          <a:ea typeface="+mn-ea"/>
                          <a:cs typeface="+mn-cs"/>
                        </a:rPr>
                        <a:t> </a:t>
                      </a:r>
                      <a:endParaRPr kumimoji="0" lang="es-ES" sz="1200" b="1" i="0" u="none" strike="noStrike" kern="1200" cap="none" normalizeH="0" baseline="0" dirty="0">
                        <a:ln>
                          <a:noFill/>
                        </a:ln>
                        <a:solidFill>
                          <a:srgbClr val="00B050"/>
                        </a:solidFill>
                        <a:effectLst>
                          <a:outerShdw blurRad="38100" dist="38100" dir="2700000" algn="tl">
                            <a:srgbClr val="000000">
                              <a:alpha val="43137"/>
                            </a:srgbClr>
                          </a:outerShdw>
                        </a:effectLst>
                        <a:latin typeface="Arial" charset="0"/>
                        <a:ea typeface="+mn-ea"/>
                        <a:cs typeface="+mn-cs"/>
                      </a:endParaRPr>
                    </a:p>
                  </a:txBody>
                  <a:tcPr marL="72000" marR="72000"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68288">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200" b="1" i="0" u="none" strike="noStrike" cap="none" normalizeH="0" baseline="0" dirty="0">
                          <a:ln>
                            <a:noFill/>
                          </a:ln>
                          <a:solidFill>
                            <a:srgbClr val="00B0F0"/>
                          </a:solidFill>
                          <a:effectLst>
                            <a:outerShdw blurRad="38100" dist="38100" dir="2700000" algn="tl">
                              <a:srgbClr val="000000">
                                <a:alpha val="43137"/>
                              </a:srgbClr>
                            </a:outerShdw>
                          </a:effectLst>
                          <a:latin typeface="Arial" charset="0"/>
                        </a:rPr>
                        <a:t>II. Competencias Ejecutivas </a:t>
                      </a:r>
                      <a:endParaRPr kumimoji="0" lang="es-ES" sz="1200" b="1" i="0" u="none" strike="noStrike" kern="1200" cap="none" normalizeH="0" baseline="0" dirty="0">
                        <a:ln>
                          <a:noFill/>
                        </a:ln>
                        <a:solidFill>
                          <a:srgbClr val="00B050"/>
                        </a:solidFill>
                        <a:effectLst>
                          <a:outerShdw blurRad="38100" dist="38100" dir="2700000" algn="tl">
                            <a:srgbClr val="000000">
                              <a:alpha val="43137"/>
                            </a:srgbClr>
                          </a:outerShdw>
                        </a:effectLst>
                        <a:latin typeface="Arial" charset="0"/>
                        <a:ea typeface="+mn-ea"/>
                        <a:cs typeface="+mn-cs"/>
                      </a:endParaRPr>
                    </a:p>
                  </a:txBody>
                  <a:tcPr marL="72000" marR="72000"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9875">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200" b="1" i="0" u="none" strike="noStrike" cap="none" normalizeH="0" baseline="0" dirty="0">
                          <a:ln>
                            <a:noFill/>
                          </a:ln>
                          <a:solidFill>
                            <a:srgbClr val="7030A0"/>
                          </a:solidFill>
                          <a:effectLst>
                            <a:outerShdw blurRad="38100" dist="38100" dir="2700000" algn="tl">
                              <a:srgbClr val="000000">
                                <a:alpha val="43137"/>
                              </a:srgbClr>
                            </a:outerShdw>
                          </a:effectLst>
                          <a:latin typeface="Arial" charset="0"/>
                        </a:rPr>
                        <a:t>III. Competencias Contextuales</a:t>
                      </a:r>
                    </a:p>
                  </a:txBody>
                  <a:tcPr marL="72000" marR="72000"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grpSp>
        <p:nvGrpSpPr>
          <p:cNvPr id="14" name="Grupo 13"/>
          <p:cNvGrpSpPr/>
          <p:nvPr/>
        </p:nvGrpSpPr>
        <p:grpSpPr>
          <a:xfrm>
            <a:off x="7367244" y="562500"/>
            <a:ext cx="4476290" cy="4031485"/>
            <a:chOff x="3754451" y="2278039"/>
            <a:chExt cx="4476290" cy="4031485"/>
          </a:xfrm>
        </p:grpSpPr>
        <p:pic>
          <p:nvPicPr>
            <p:cNvPr id="7" name="Imagen 6"/>
            <p:cNvPicPr>
              <a:picLocks noChangeAspect="1"/>
            </p:cNvPicPr>
            <p:nvPr/>
          </p:nvPicPr>
          <p:blipFill>
            <a:blip r:embed="rId3">
              <a:clrChange>
                <a:clrFrom>
                  <a:srgbClr val="FFFFFF"/>
                </a:clrFrom>
                <a:clrTo>
                  <a:srgbClr val="FFFFFF">
                    <a:alpha val="0"/>
                  </a:srgbClr>
                </a:clrTo>
              </a:clrChange>
            </a:blip>
            <a:stretch>
              <a:fillRect/>
            </a:stretch>
          </p:blipFill>
          <p:spPr>
            <a:xfrm>
              <a:off x="3754451" y="2278039"/>
              <a:ext cx="4476290" cy="4031485"/>
            </a:xfrm>
            <a:prstGeom prst="rect">
              <a:avLst/>
            </a:prstGeom>
          </p:spPr>
        </p:pic>
        <p:sp>
          <p:nvSpPr>
            <p:cNvPr id="3" name="CuadroTexto 2"/>
            <p:cNvSpPr txBox="1"/>
            <p:nvPr/>
          </p:nvSpPr>
          <p:spPr>
            <a:xfrm rot="3600000">
              <a:off x="5766547" y="4752100"/>
              <a:ext cx="2693930" cy="313932"/>
            </a:xfrm>
            <a:prstGeom prst="rect">
              <a:avLst/>
            </a:prstGeom>
            <a:noFill/>
          </p:spPr>
          <p:txBody>
            <a:bodyPr wrap="square" rtlCol="0">
              <a:spAutoFit/>
            </a:bodyPr>
            <a:lstStyle/>
            <a:p>
              <a:r>
                <a:rPr lang="es-ES" b="1" dirty="0">
                  <a:solidFill>
                    <a:schemeClr val="bg1"/>
                  </a:solidFill>
                  <a:latin typeface="+mn-lt"/>
                </a:rPr>
                <a:t>Liderazgo de la Gente</a:t>
              </a:r>
            </a:p>
          </p:txBody>
        </p:sp>
        <p:sp>
          <p:nvSpPr>
            <p:cNvPr id="12" name="CuadroTexto 11"/>
            <p:cNvSpPr txBox="1"/>
            <p:nvPr/>
          </p:nvSpPr>
          <p:spPr>
            <a:xfrm rot="18039779">
              <a:off x="4236456" y="3745573"/>
              <a:ext cx="2560892" cy="313932"/>
            </a:xfrm>
            <a:prstGeom prst="rect">
              <a:avLst/>
            </a:prstGeom>
            <a:noFill/>
          </p:spPr>
          <p:txBody>
            <a:bodyPr wrap="square" rtlCol="0">
              <a:spAutoFit/>
            </a:bodyPr>
            <a:lstStyle/>
            <a:p>
              <a:r>
                <a:rPr lang="es-ES" b="1" dirty="0">
                  <a:solidFill>
                    <a:schemeClr val="bg1"/>
                  </a:solidFill>
                  <a:latin typeface="+mn-lt"/>
                </a:rPr>
                <a:t>Procesos de Gestión</a:t>
              </a:r>
            </a:p>
          </p:txBody>
        </p:sp>
        <p:sp>
          <p:nvSpPr>
            <p:cNvPr id="13" name="CuadroTexto 12"/>
            <p:cNvSpPr txBox="1"/>
            <p:nvPr/>
          </p:nvSpPr>
          <p:spPr>
            <a:xfrm>
              <a:off x="4010100" y="5680222"/>
              <a:ext cx="2827037" cy="313932"/>
            </a:xfrm>
            <a:prstGeom prst="rect">
              <a:avLst/>
            </a:prstGeom>
            <a:noFill/>
          </p:spPr>
          <p:txBody>
            <a:bodyPr wrap="square" rtlCol="0">
              <a:spAutoFit/>
            </a:bodyPr>
            <a:lstStyle/>
            <a:p>
              <a:r>
                <a:rPr lang="es-ES" b="1" dirty="0">
                  <a:solidFill>
                    <a:schemeClr val="bg1"/>
                  </a:solidFill>
                  <a:latin typeface="+mn-lt"/>
                </a:rPr>
                <a:t>Estrategia de Negocio</a:t>
              </a:r>
            </a:p>
          </p:txBody>
        </p:sp>
      </p:grpSp>
      <p:graphicFrame>
        <p:nvGraphicFramePr>
          <p:cNvPr id="15" name="Tabla 10">
            <a:extLst>
              <a:ext uri="{FF2B5EF4-FFF2-40B4-BE49-F238E27FC236}">
                <a16:creationId xmlns:a16="http://schemas.microsoft.com/office/drawing/2014/main" id="{E4126E34-8947-4E2E-B6ED-3ED88A1E13E5}"/>
              </a:ext>
            </a:extLst>
          </p:cNvPr>
          <p:cNvGraphicFramePr>
            <a:graphicFrameLocks noGrp="1"/>
          </p:cNvGraphicFramePr>
          <p:nvPr>
            <p:ph idx="1"/>
            <p:extLst>
              <p:ext uri="{D42A27DB-BD31-4B8C-83A1-F6EECF244321}">
                <p14:modId xmlns:p14="http://schemas.microsoft.com/office/powerpoint/2010/main" val="4052860607"/>
              </p:ext>
            </p:extLst>
          </p:nvPr>
        </p:nvGraphicFramePr>
        <p:xfrm>
          <a:off x="666162" y="1256258"/>
          <a:ext cx="6528506" cy="1737360"/>
        </p:xfrm>
        <a:graphic>
          <a:graphicData uri="http://schemas.openxmlformats.org/drawingml/2006/table">
            <a:tbl>
              <a:tblPr firstRow="1" bandRow="1">
                <a:tableStyleId>{5C22544A-7EE6-4342-B048-85BDC9FD1C3A}</a:tableStyleId>
              </a:tblPr>
              <a:tblGrid>
                <a:gridCol w="2936170">
                  <a:extLst>
                    <a:ext uri="{9D8B030D-6E8A-4147-A177-3AD203B41FA5}">
                      <a16:colId xmlns:a16="http://schemas.microsoft.com/office/drawing/2014/main" val="1437768557"/>
                    </a:ext>
                  </a:extLst>
                </a:gridCol>
                <a:gridCol w="1666875">
                  <a:extLst>
                    <a:ext uri="{9D8B030D-6E8A-4147-A177-3AD203B41FA5}">
                      <a16:colId xmlns:a16="http://schemas.microsoft.com/office/drawing/2014/main" val="1982693969"/>
                    </a:ext>
                  </a:extLst>
                </a:gridCol>
                <a:gridCol w="1925461">
                  <a:extLst>
                    <a:ext uri="{9D8B030D-6E8A-4147-A177-3AD203B41FA5}">
                      <a16:colId xmlns:a16="http://schemas.microsoft.com/office/drawing/2014/main" val="3094822137"/>
                    </a:ext>
                  </a:extLst>
                </a:gridCol>
              </a:tblGrid>
              <a:tr h="622571">
                <a:tc>
                  <a:txBody>
                    <a:bodyPr/>
                    <a:lstStyle/>
                    <a:p>
                      <a:pPr algn="ctr"/>
                      <a:r>
                        <a:rPr lang="es-ES" dirty="0"/>
                        <a:t>DOMINIOS</a:t>
                      </a:r>
                    </a:p>
                    <a:p>
                      <a:pPr algn="ctr"/>
                      <a:r>
                        <a:rPr lang="es-ES" dirty="0"/>
                        <a:t>(Triangulo del Talento)</a:t>
                      </a:r>
                    </a:p>
                  </a:txBody>
                  <a:tcPr/>
                </a:tc>
                <a:tc>
                  <a:txBody>
                    <a:bodyPr/>
                    <a:lstStyle/>
                    <a:p>
                      <a:pPr algn="ctr"/>
                      <a:r>
                        <a:rPr lang="es-ES" dirty="0"/>
                        <a:t>Tareas y Habilitadores</a:t>
                      </a:r>
                    </a:p>
                  </a:txBody>
                  <a:tcPr/>
                </a:tc>
                <a:tc>
                  <a:txBody>
                    <a:bodyPr/>
                    <a:lstStyle/>
                    <a:p>
                      <a:pPr algn="ctr"/>
                      <a:r>
                        <a:rPr lang="es-ES" dirty="0"/>
                        <a:t>% de Preguntas</a:t>
                      </a:r>
                    </a:p>
                    <a:p>
                      <a:pPr algn="ctr"/>
                      <a:r>
                        <a:rPr lang="es-ES" dirty="0"/>
                        <a:t>(*)</a:t>
                      </a:r>
                    </a:p>
                  </a:txBody>
                  <a:tcPr/>
                </a:tc>
                <a:extLst>
                  <a:ext uri="{0D108BD9-81ED-4DB2-BD59-A6C34878D82A}">
                    <a16:rowId xmlns:a16="http://schemas.microsoft.com/office/drawing/2014/main" val="3377103934"/>
                  </a:ext>
                </a:extLst>
              </a:tr>
              <a:tr h="360696">
                <a:tc>
                  <a:txBody>
                    <a:bodyPr/>
                    <a:lstStyle/>
                    <a:p>
                      <a:r>
                        <a:rPr lang="es-ES" dirty="0"/>
                        <a:t>DI. Liderazgo de la Gente</a:t>
                      </a:r>
                    </a:p>
                  </a:txBody>
                  <a:tcPr/>
                </a:tc>
                <a:tc>
                  <a:txBody>
                    <a:bodyPr/>
                    <a:lstStyle/>
                    <a:p>
                      <a:pPr algn="ctr"/>
                      <a:r>
                        <a:rPr lang="es-ES" dirty="0"/>
                        <a:t>14T y 53 H</a:t>
                      </a:r>
                    </a:p>
                  </a:txBody>
                  <a:tcPr/>
                </a:tc>
                <a:tc>
                  <a:txBody>
                    <a:bodyPr/>
                    <a:lstStyle/>
                    <a:p>
                      <a:pPr algn="ctr"/>
                      <a:r>
                        <a:rPr lang="es-ES" dirty="0"/>
                        <a:t>42%</a:t>
                      </a:r>
                    </a:p>
                  </a:txBody>
                  <a:tcPr/>
                </a:tc>
                <a:extLst>
                  <a:ext uri="{0D108BD9-81ED-4DB2-BD59-A6C34878D82A}">
                    <a16:rowId xmlns:a16="http://schemas.microsoft.com/office/drawing/2014/main" val="1439355834"/>
                  </a:ext>
                </a:extLst>
              </a:tr>
              <a:tr h="360696">
                <a:tc>
                  <a:txBody>
                    <a:bodyPr/>
                    <a:lstStyle/>
                    <a:p>
                      <a:r>
                        <a:rPr lang="es-ES" dirty="0"/>
                        <a:t>DII. Procesos de Gestión</a:t>
                      </a:r>
                    </a:p>
                  </a:txBody>
                  <a:tcPr/>
                </a:tc>
                <a:tc>
                  <a:txBody>
                    <a:bodyPr/>
                    <a:lstStyle/>
                    <a:p>
                      <a:pPr algn="ctr"/>
                      <a:r>
                        <a:rPr lang="es-ES" dirty="0"/>
                        <a:t>17T y 61H</a:t>
                      </a:r>
                    </a:p>
                  </a:txBody>
                  <a:tcPr/>
                </a:tc>
                <a:tc>
                  <a:txBody>
                    <a:bodyPr/>
                    <a:lstStyle/>
                    <a:p>
                      <a:pPr algn="ctr"/>
                      <a:r>
                        <a:rPr lang="es-ES" dirty="0"/>
                        <a:t>50%</a:t>
                      </a:r>
                    </a:p>
                  </a:txBody>
                  <a:tcPr/>
                </a:tc>
                <a:extLst>
                  <a:ext uri="{0D108BD9-81ED-4DB2-BD59-A6C34878D82A}">
                    <a16:rowId xmlns:a16="http://schemas.microsoft.com/office/drawing/2014/main" val="3403359276"/>
                  </a:ext>
                </a:extLst>
              </a:tr>
              <a:tr h="360696">
                <a:tc>
                  <a:txBody>
                    <a:bodyPr/>
                    <a:lstStyle/>
                    <a:p>
                      <a:r>
                        <a:rPr lang="es-ES" dirty="0"/>
                        <a:t>DIII. Estrategia de Negocio</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800" kern="1200" dirty="0">
                          <a:solidFill>
                            <a:schemeClr val="dk1"/>
                          </a:solidFill>
                          <a:latin typeface="+mn-lt"/>
                          <a:ea typeface="+mn-ea"/>
                          <a:cs typeface="+mn-cs"/>
                        </a:rPr>
                        <a:t>4T y 19H</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800" kern="1200" dirty="0">
                          <a:solidFill>
                            <a:schemeClr val="dk1"/>
                          </a:solidFill>
                          <a:latin typeface="+mn-lt"/>
                          <a:ea typeface="+mn-ea"/>
                          <a:cs typeface="+mn-cs"/>
                        </a:rPr>
                        <a:t>8%</a:t>
                      </a:r>
                    </a:p>
                  </a:txBody>
                  <a:tcPr/>
                </a:tc>
                <a:extLst>
                  <a:ext uri="{0D108BD9-81ED-4DB2-BD59-A6C34878D82A}">
                    <a16:rowId xmlns:a16="http://schemas.microsoft.com/office/drawing/2014/main" val="895742109"/>
                  </a:ext>
                </a:extLst>
              </a:tr>
            </a:tbl>
          </a:graphicData>
        </a:graphic>
      </p:graphicFrame>
      <p:sp>
        <p:nvSpPr>
          <p:cNvPr id="16" name="Llaves 15">
            <a:extLst>
              <a:ext uri="{FF2B5EF4-FFF2-40B4-BE49-F238E27FC236}">
                <a16:creationId xmlns:a16="http://schemas.microsoft.com/office/drawing/2014/main" id="{F0D685AC-3070-4A08-80BD-796154DC3F44}"/>
              </a:ext>
            </a:extLst>
          </p:cNvPr>
          <p:cNvSpPr/>
          <p:nvPr/>
        </p:nvSpPr>
        <p:spPr bwMode="auto">
          <a:xfrm>
            <a:off x="752919" y="3368468"/>
            <a:ext cx="6153150" cy="1871440"/>
          </a:xfrm>
          <a:prstGeom prst="bracePair">
            <a:avLst/>
          </a:prstGeom>
          <a:noFill/>
          <a:ln w="9525" cap="flat" cmpd="sng" algn="ctr">
            <a:solidFill>
              <a:schemeClr val="tx1"/>
            </a:solidFill>
            <a:prstDash val="solid"/>
            <a:round/>
            <a:headEnd type="none" w="med" len="med"/>
            <a:tailEnd type="none" w="med" len="med"/>
          </a:ln>
          <a:effectLst/>
        </p:spPr>
        <p:txBody>
          <a:bodyPr vert="horz" wrap="square" lIns="72000" tIns="36000" rIns="72000" bIns="36000" numCol="1" rtlCol="0" anchor="t" anchorCtr="0" compatLnSpc="1">
            <a:prstTxWarp prst="textNoShape">
              <a:avLst/>
            </a:prstTxWarp>
            <a:spAutoFit/>
          </a:bodyPr>
          <a:lstStyle/>
          <a:p>
            <a:pPr marL="342900" lvl="0" indent="-342900" algn="l">
              <a:lnSpc>
                <a:spcPct val="107000"/>
              </a:lnSpc>
              <a:buFont typeface="Symbol" panose="05050102010706020507" pitchFamily="18" charset="2"/>
              <a:buChar char=""/>
            </a:pPr>
            <a:r>
              <a:rPr lang="es-ES" sz="1600" b="1" dirty="0">
                <a:solidFill>
                  <a:srgbClr val="000000"/>
                </a:solidFill>
                <a:effectLst/>
                <a:latin typeface="+mj-lt"/>
                <a:ea typeface="Calibri" panose="020F0502020204030204" pitchFamily="34" charset="0"/>
                <a:cs typeface="Times New Roman" panose="02020603050405020304" pitchFamily="18" charset="0"/>
              </a:rPr>
              <a:t>3 Dominios</a:t>
            </a:r>
            <a:r>
              <a:rPr lang="es-ES" sz="1600" dirty="0">
                <a:solidFill>
                  <a:srgbClr val="000000"/>
                </a:solidFill>
                <a:effectLst/>
                <a:latin typeface="+mj-lt"/>
                <a:ea typeface="Calibri" panose="020F0502020204030204" pitchFamily="34" charset="0"/>
                <a:cs typeface="Times New Roman" panose="02020603050405020304" pitchFamily="18" charset="0"/>
              </a:rPr>
              <a:t>: área de conocimiento de alto nivel que es esencial para la práctica de la dirección de proyectos. </a:t>
            </a:r>
          </a:p>
          <a:p>
            <a:pPr marL="342900" lvl="0" indent="-342900" algn="l">
              <a:lnSpc>
                <a:spcPct val="107000"/>
              </a:lnSpc>
              <a:buFont typeface="Symbol" panose="05050102010706020507" pitchFamily="18" charset="2"/>
              <a:buChar char=""/>
            </a:pPr>
            <a:r>
              <a:rPr lang="es-ES" sz="1600" b="1" dirty="0">
                <a:solidFill>
                  <a:srgbClr val="000000"/>
                </a:solidFill>
                <a:effectLst/>
                <a:latin typeface="+mj-lt"/>
                <a:ea typeface="Calibri" panose="020F0502020204030204" pitchFamily="34" charset="0"/>
                <a:cs typeface="Times New Roman" panose="02020603050405020304" pitchFamily="18" charset="0"/>
              </a:rPr>
              <a:t>35 Tareas</a:t>
            </a:r>
            <a:r>
              <a:rPr lang="es-ES" sz="1600" dirty="0">
                <a:solidFill>
                  <a:srgbClr val="000000"/>
                </a:solidFill>
                <a:effectLst/>
                <a:latin typeface="+mj-lt"/>
                <a:ea typeface="Calibri" panose="020F0502020204030204" pitchFamily="34" charset="0"/>
                <a:cs typeface="Times New Roman" panose="02020603050405020304" pitchFamily="18" charset="0"/>
              </a:rPr>
              <a:t>: responsabilidad propia del director de proyecto dentro de cada dominio.</a:t>
            </a:r>
          </a:p>
          <a:p>
            <a:pPr marL="342900" lvl="0" indent="-342900" algn="l">
              <a:lnSpc>
                <a:spcPct val="107000"/>
              </a:lnSpc>
              <a:spcAft>
                <a:spcPts val="800"/>
              </a:spcAft>
              <a:buFont typeface="Symbol" panose="05050102010706020507" pitchFamily="18" charset="2"/>
              <a:buChar char=""/>
            </a:pPr>
            <a:r>
              <a:rPr lang="es-ES" sz="1600" b="1" dirty="0">
                <a:solidFill>
                  <a:srgbClr val="000000"/>
                </a:solidFill>
                <a:effectLst/>
                <a:latin typeface="+mj-lt"/>
                <a:ea typeface="Calibri" panose="020F0502020204030204" pitchFamily="34" charset="0"/>
                <a:cs typeface="Times New Roman" panose="02020603050405020304" pitchFamily="18" charset="0"/>
              </a:rPr>
              <a:t>133 Habilitadores</a:t>
            </a:r>
            <a:r>
              <a:rPr lang="es-ES" sz="1600" dirty="0">
                <a:solidFill>
                  <a:srgbClr val="000000"/>
                </a:solidFill>
                <a:effectLst/>
                <a:latin typeface="+mj-lt"/>
                <a:ea typeface="Calibri" panose="020F0502020204030204" pitchFamily="34" charset="0"/>
                <a:cs typeface="Times New Roman" panose="02020603050405020304" pitchFamily="18" charset="0"/>
              </a:rPr>
              <a:t>: algún ejemplo ilustrativo del trabajo asociado a cada tarea.</a:t>
            </a:r>
          </a:p>
        </p:txBody>
      </p:sp>
      <p:sp>
        <p:nvSpPr>
          <p:cNvPr id="20" name="CuadroTexto 19">
            <a:extLst>
              <a:ext uri="{FF2B5EF4-FFF2-40B4-BE49-F238E27FC236}">
                <a16:creationId xmlns:a16="http://schemas.microsoft.com/office/drawing/2014/main" id="{23496C88-F128-4FA7-AD31-2EF388442C29}"/>
              </a:ext>
            </a:extLst>
          </p:cNvPr>
          <p:cNvSpPr txBox="1"/>
          <p:nvPr/>
        </p:nvSpPr>
        <p:spPr>
          <a:xfrm>
            <a:off x="248938" y="5614758"/>
            <a:ext cx="11694123" cy="609398"/>
          </a:xfrm>
          <a:prstGeom prst="rect">
            <a:avLst/>
          </a:prstGeom>
          <a:noFill/>
        </p:spPr>
        <p:txBody>
          <a:bodyPr wrap="square">
            <a:spAutoFit/>
          </a:bodyPr>
          <a:lstStyle/>
          <a:p>
            <a:pPr marL="360363" indent="-360363" algn="l"/>
            <a:r>
              <a:rPr lang="es-ES" sz="1400" dirty="0">
                <a:solidFill>
                  <a:srgbClr val="000000"/>
                </a:solidFill>
                <a:latin typeface="+mj-lt"/>
              </a:rPr>
              <a:t>(*)	Las preguntas estarán referidas tanto a métodos estructurados, con los que se gestionan los proyectos predictivos, como a métodos ágiles, con los que se gestionan los proyectos adaptativos o híbridos. Los enfoques predictivos, adaptativos e híbridos se encontrarán repartidos por los tres dominios del Triangulo del Talento</a:t>
            </a:r>
          </a:p>
        </p:txBody>
      </p:sp>
      <p:sp>
        <p:nvSpPr>
          <p:cNvPr id="17" name="Llaves 16">
            <a:extLst>
              <a:ext uri="{FF2B5EF4-FFF2-40B4-BE49-F238E27FC236}">
                <a16:creationId xmlns:a16="http://schemas.microsoft.com/office/drawing/2014/main" id="{7C47ADF3-48EB-432F-B44F-BF2A7BE7FA6C}"/>
              </a:ext>
            </a:extLst>
          </p:cNvPr>
          <p:cNvSpPr/>
          <p:nvPr/>
        </p:nvSpPr>
        <p:spPr bwMode="auto">
          <a:xfrm>
            <a:off x="906420" y="748761"/>
            <a:ext cx="5846147" cy="362987"/>
          </a:xfrm>
          <a:prstGeom prst="bracePair">
            <a:avLst/>
          </a:prstGeom>
          <a:noFill/>
          <a:ln w="9525" cap="flat" cmpd="sng" algn="ctr">
            <a:solidFill>
              <a:schemeClr val="tx1"/>
            </a:solidFill>
            <a:prstDash val="solid"/>
            <a:round/>
            <a:headEnd type="none" w="med" len="med"/>
            <a:tailEnd type="none" w="med" len="med"/>
          </a:ln>
          <a:effectLst/>
        </p:spPr>
        <p:txBody>
          <a:bodyPr vert="horz" wrap="square" lIns="72000" tIns="36000" rIns="72000" bIns="36000" numCol="1" rtlCol="0" anchor="t" anchorCtr="0" compatLnSpc="1">
            <a:prstTxWarp prst="textNoShape">
              <a:avLst/>
            </a:prstTxWarp>
            <a:spAutoFit/>
          </a:bodyPr>
          <a:lstStyle/>
          <a:p>
            <a:pPr lvl="0">
              <a:lnSpc>
                <a:spcPct val="107000"/>
              </a:lnSpc>
            </a:pPr>
            <a:r>
              <a:rPr lang="es-ES" sz="1600" dirty="0">
                <a:solidFill>
                  <a:srgbClr val="FF0000"/>
                </a:solidFill>
                <a:effectLst/>
                <a:latin typeface="+mj-lt"/>
                <a:ea typeface="Calibri" panose="020F0502020204030204" pitchFamily="34" charset="0"/>
                <a:cs typeface="Times New Roman" panose="02020603050405020304" pitchFamily="18" charset="0"/>
              </a:rPr>
              <a:t>ESQUEMA DE CONTENIDOS DEL EXAMEN PMP (ECO)</a:t>
            </a:r>
          </a:p>
        </p:txBody>
      </p:sp>
    </p:spTree>
    <p:extLst>
      <p:ext uri="{BB962C8B-B14F-4D97-AF65-F5344CB8AC3E}">
        <p14:creationId xmlns:p14="http://schemas.microsoft.com/office/powerpoint/2010/main" val="166997938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119F401-7E92-2591-6C82-6A047EC3B26E}"/>
              </a:ext>
            </a:extLst>
          </p:cNvPr>
          <p:cNvSpPr>
            <a:spLocks noGrp="1"/>
          </p:cNvSpPr>
          <p:nvPr>
            <p:ph type="title"/>
          </p:nvPr>
        </p:nvSpPr>
        <p:spPr/>
        <p:txBody>
          <a:bodyPr>
            <a:normAutofit fontScale="90000"/>
          </a:bodyPr>
          <a:lstStyle/>
          <a:p>
            <a:r>
              <a:rPr lang="es-ES" dirty="0"/>
              <a:t>La Evolución del El Triangulo del Talento del Director de Proyectos</a:t>
            </a:r>
          </a:p>
        </p:txBody>
      </p:sp>
      <p:sp>
        <p:nvSpPr>
          <p:cNvPr id="4" name="Marcador de pie de página 3">
            <a:extLst>
              <a:ext uri="{FF2B5EF4-FFF2-40B4-BE49-F238E27FC236}">
                <a16:creationId xmlns:a16="http://schemas.microsoft.com/office/drawing/2014/main" id="{429A1814-7D05-14EF-7D2C-8C110DBCCCC8}"/>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4AA113E2-D680-FF2B-63CB-DF7AA2B44661}"/>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42</a:t>
            </a:fld>
            <a:endParaRPr lang="es-ES"/>
          </a:p>
        </p:txBody>
      </p:sp>
      <p:grpSp>
        <p:nvGrpSpPr>
          <p:cNvPr id="3" name="Grupo 2">
            <a:extLst>
              <a:ext uri="{FF2B5EF4-FFF2-40B4-BE49-F238E27FC236}">
                <a16:creationId xmlns:a16="http://schemas.microsoft.com/office/drawing/2014/main" id="{6FA49361-8E08-AA28-A21C-77F1504B72D3}"/>
              </a:ext>
            </a:extLst>
          </p:cNvPr>
          <p:cNvGrpSpPr/>
          <p:nvPr/>
        </p:nvGrpSpPr>
        <p:grpSpPr>
          <a:xfrm>
            <a:off x="355705" y="1916568"/>
            <a:ext cx="4476290" cy="4031485"/>
            <a:chOff x="3754451" y="2278039"/>
            <a:chExt cx="4476290" cy="4031485"/>
          </a:xfrm>
        </p:grpSpPr>
        <p:pic>
          <p:nvPicPr>
            <p:cNvPr id="7" name="Imagen 6">
              <a:extLst>
                <a:ext uri="{FF2B5EF4-FFF2-40B4-BE49-F238E27FC236}">
                  <a16:creationId xmlns:a16="http://schemas.microsoft.com/office/drawing/2014/main" id="{7E3BFFE8-C421-CF95-C309-494B95638290}"/>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754451" y="2278039"/>
              <a:ext cx="4476290" cy="4031485"/>
            </a:xfrm>
            <a:prstGeom prst="rect">
              <a:avLst/>
            </a:prstGeom>
          </p:spPr>
        </p:pic>
        <p:sp>
          <p:nvSpPr>
            <p:cNvPr id="8" name="CuadroTexto 7">
              <a:extLst>
                <a:ext uri="{FF2B5EF4-FFF2-40B4-BE49-F238E27FC236}">
                  <a16:creationId xmlns:a16="http://schemas.microsoft.com/office/drawing/2014/main" id="{503D0C98-1022-E27A-32AC-7AC846090CA0}"/>
                </a:ext>
              </a:extLst>
            </p:cNvPr>
            <p:cNvSpPr txBox="1"/>
            <p:nvPr/>
          </p:nvSpPr>
          <p:spPr>
            <a:xfrm rot="3600000">
              <a:off x="5766547" y="4752100"/>
              <a:ext cx="2693930" cy="313932"/>
            </a:xfrm>
            <a:prstGeom prst="rect">
              <a:avLst/>
            </a:prstGeom>
            <a:noFill/>
          </p:spPr>
          <p:txBody>
            <a:bodyPr wrap="square" rtlCol="0">
              <a:spAutoFit/>
            </a:bodyPr>
            <a:lstStyle/>
            <a:p>
              <a:r>
                <a:rPr lang="en-US" b="1" dirty="0">
                  <a:solidFill>
                    <a:schemeClr val="bg1"/>
                  </a:solidFill>
                  <a:latin typeface="+mn-lt"/>
                </a:rPr>
                <a:t>Leadership</a:t>
              </a:r>
            </a:p>
          </p:txBody>
        </p:sp>
        <p:sp>
          <p:nvSpPr>
            <p:cNvPr id="9" name="CuadroTexto 8">
              <a:extLst>
                <a:ext uri="{FF2B5EF4-FFF2-40B4-BE49-F238E27FC236}">
                  <a16:creationId xmlns:a16="http://schemas.microsoft.com/office/drawing/2014/main" id="{01E741B8-19AD-B521-328B-4760E35E3B4D}"/>
                </a:ext>
              </a:extLst>
            </p:cNvPr>
            <p:cNvSpPr txBox="1"/>
            <p:nvPr/>
          </p:nvSpPr>
          <p:spPr>
            <a:xfrm rot="18039779">
              <a:off x="4236456" y="3634774"/>
              <a:ext cx="2560892" cy="535531"/>
            </a:xfrm>
            <a:prstGeom prst="rect">
              <a:avLst/>
            </a:prstGeom>
            <a:noFill/>
          </p:spPr>
          <p:txBody>
            <a:bodyPr wrap="square" rtlCol="0">
              <a:spAutoFit/>
            </a:bodyPr>
            <a:lstStyle/>
            <a:p>
              <a:r>
                <a:rPr lang="en-US" b="1" dirty="0">
                  <a:solidFill>
                    <a:schemeClr val="bg1"/>
                  </a:solidFill>
                  <a:latin typeface="+mn-lt"/>
                </a:rPr>
                <a:t>Technical Project Management</a:t>
              </a:r>
            </a:p>
          </p:txBody>
        </p:sp>
        <p:sp>
          <p:nvSpPr>
            <p:cNvPr id="10" name="CuadroTexto 9">
              <a:extLst>
                <a:ext uri="{FF2B5EF4-FFF2-40B4-BE49-F238E27FC236}">
                  <a16:creationId xmlns:a16="http://schemas.microsoft.com/office/drawing/2014/main" id="{12AA3B8D-84DE-9C24-DA1A-0941879B149A}"/>
                </a:ext>
              </a:extLst>
            </p:cNvPr>
            <p:cNvSpPr txBox="1"/>
            <p:nvPr/>
          </p:nvSpPr>
          <p:spPr>
            <a:xfrm>
              <a:off x="3970324" y="5539543"/>
              <a:ext cx="2827037" cy="535531"/>
            </a:xfrm>
            <a:prstGeom prst="rect">
              <a:avLst/>
            </a:prstGeom>
            <a:noFill/>
          </p:spPr>
          <p:txBody>
            <a:bodyPr wrap="square" rtlCol="0">
              <a:spAutoFit/>
            </a:bodyPr>
            <a:lstStyle/>
            <a:p>
              <a:r>
                <a:rPr lang="en-US" b="1" dirty="0">
                  <a:solidFill>
                    <a:schemeClr val="bg1"/>
                  </a:solidFill>
                  <a:latin typeface="+mn-lt"/>
                </a:rPr>
                <a:t>Strategic and Business Management</a:t>
              </a:r>
            </a:p>
          </p:txBody>
        </p:sp>
      </p:grpSp>
      <p:grpSp>
        <p:nvGrpSpPr>
          <p:cNvPr id="11" name="Grupo 10">
            <a:extLst>
              <a:ext uri="{FF2B5EF4-FFF2-40B4-BE49-F238E27FC236}">
                <a16:creationId xmlns:a16="http://schemas.microsoft.com/office/drawing/2014/main" id="{25927299-BB83-5F33-E414-AF28446C48B7}"/>
              </a:ext>
            </a:extLst>
          </p:cNvPr>
          <p:cNvGrpSpPr/>
          <p:nvPr/>
        </p:nvGrpSpPr>
        <p:grpSpPr>
          <a:xfrm>
            <a:off x="7381636" y="516110"/>
            <a:ext cx="4476290" cy="4031485"/>
            <a:chOff x="3754451" y="2278039"/>
            <a:chExt cx="4476290" cy="4031485"/>
          </a:xfrm>
        </p:grpSpPr>
        <p:pic>
          <p:nvPicPr>
            <p:cNvPr id="12" name="Imagen 11">
              <a:extLst>
                <a:ext uri="{FF2B5EF4-FFF2-40B4-BE49-F238E27FC236}">
                  <a16:creationId xmlns:a16="http://schemas.microsoft.com/office/drawing/2014/main" id="{A55D9CA5-49D0-EB22-C302-B89790C8C41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754451" y="2278039"/>
              <a:ext cx="4476290" cy="4031485"/>
            </a:xfrm>
            <a:prstGeom prst="rect">
              <a:avLst/>
            </a:prstGeom>
          </p:spPr>
        </p:pic>
        <p:sp>
          <p:nvSpPr>
            <p:cNvPr id="13" name="CuadroTexto 12">
              <a:extLst>
                <a:ext uri="{FF2B5EF4-FFF2-40B4-BE49-F238E27FC236}">
                  <a16:creationId xmlns:a16="http://schemas.microsoft.com/office/drawing/2014/main" id="{29B5F3BE-6AE7-9C5E-4A94-0EBF1368F2FF}"/>
                </a:ext>
              </a:extLst>
            </p:cNvPr>
            <p:cNvSpPr txBox="1"/>
            <p:nvPr/>
          </p:nvSpPr>
          <p:spPr>
            <a:xfrm rot="3600000">
              <a:off x="5766547" y="4752100"/>
              <a:ext cx="2693930" cy="313932"/>
            </a:xfrm>
            <a:prstGeom prst="rect">
              <a:avLst/>
            </a:prstGeom>
            <a:noFill/>
          </p:spPr>
          <p:txBody>
            <a:bodyPr wrap="square" rtlCol="0">
              <a:spAutoFit/>
            </a:bodyPr>
            <a:lstStyle/>
            <a:p>
              <a:r>
                <a:rPr lang="en-US" b="1" dirty="0">
                  <a:solidFill>
                    <a:schemeClr val="bg1"/>
                  </a:solidFill>
                  <a:latin typeface="+mn-lt"/>
                </a:rPr>
                <a:t>Power Skills</a:t>
              </a:r>
            </a:p>
          </p:txBody>
        </p:sp>
        <p:sp>
          <p:nvSpPr>
            <p:cNvPr id="14" name="CuadroTexto 13">
              <a:extLst>
                <a:ext uri="{FF2B5EF4-FFF2-40B4-BE49-F238E27FC236}">
                  <a16:creationId xmlns:a16="http://schemas.microsoft.com/office/drawing/2014/main" id="{76E59BF3-0BF3-7DB0-B3ED-CF5699F460EF}"/>
                </a:ext>
              </a:extLst>
            </p:cNvPr>
            <p:cNvSpPr txBox="1"/>
            <p:nvPr/>
          </p:nvSpPr>
          <p:spPr>
            <a:xfrm rot="18039779">
              <a:off x="4236456" y="3745573"/>
              <a:ext cx="2560892" cy="313932"/>
            </a:xfrm>
            <a:prstGeom prst="rect">
              <a:avLst/>
            </a:prstGeom>
            <a:noFill/>
          </p:spPr>
          <p:txBody>
            <a:bodyPr wrap="square" rtlCol="0">
              <a:spAutoFit/>
            </a:bodyPr>
            <a:lstStyle/>
            <a:p>
              <a:r>
                <a:rPr lang="en-US" b="1" dirty="0">
                  <a:solidFill>
                    <a:schemeClr val="bg1"/>
                  </a:solidFill>
                  <a:latin typeface="+mn-lt"/>
                </a:rPr>
                <a:t>Ways of Working</a:t>
              </a:r>
            </a:p>
          </p:txBody>
        </p:sp>
        <p:sp>
          <p:nvSpPr>
            <p:cNvPr id="15" name="CuadroTexto 14">
              <a:extLst>
                <a:ext uri="{FF2B5EF4-FFF2-40B4-BE49-F238E27FC236}">
                  <a16:creationId xmlns:a16="http://schemas.microsoft.com/office/drawing/2014/main" id="{5DAB9C23-C732-97FB-1966-D6024488C636}"/>
                </a:ext>
              </a:extLst>
            </p:cNvPr>
            <p:cNvSpPr txBox="1"/>
            <p:nvPr/>
          </p:nvSpPr>
          <p:spPr>
            <a:xfrm>
              <a:off x="4010100" y="5680222"/>
              <a:ext cx="2827037" cy="313932"/>
            </a:xfrm>
            <a:prstGeom prst="rect">
              <a:avLst/>
            </a:prstGeom>
            <a:noFill/>
          </p:spPr>
          <p:txBody>
            <a:bodyPr wrap="square" rtlCol="0">
              <a:spAutoFit/>
            </a:bodyPr>
            <a:lstStyle/>
            <a:p>
              <a:r>
                <a:rPr lang="en-US" b="1" dirty="0">
                  <a:solidFill>
                    <a:schemeClr val="bg1"/>
                  </a:solidFill>
                  <a:latin typeface="+mn-lt"/>
                </a:rPr>
                <a:t>Business Acumen</a:t>
              </a:r>
            </a:p>
          </p:txBody>
        </p:sp>
      </p:grpSp>
      <p:sp>
        <p:nvSpPr>
          <p:cNvPr id="18" name="Flecha: a la derecha 17">
            <a:extLst>
              <a:ext uri="{FF2B5EF4-FFF2-40B4-BE49-F238E27FC236}">
                <a16:creationId xmlns:a16="http://schemas.microsoft.com/office/drawing/2014/main" id="{A4A6DBA2-93E2-ED59-9BE9-9FF911932B8C}"/>
              </a:ext>
            </a:extLst>
          </p:cNvPr>
          <p:cNvSpPr/>
          <p:nvPr/>
        </p:nvSpPr>
        <p:spPr bwMode="auto">
          <a:xfrm>
            <a:off x="4184072" y="3085248"/>
            <a:ext cx="3145403" cy="1258455"/>
          </a:xfrm>
          <a:prstGeom prst="rightArrow">
            <a:avLst/>
          </a:prstGeom>
          <a:solidFill>
            <a:srgbClr val="D5E9FF"/>
          </a:solidFill>
          <a:ln w="9525" cap="flat" cmpd="sng" algn="ctr">
            <a:no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pPr marL="0" marR="0" indent="0" algn="ctr" defTabSz="914400" rtl="0" eaLnBrk="0" fontAlgn="base" latinLnBrk="0" hangingPunct="0">
              <a:lnSpc>
                <a:spcPct val="80000"/>
              </a:lnSpc>
              <a:spcBef>
                <a:spcPct val="0"/>
              </a:spcBef>
              <a:spcAft>
                <a:spcPct val="0"/>
              </a:spcAft>
              <a:buClrTx/>
              <a:buSzTx/>
              <a:buFontTx/>
              <a:buNone/>
              <a:tabLst/>
            </a:pPr>
            <a:endParaRPr kumimoji="0" lang="es-ES" sz="1800" b="0" i="0" u="none" strike="noStrike" cap="none" normalizeH="0" baseline="0">
              <a:ln>
                <a:noFill/>
              </a:ln>
              <a:solidFill>
                <a:srgbClr val="7F7F7F"/>
              </a:solidFill>
              <a:effectLst/>
              <a:latin typeface="Verdana" pitchFamily="34" charset="0"/>
            </a:endParaRPr>
          </a:p>
        </p:txBody>
      </p:sp>
      <p:sp>
        <p:nvSpPr>
          <p:cNvPr id="6" name="CuadroTexto 5">
            <a:extLst>
              <a:ext uri="{FF2B5EF4-FFF2-40B4-BE49-F238E27FC236}">
                <a16:creationId xmlns:a16="http://schemas.microsoft.com/office/drawing/2014/main" id="{3252B63E-109F-7162-26CE-8A2DF92350C1}"/>
              </a:ext>
            </a:extLst>
          </p:cNvPr>
          <p:cNvSpPr txBox="1"/>
          <p:nvPr/>
        </p:nvSpPr>
        <p:spPr>
          <a:xfrm>
            <a:off x="9094873" y="4977537"/>
            <a:ext cx="2107311" cy="795814"/>
          </a:xfrm>
          <a:prstGeom prst="bracePair">
            <a:avLst>
              <a:gd name="adj" fmla="val 4639"/>
            </a:avLst>
          </a:prstGeom>
          <a:noFill/>
          <a:ln w="38100">
            <a:solidFill>
              <a:srgbClr val="FF0000"/>
            </a:solidFill>
          </a:ln>
        </p:spPr>
        <p:txBody>
          <a:bodyPr wrap="square" lIns="108000" tIns="0" rIns="0" bIns="0">
            <a:spAutoFit/>
          </a:bodyPr>
          <a:lstStyle/>
          <a:p>
            <a:pPr algn="ctr">
              <a:lnSpc>
                <a:spcPct val="100000"/>
              </a:lnSpc>
              <a:spcBef>
                <a:spcPts val="600"/>
              </a:spcBef>
              <a:spcAft>
                <a:spcPts val="600"/>
              </a:spcAft>
            </a:pPr>
            <a:r>
              <a:rPr lang="en-US" sz="2400" noProof="0" dirty="0">
                <a:solidFill>
                  <a:srgbClr val="FF0000"/>
                </a:solidFill>
                <a:latin typeface="Arial" panose="020B0604020202020204" pitchFamily="34" charset="0"/>
                <a:cs typeface="Arial" panose="020B0604020202020204" pitchFamily="34" charset="0"/>
              </a:rPr>
              <a:t>Way of Work</a:t>
            </a:r>
            <a:br>
              <a:rPr lang="en-US" sz="2400" noProof="0" dirty="0">
                <a:solidFill>
                  <a:srgbClr val="FF0000"/>
                </a:solidFill>
                <a:latin typeface="Arial" panose="020B0604020202020204" pitchFamily="34" charset="0"/>
                <a:cs typeface="Arial" panose="020B0604020202020204" pitchFamily="34" charset="0"/>
              </a:rPr>
            </a:br>
            <a:r>
              <a:rPr lang="en-US" sz="2400" noProof="0" dirty="0">
                <a:solidFill>
                  <a:srgbClr val="FF0000"/>
                </a:solidFill>
                <a:latin typeface="Arial" panose="020B0604020202020204" pitchFamily="34" charset="0"/>
                <a:cs typeface="Arial" panose="020B0604020202020204" pitchFamily="34" charset="0"/>
              </a:rPr>
              <a:t>(WoW)</a:t>
            </a:r>
          </a:p>
        </p:txBody>
      </p:sp>
      <p:pic>
        <p:nvPicPr>
          <p:cNvPr id="1026" name="Picture 2" descr="Renovamos el certificado PMP | Blog">
            <a:extLst>
              <a:ext uri="{FF2B5EF4-FFF2-40B4-BE49-F238E27FC236}">
                <a16:creationId xmlns:a16="http://schemas.microsoft.com/office/drawing/2014/main" id="{C3110BDA-B335-2B9E-6C05-473ADA55872C}"/>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5869" y="797893"/>
            <a:ext cx="1377895" cy="1421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021872"/>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2"/>
          <p:cNvSpPr>
            <a:spLocks noGrp="1" noChangeArrowheads="1"/>
          </p:cNvSpPr>
          <p:nvPr>
            <p:ph type="title"/>
          </p:nvPr>
        </p:nvSpPr>
        <p:spPr/>
        <p:txBody>
          <a:bodyPr>
            <a:normAutofit fontScale="90000"/>
          </a:bodyPr>
          <a:lstStyle/>
          <a:p>
            <a:pPr eaLnBrk="1" hangingPunct="1"/>
            <a:r>
              <a:rPr lang="es-ES" dirty="0"/>
              <a:t>Autonomía y Deontología Profesional del Director de Proyectos</a:t>
            </a:r>
          </a:p>
        </p:txBody>
      </p:sp>
      <p:sp>
        <p:nvSpPr>
          <p:cNvPr id="24581" name="Rectangle 4"/>
          <p:cNvSpPr>
            <a:spLocks noGrp="1" noChangeArrowheads="1"/>
          </p:cNvSpPr>
          <p:nvPr>
            <p:ph idx="1"/>
          </p:nvPr>
        </p:nvSpPr>
        <p:spPr/>
        <p:txBody>
          <a:bodyPr/>
          <a:lstStyle/>
          <a:p>
            <a:pPr eaLnBrk="1" hangingPunct="1"/>
            <a:r>
              <a:rPr lang="es-ES" dirty="0"/>
              <a:t>El rol es transversal, diferente del papel de los directores funcionales o de departamento y de los directores de operaciones (interdepartamental, interoperaciones, etc.)</a:t>
            </a:r>
          </a:p>
          <a:p>
            <a:pPr eaLnBrk="1" hangingPunct="1"/>
            <a:r>
              <a:rPr lang="es-ES" dirty="0"/>
              <a:t>En organizaciones funcionales o matriciales débiles puede estar bajo la autoridad de algún director funcional u operacional</a:t>
            </a:r>
          </a:p>
          <a:p>
            <a:pPr eaLnBrk="1" hangingPunct="1"/>
            <a:r>
              <a:rPr lang="es-ES" dirty="0"/>
              <a:t>En organizaciones matriciales fuertes o </a:t>
            </a:r>
            <a:r>
              <a:rPr lang="es-ES" dirty="0" err="1"/>
              <a:t>proyectales</a:t>
            </a:r>
            <a:r>
              <a:rPr lang="es-ES" dirty="0"/>
              <a:t> puede depender de un director de programa o de portafolio</a:t>
            </a:r>
          </a:p>
          <a:p>
            <a:pPr eaLnBrk="1" hangingPunct="1"/>
            <a:r>
              <a:rPr lang="es-ES" dirty="0"/>
              <a:t>Las competencias más relevantes  necesarias para ser director de proyecto son las que hemos denominado “El Triángulo del Talento del Director de Proyectos”</a:t>
            </a:r>
            <a:endParaRPr lang="es-ES" u="sng" dirty="0"/>
          </a:p>
          <a:p>
            <a:pPr eaLnBrk="1" hangingPunct="1"/>
            <a:r>
              <a:rPr lang="es-ES" dirty="0"/>
              <a:t>Debido a la gran autonomía con la que tiene que actuar, el director del proyecto debe tener poseer deontología profesional</a:t>
            </a:r>
          </a:p>
          <a:p>
            <a:pPr eaLnBrk="1" hangingPunct="1"/>
            <a:r>
              <a:rPr lang="es-ES" dirty="0"/>
              <a:t>Los miembros y voluntarios de PMI, además de los profesionales que optan o detentan una certificación otorgada por el PMI están obligados a conocer y acatar un “Código de Ética y Conducta Profesional”. </a:t>
            </a:r>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D1A022F2-1C06-4727-9C91-4AE75F69C7FF}" type="slidenum">
              <a:rPr lang="es-ES"/>
              <a:pPr>
                <a:defRPr/>
              </a:pPr>
              <a:t>43</a:t>
            </a:fld>
            <a:endParaRPr lang="es-ES"/>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a:t>El Concepto de Valor de Negocio</a:t>
            </a:r>
          </a:p>
        </p:txBody>
      </p:sp>
      <p:sp>
        <p:nvSpPr>
          <p:cNvPr id="3" name="2 Marcador de contenido"/>
          <p:cNvSpPr>
            <a:spLocks noGrp="1"/>
          </p:cNvSpPr>
          <p:nvPr>
            <p:ph idx="1"/>
          </p:nvPr>
        </p:nvSpPr>
        <p:spPr/>
        <p:txBody>
          <a:bodyPr/>
          <a:lstStyle/>
          <a:p>
            <a:r>
              <a:rPr lang="es-ES" dirty="0"/>
              <a:t>El valor del negocio es un concepto que es singular y privativo de cada organización. El valor del negocio se define como el valor total de la empresa, la suma total de todos los elementos tangibles e intangibles. El valor suele crearse a través de la gestión efectiva de las operaciones en curso. </a:t>
            </a:r>
          </a:p>
          <a:p>
            <a:r>
              <a:rPr lang="es-ES" dirty="0"/>
              <a:t>Mediante la gestión eficaz de carteras, programas y proyectos, las organizaciones consiguen mejorar la efectividad de tales operaciones y también implementar nuevas operaciones.</a:t>
            </a:r>
          </a:p>
          <a:p>
            <a:r>
              <a:rPr lang="es-ES" dirty="0"/>
              <a:t>El objetivo del cumplimiento de los objetivos estratégicos es obtener un mayor valor de negocio mejorando e innovando operaciones mediante la inversión en proyectos.</a:t>
            </a:r>
          </a:p>
          <a:p>
            <a:r>
              <a:rPr lang="es-ES" dirty="0"/>
              <a:t>Además, los proyectos consiguen que sea más fácil para las empresas responder a los cambios en el medio ambiente, la competencia, y el mercado. Por lo tanto, el papel de la dirección de proyectos es cada vez más estratégico.</a:t>
            </a:r>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963F7D58-57EC-418C-BE87-234B6873F7FB}" type="slidenum">
              <a:rPr lang="es-ES" smtClean="0"/>
              <a:pPr>
                <a:defRPr/>
              </a:pPr>
              <a:t>44</a:t>
            </a:fld>
            <a:endParaRPr lang="es-ES"/>
          </a:p>
        </p:txBody>
      </p:sp>
    </p:spTree>
    <p:extLst>
      <p:ext uri="{BB962C8B-B14F-4D97-AF65-F5344CB8AC3E}">
        <p14:creationId xmlns:p14="http://schemas.microsoft.com/office/powerpoint/2010/main" val="286647685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Los Proyectos Impulsan el Cambio y Transforman la Organización</a:t>
            </a:r>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45</a:t>
            </a:fld>
            <a:endParaRPr lang="es-ES"/>
          </a:p>
        </p:txBody>
      </p:sp>
      <p:sp>
        <p:nvSpPr>
          <p:cNvPr id="10" name="Elipse 9"/>
          <p:cNvSpPr/>
          <p:nvPr/>
        </p:nvSpPr>
        <p:spPr>
          <a:xfrm>
            <a:off x="5375322" y="4034272"/>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11" name="Elipse 10"/>
          <p:cNvSpPr/>
          <p:nvPr/>
        </p:nvSpPr>
        <p:spPr>
          <a:xfrm>
            <a:off x="4334983" y="4845796"/>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12" name="Elipse 11"/>
          <p:cNvSpPr/>
          <p:nvPr/>
        </p:nvSpPr>
        <p:spPr>
          <a:xfrm>
            <a:off x="3834820" y="4941220"/>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13" name="Elipse 12"/>
          <p:cNvSpPr/>
          <p:nvPr/>
        </p:nvSpPr>
        <p:spPr>
          <a:xfrm>
            <a:off x="5061599" y="1405006"/>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14" name="Elipse 13"/>
          <p:cNvSpPr/>
          <p:nvPr/>
        </p:nvSpPr>
        <p:spPr>
          <a:xfrm>
            <a:off x="5316573" y="1253066"/>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15" name="Elipse 14"/>
          <p:cNvSpPr/>
          <p:nvPr/>
        </p:nvSpPr>
        <p:spPr>
          <a:xfrm>
            <a:off x="5570784" y="1101126"/>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16" name="Elipse 15"/>
          <p:cNvSpPr/>
          <p:nvPr/>
        </p:nvSpPr>
        <p:spPr>
          <a:xfrm>
            <a:off x="5824995" y="1253066"/>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17" name="Elipse 16"/>
          <p:cNvSpPr/>
          <p:nvPr/>
        </p:nvSpPr>
        <p:spPr>
          <a:xfrm>
            <a:off x="6079970" y="1405006"/>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18" name="Elipse 17"/>
          <p:cNvSpPr/>
          <p:nvPr/>
        </p:nvSpPr>
        <p:spPr>
          <a:xfrm>
            <a:off x="5570784" y="1421719"/>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19" name="Elipse 18"/>
          <p:cNvSpPr/>
          <p:nvPr/>
        </p:nvSpPr>
        <p:spPr>
          <a:xfrm>
            <a:off x="5570784" y="1742312"/>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20" name="Forma libre 19"/>
          <p:cNvSpPr/>
          <p:nvPr/>
        </p:nvSpPr>
        <p:spPr>
          <a:xfrm>
            <a:off x="3167526" y="5428275"/>
            <a:ext cx="3103292" cy="452478"/>
          </a:xfrm>
          <a:custGeom>
            <a:avLst/>
            <a:gdLst>
              <a:gd name="connsiteX0" fmla="*/ 0 w 4116234"/>
              <a:gd name="connsiteY0" fmla="*/ 184020 h 1104096"/>
              <a:gd name="connsiteX1" fmla="*/ 184020 w 4116234"/>
              <a:gd name="connsiteY1" fmla="*/ 0 h 1104096"/>
              <a:gd name="connsiteX2" fmla="*/ 3932214 w 4116234"/>
              <a:gd name="connsiteY2" fmla="*/ 0 h 1104096"/>
              <a:gd name="connsiteX3" fmla="*/ 4116234 w 4116234"/>
              <a:gd name="connsiteY3" fmla="*/ 184020 h 1104096"/>
              <a:gd name="connsiteX4" fmla="*/ 4116234 w 4116234"/>
              <a:gd name="connsiteY4" fmla="*/ 920076 h 1104096"/>
              <a:gd name="connsiteX5" fmla="*/ 3932214 w 4116234"/>
              <a:gd name="connsiteY5" fmla="*/ 1104096 h 1104096"/>
              <a:gd name="connsiteX6" fmla="*/ 184020 w 4116234"/>
              <a:gd name="connsiteY6" fmla="*/ 1104096 h 1104096"/>
              <a:gd name="connsiteX7" fmla="*/ 0 w 4116234"/>
              <a:gd name="connsiteY7" fmla="*/ 920076 h 1104096"/>
              <a:gd name="connsiteX8" fmla="*/ 0 w 4116234"/>
              <a:gd name="connsiteY8" fmla="*/ 184020 h 110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6234" h="1104096">
                <a:moveTo>
                  <a:pt x="0" y="184020"/>
                </a:moveTo>
                <a:cubicBezTo>
                  <a:pt x="0" y="82389"/>
                  <a:pt x="82389" y="0"/>
                  <a:pt x="184020" y="0"/>
                </a:cubicBezTo>
                <a:lnTo>
                  <a:pt x="3932214" y="0"/>
                </a:lnTo>
                <a:cubicBezTo>
                  <a:pt x="4033845" y="0"/>
                  <a:pt x="4116234" y="82389"/>
                  <a:pt x="4116234" y="184020"/>
                </a:cubicBezTo>
                <a:lnTo>
                  <a:pt x="4116234" y="920076"/>
                </a:lnTo>
                <a:cubicBezTo>
                  <a:pt x="4116234" y="1021707"/>
                  <a:pt x="4033845" y="1104096"/>
                  <a:pt x="3932214" y="1104096"/>
                </a:cubicBezTo>
                <a:lnTo>
                  <a:pt x="184020" y="1104096"/>
                </a:lnTo>
                <a:cubicBezTo>
                  <a:pt x="82389" y="1104096"/>
                  <a:pt x="0" y="1021707"/>
                  <a:pt x="0" y="920076"/>
                </a:cubicBezTo>
                <a:lnTo>
                  <a:pt x="0" y="18402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925168" tIns="194868" rIns="194868" bIns="194868" numCol="1" spcCol="1270" anchor="ctr" anchorCtr="0">
            <a:noAutofit/>
          </a:bodyPr>
          <a:lstStyle/>
          <a:p>
            <a:pPr algn="l" defTabSz="1644650">
              <a:lnSpc>
                <a:spcPct val="90000"/>
              </a:lnSpc>
              <a:spcAft>
                <a:spcPct val="35000"/>
              </a:spcAft>
            </a:pPr>
            <a:r>
              <a:rPr lang="es-ES" sz="2400" dirty="0"/>
              <a:t>Estado Actual</a:t>
            </a:r>
          </a:p>
        </p:txBody>
      </p:sp>
      <p:sp>
        <p:nvSpPr>
          <p:cNvPr id="21" name="Elipse 20"/>
          <p:cNvSpPr/>
          <p:nvPr/>
        </p:nvSpPr>
        <p:spPr>
          <a:xfrm>
            <a:off x="2207302" y="4461965"/>
            <a:ext cx="1475532" cy="1321648"/>
          </a:xfrm>
          <a:prstGeom prst="ellipse">
            <a:avLst/>
          </a:pr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2">
              <a:hueOff val="0"/>
              <a:satOff val="0"/>
              <a:lumOff val="0"/>
              <a:alphaOff val="0"/>
            </a:schemeClr>
          </a:lnRef>
          <a:fillRef idx="1">
            <a:schemeClr val="dk2">
              <a:tint val="50000"/>
              <a:hueOff val="0"/>
              <a:satOff val="0"/>
              <a:lumOff val="0"/>
              <a:alphaOff val="0"/>
            </a:schemeClr>
          </a:fillRef>
          <a:effectRef idx="1">
            <a:schemeClr val="dk2">
              <a:tint val="50000"/>
              <a:hueOff val="0"/>
              <a:satOff val="0"/>
              <a:lumOff val="0"/>
              <a:alphaOff val="0"/>
            </a:schemeClr>
          </a:effectRef>
          <a:fontRef idx="minor">
            <a:schemeClr val="lt2">
              <a:hueOff val="0"/>
              <a:satOff val="0"/>
              <a:lumOff val="0"/>
              <a:alphaOff val="0"/>
            </a:schemeClr>
          </a:fontRef>
        </p:style>
        <p:txBody>
          <a:bodyPr anchor="ctr" anchorCtr="1"/>
          <a:lstStyle/>
          <a:p>
            <a:r>
              <a:rPr lang="es-ES" sz="1600" dirty="0"/>
              <a:t>Valor</a:t>
            </a:r>
            <a:br>
              <a:rPr lang="es-ES" sz="1600" dirty="0"/>
            </a:br>
            <a:r>
              <a:rPr lang="es-ES" sz="1600" dirty="0"/>
              <a:t>de</a:t>
            </a:r>
            <a:br>
              <a:rPr lang="es-ES" sz="1600" dirty="0"/>
            </a:br>
            <a:r>
              <a:rPr lang="es-ES" sz="1600" dirty="0"/>
              <a:t>Negocio</a:t>
            </a:r>
          </a:p>
        </p:txBody>
      </p:sp>
      <p:sp>
        <p:nvSpPr>
          <p:cNvPr id="22" name="Forma libre 21"/>
          <p:cNvSpPr/>
          <p:nvPr/>
        </p:nvSpPr>
        <p:spPr>
          <a:xfrm>
            <a:off x="5761632" y="3145171"/>
            <a:ext cx="4335910" cy="1104096"/>
          </a:xfrm>
          <a:custGeom>
            <a:avLst/>
            <a:gdLst>
              <a:gd name="connsiteX0" fmla="*/ 0 w 4116234"/>
              <a:gd name="connsiteY0" fmla="*/ 184020 h 1104096"/>
              <a:gd name="connsiteX1" fmla="*/ 184020 w 4116234"/>
              <a:gd name="connsiteY1" fmla="*/ 0 h 1104096"/>
              <a:gd name="connsiteX2" fmla="*/ 3932214 w 4116234"/>
              <a:gd name="connsiteY2" fmla="*/ 0 h 1104096"/>
              <a:gd name="connsiteX3" fmla="*/ 4116234 w 4116234"/>
              <a:gd name="connsiteY3" fmla="*/ 184020 h 1104096"/>
              <a:gd name="connsiteX4" fmla="*/ 4116234 w 4116234"/>
              <a:gd name="connsiteY4" fmla="*/ 920076 h 1104096"/>
              <a:gd name="connsiteX5" fmla="*/ 3932214 w 4116234"/>
              <a:gd name="connsiteY5" fmla="*/ 1104096 h 1104096"/>
              <a:gd name="connsiteX6" fmla="*/ 184020 w 4116234"/>
              <a:gd name="connsiteY6" fmla="*/ 1104096 h 1104096"/>
              <a:gd name="connsiteX7" fmla="*/ 0 w 4116234"/>
              <a:gd name="connsiteY7" fmla="*/ 920076 h 1104096"/>
              <a:gd name="connsiteX8" fmla="*/ 0 w 4116234"/>
              <a:gd name="connsiteY8" fmla="*/ 184020 h 110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6234" h="1104096">
                <a:moveTo>
                  <a:pt x="0" y="184020"/>
                </a:moveTo>
                <a:cubicBezTo>
                  <a:pt x="0" y="82389"/>
                  <a:pt x="82389" y="0"/>
                  <a:pt x="184020" y="0"/>
                </a:cubicBezTo>
                <a:lnTo>
                  <a:pt x="3932214" y="0"/>
                </a:lnTo>
                <a:cubicBezTo>
                  <a:pt x="4033845" y="0"/>
                  <a:pt x="4116234" y="82389"/>
                  <a:pt x="4116234" y="184020"/>
                </a:cubicBezTo>
                <a:lnTo>
                  <a:pt x="4116234" y="920076"/>
                </a:lnTo>
                <a:cubicBezTo>
                  <a:pt x="4116234" y="1021707"/>
                  <a:pt x="4033845" y="1104096"/>
                  <a:pt x="3932214" y="1104096"/>
                </a:cubicBezTo>
                <a:lnTo>
                  <a:pt x="184020" y="1104096"/>
                </a:lnTo>
                <a:cubicBezTo>
                  <a:pt x="82389" y="1104096"/>
                  <a:pt x="0" y="1021707"/>
                  <a:pt x="0" y="920076"/>
                </a:cubicBezTo>
                <a:lnTo>
                  <a:pt x="0" y="18402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925168" tIns="194868" rIns="194868" bIns="194868" numCol="1" spcCol="1270" anchor="ctr" anchorCtr="0">
            <a:noAutofit/>
          </a:bodyPr>
          <a:lstStyle/>
          <a:p>
            <a:pPr algn="l" defTabSz="1644650">
              <a:lnSpc>
                <a:spcPct val="90000"/>
              </a:lnSpc>
              <a:spcAft>
                <a:spcPct val="35000"/>
              </a:spcAft>
            </a:pPr>
            <a:r>
              <a:rPr lang="es-ES" sz="3700" b="1" dirty="0"/>
              <a:t>Estado Futuro</a:t>
            </a:r>
          </a:p>
        </p:txBody>
      </p:sp>
      <p:sp>
        <p:nvSpPr>
          <p:cNvPr id="23" name="Elipse 22"/>
          <p:cNvSpPr/>
          <p:nvPr/>
        </p:nvSpPr>
        <p:spPr>
          <a:xfrm>
            <a:off x="4525832" y="1942044"/>
            <a:ext cx="2003014" cy="2029681"/>
          </a:xfrm>
          <a:prstGeom prst="ellipse">
            <a:avLst/>
          </a:prstGeom>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2">
              <a:hueOff val="0"/>
              <a:satOff val="0"/>
              <a:lumOff val="0"/>
              <a:alphaOff val="0"/>
            </a:schemeClr>
          </a:lnRef>
          <a:fillRef idx="1">
            <a:schemeClr val="dk2">
              <a:tint val="50000"/>
              <a:hueOff val="0"/>
              <a:satOff val="0"/>
              <a:lumOff val="0"/>
              <a:alphaOff val="0"/>
            </a:schemeClr>
          </a:fillRef>
          <a:effectRef idx="1">
            <a:schemeClr val="dk2">
              <a:tint val="50000"/>
              <a:hueOff val="0"/>
              <a:satOff val="0"/>
              <a:lumOff val="0"/>
              <a:alphaOff val="0"/>
            </a:schemeClr>
          </a:effectRef>
          <a:fontRef idx="minor">
            <a:schemeClr val="lt2">
              <a:hueOff val="0"/>
              <a:satOff val="0"/>
              <a:lumOff val="0"/>
              <a:alphaOff val="0"/>
            </a:schemeClr>
          </a:fontRef>
        </p:style>
        <p:txBody>
          <a:bodyPr anchor="ctr" anchorCtr="1"/>
          <a:lstStyle/>
          <a:p>
            <a:r>
              <a:rPr lang="es-ES" sz="2400" b="1" dirty="0"/>
              <a:t>Valor</a:t>
            </a:r>
            <a:br>
              <a:rPr lang="es-ES" sz="2400" b="1" dirty="0"/>
            </a:br>
            <a:r>
              <a:rPr lang="es-ES" sz="2400" b="1" dirty="0"/>
              <a:t>de</a:t>
            </a:r>
            <a:br>
              <a:rPr lang="es-ES" sz="2400" b="1" dirty="0"/>
            </a:br>
            <a:r>
              <a:rPr lang="es-ES" sz="2400" b="1" dirty="0"/>
              <a:t>Negocio</a:t>
            </a:r>
          </a:p>
        </p:txBody>
      </p:sp>
      <p:sp>
        <p:nvSpPr>
          <p:cNvPr id="24" name="Elipse 23"/>
          <p:cNvSpPr/>
          <p:nvPr/>
        </p:nvSpPr>
        <p:spPr>
          <a:xfrm>
            <a:off x="4587631" y="4770563"/>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25" name="Elipse 24"/>
          <p:cNvSpPr/>
          <p:nvPr/>
        </p:nvSpPr>
        <p:spPr>
          <a:xfrm>
            <a:off x="4098148" y="4906572"/>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26" name="Elipse 25"/>
          <p:cNvSpPr/>
          <p:nvPr/>
        </p:nvSpPr>
        <p:spPr>
          <a:xfrm>
            <a:off x="4798433" y="4623335"/>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27" name="Elipse 26"/>
          <p:cNvSpPr/>
          <p:nvPr/>
        </p:nvSpPr>
        <p:spPr>
          <a:xfrm>
            <a:off x="5025996" y="4470056"/>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28" name="Elipse 27"/>
          <p:cNvSpPr/>
          <p:nvPr/>
        </p:nvSpPr>
        <p:spPr>
          <a:xfrm>
            <a:off x="5216845" y="4270324"/>
            <a:ext cx="190849" cy="190849"/>
          </a:xfrm>
          <a:prstGeom prst="ellipse">
            <a:avLst/>
          </a:prstGeom>
          <a:scene3d>
            <a:camera prst="orthographicFront">
              <a:rot lat="0" lon="0" rev="0"/>
            </a:camera>
            <a:lightRig rig="contrasting" dir="t">
              <a:rot lat="0" lon="0" rev="1200000"/>
            </a:lightRig>
          </a:scene3d>
          <a:sp3d contourW="19050" prstMaterial="metal">
            <a:bevelT w="88900" h="203200"/>
            <a:bevelB w="165100" h="254000"/>
          </a:sp3d>
        </p:spPr>
        <p:style>
          <a:lnRef idx="0">
            <a:schemeClr val="dk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a:lstStyle/>
          <a:p>
            <a:endParaRPr lang="es-ES"/>
          </a:p>
        </p:txBody>
      </p:sp>
      <p:sp>
        <p:nvSpPr>
          <p:cNvPr id="29" name="Rectángulo 28"/>
          <p:cNvSpPr/>
          <p:nvPr/>
        </p:nvSpPr>
        <p:spPr>
          <a:xfrm>
            <a:off x="3304422" y="4028452"/>
            <a:ext cx="1778298" cy="411257"/>
          </a:xfrm>
          <a:prstGeom prst="rect">
            <a:avLst/>
          </a:prstGeom>
          <a:effectLst>
            <a:outerShdw blurRad="50800" dist="50800" dir="5400000" algn="ctr" rotWithShape="0">
              <a:schemeClr val="bg1"/>
            </a:outerShdw>
          </a:effectLst>
        </p:spPr>
        <p:txBody>
          <a:bodyPr wrap="none" lIns="36000" tIns="36000" rIns="36000" bIns="36000">
            <a:spAutoFit/>
          </a:bodyPr>
          <a:lstStyle/>
          <a:p>
            <a:pPr>
              <a:lnSpc>
                <a:spcPct val="100000"/>
              </a:lnSpc>
            </a:pPr>
            <a:r>
              <a:rPr lang="es-ES" sz="2200" b="1" dirty="0">
                <a:solidFill>
                  <a:srgbClr val="FF9900"/>
                </a:solidFill>
                <a:effectLst>
                  <a:outerShdw blurRad="38100" dist="38100" dir="2700000" algn="tl">
                    <a:srgbClr val="000000">
                      <a:alpha val="43137"/>
                    </a:srgbClr>
                  </a:outerShdw>
                </a:effectLst>
              </a:rPr>
              <a:t>PROYECTO</a:t>
            </a:r>
          </a:p>
        </p:txBody>
      </p:sp>
      <p:sp>
        <p:nvSpPr>
          <p:cNvPr id="30" name="Rectángulo redondeado 29"/>
          <p:cNvSpPr/>
          <p:nvPr/>
        </p:nvSpPr>
        <p:spPr bwMode="auto">
          <a:xfrm>
            <a:off x="1978110" y="689258"/>
            <a:ext cx="8207566" cy="5607586"/>
          </a:xfrm>
          <a:prstGeom prst="roundRect">
            <a:avLst/>
          </a:prstGeom>
          <a:noFill/>
          <a:ln w="9525" cap="flat" cmpd="sng" algn="ctr">
            <a:solidFill>
              <a:schemeClr val="tx1"/>
            </a:solidFill>
            <a:prstDash val="solid"/>
            <a:round/>
            <a:headEnd type="none" w="med" len="med"/>
            <a:tailEnd type="none" w="med" len="med"/>
          </a:ln>
          <a:effectLst/>
        </p:spPr>
        <p:txBody>
          <a:bodyPr vert="horz" wrap="none" lIns="36000" tIns="36000" rIns="360000" bIns="36000" numCol="1" rtlCol="0" anchor="t" anchorCtr="0" compatLnSpc="1">
            <a:prstTxWarp prst="textNoShape">
              <a:avLst/>
            </a:prstTxWarp>
          </a:bodyPr>
          <a:lstStyle/>
          <a:p>
            <a:pPr algn="r"/>
            <a:r>
              <a:rPr lang="es-ES" sz="2400" b="1" dirty="0">
                <a:solidFill>
                  <a:srgbClr val="C00000"/>
                </a:solidFill>
                <a:effectLst>
                  <a:outerShdw blurRad="38100" dist="38100" dir="2700000" algn="tl">
                    <a:srgbClr val="000000">
                      <a:alpha val="43137"/>
                    </a:srgbClr>
                  </a:outerShdw>
                </a:effectLst>
              </a:rPr>
              <a:t>ORGANIZACION</a:t>
            </a:r>
          </a:p>
        </p:txBody>
      </p:sp>
    </p:spTree>
    <p:extLst>
      <p:ext uri="{BB962C8B-B14F-4D97-AF65-F5344CB8AC3E}">
        <p14:creationId xmlns:p14="http://schemas.microsoft.com/office/powerpoint/2010/main" val="1741347051"/>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Factores de Lanzamiento de un Proyecto </a:t>
            </a:r>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46</a:t>
            </a:fld>
            <a:endParaRPr lang="es-ES"/>
          </a:p>
        </p:txBody>
      </p:sp>
      <p:grpSp>
        <p:nvGrpSpPr>
          <p:cNvPr id="3" name="Grupo 2"/>
          <p:cNvGrpSpPr/>
          <p:nvPr/>
        </p:nvGrpSpPr>
        <p:grpSpPr>
          <a:xfrm>
            <a:off x="2757152" y="1440788"/>
            <a:ext cx="7114788" cy="4076150"/>
            <a:chOff x="1355072" y="1487278"/>
            <a:chExt cx="7114788" cy="4076150"/>
          </a:xfrm>
        </p:grpSpPr>
        <p:sp>
          <p:nvSpPr>
            <p:cNvPr id="7" name="Forma libre 6"/>
            <p:cNvSpPr/>
            <p:nvPr/>
          </p:nvSpPr>
          <p:spPr>
            <a:xfrm rot="21600000">
              <a:off x="1355072" y="1487279"/>
              <a:ext cx="3557394" cy="2038075"/>
            </a:xfrm>
            <a:custGeom>
              <a:avLst/>
              <a:gdLst>
                <a:gd name="connsiteX0" fmla="*/ 0 w 2038075"/>
                <a:gd name="connsiteY0" fmla="*/ 0 h 3557393"/>
                <a:gd name="connsiteX1" fmla="*/ 1698389 w 2038075"/>
                <a:gd name="connsiteY1" fmla="*/ 0 h 3557393"/>
                <a:gd name="connsiteX2" fmla="*/ 2038075 w 2038075"/>
                <a:gd name="connsiteY2" fmla="*/ 339686 h 3557393"/>
                <a:gd name="connsiteX3" fmla="*/ 2038075 w 2038075"/>
                <a:gd name="connsiteY3" fmla="*/ 3557393 h 3557393"/>
                <a:gd name="connsiteX4" fmla="*/ 0 w 2038075"/>
                <a:gd name="connsiteY4" fmla="*/ 3557393 h 3557393"/>
                <a:gd name="connsiteX5" fmla="*/ 0 w 2038075"/>
                <a:gd name="connsiteY5" fmla="*/ 0 h 355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8075" h="3557393">
                  <a:moveTo>
                    <a:pt x="0" y="3557393"/>
                  </a:moveTo>
                  <a:lnTo>
                    <a:pt x="0" y="592911"/>
                  </a:lnTo>
                  <a:cubicBezTo>
                    <a:pt x="0" y="265456"/>
                    <a:pt x="87130" y="0"/>
                    <a:pt x="194610" y="0"/>
                  </a:cubicBezTo>
                  <a:lnTo>
                    <a:pt x="2038075" y="0"/>
                  </a:lnTo>
                  <a:lnTo>
                    <a:pt x="2038075" y="3557393"/>
                  </a:lnTo>
                  <a:lnTo>
                    <a:pt x="0" y="355739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7585" tIns="227582" rIns="227583" bIns="737104" numCol="1" spcCol="1270" anchor="ctr" anchorCtr="0">
              <a:noAutofit/>
            </a:bodyPr>
            <a:lstStyle/>
            <a:p>
              <a:pPr defTabSz="1422400">
                <a:lnSpc>
                  <a:spcPct val="90000"/>
                </a:lnSpc>
                <a:spcAft>
                  <a:spcPct val="35000"/>
                </a:spcAft>
              </a:pPr>
              <a:r>
                <a:rPr lang="es-ES" sz="3200" b="1" dirty="0"/>
                <a:t>C</a:t>
              </a:r>
              <a:r>
                <a:rPr lang="es-ES" sz="2000" dirty="0"/>
                <a:t>umplir requisitos de leyes, regulaciones o contratos establecidos</a:t>
              </a:r>
            </a:p>
          </p:txBody>
        </p:sp>
        <p:sp>
          <p:nvSpPr>
            <p:cNvPr id="8" name="Forma libre 7"/>
            <p:cNvSpPr/>
            <p:nvPr/>
          </p:nvSpPr>
          <p:spPr>
            <a:xfrm>
              <a:off x="4912467" y="1487278"/>
              <a:ext cx="3557393" cy="2038075"/>
            </a:xfrm>
            <a:custGeom>
              <a:avLst/>
              <a:gdLst>
                <a:gd name="connsiteX0" fmla="*/ 0 w 3557393"/>
                <a:gd name="connsiteY0" fmla="*/ 0 h 2038075"/>
                <a:gd name="connsiteX1" fmla="*/ 3217707 w 3557393"/>
                <a:gd name="connsiteY1" fmla="*/ 0 h 2038075"/>
                <a:gd name="connsiteX2" fmla="*/ 3557393 w 3557393"/>
                <a:gd name="connsiteY2" fmla="*/ 339686 h 2038075"/>
                <a:gd name="connsiteX3" fmla="*/ 3557393 w 3557393"/>
                <a:gd name="connsiteY3" fmla="*/ 2038075 h 2038075"/>
                <a:gd name="connsiteX4" fmla="*/ 0 w 3557393"/>
                <a:gd name="connsiteY4" fmla="*/ 2038075 h 2038075"/>
                <a:gd name="connsiteX5" fmla="*/ 0 w 3557393"/>
                <a:gd name="connsiteY5" fmla="*/ 0 h 203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7393" h="2038075">
                  <a:moveTo>
                    <a:pt x="0" y="0"/>
                  </a:moveTo>
                  <a:lnTo>
                    <a:pt x="3217707" y="0"/>
                  </a:lnTo>
                  <a:cubicBezTo>
                    <a:pt x="3405310" y="0"/>
                    <a:pt x="3557393" y="152083"/>
                    <a:pt x="3557393" y="339686"/>
                  </a:cubicBezTo>
                  <a:lnTo>
                    <a:pt x="3557393" y="2038075"/>
                  </a:lnTo>
                  <a:lnTo>
                    <a:pt x="0" y="2038075"/>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7584" tIns="227584" rIns="227584" bIns="737103" numCol="1" spcCol="1270" anchor="ctr" anchorCtr="0">
              <a:noAutofit/>
            </a:bodyPr>
            <a:lstStyle/>
            <a:p>
              <a:pPr defTabSz="1422400">
                <a:lnSpc>
                  <a:spcPct val="90000"/>
                </a:lnSpc>
                <a:spcAft>
                  <a:spcPct val="35000"/>
                </a:spcAft>
              </a:pPr>
              <a:r>
                <a:rPr lang="es-ES" sz="3200" b="1" dirty="0"/>
                <a:t>S</a:t>
              </a:r>
              <a:r>
                <a:rPr lang="es-ES" sz="2000" dirty="0"/>
                <a:t>atisfacer demandas y/o necesidades de actores interesados</a:t>
              </a:r>
            </a:p>
          </p:txBody>
        </p:sp>
        <p:sp>
          <p:nvSpPr>
            <p:cNvPr id="9" name="Forma libre 8"/>
            <p:cNvSpPr/>
            <p:nvPr/>
          </p:nvSpPr>
          <p:spPr>
            <a:xfrm rot="21600000">
              <a:off x="1355074" y="3525352"/>
              <a:ext cx="3557393" cy="2038076"/>
            </a:xfrm>
            <a:custGeom>
              <a:avLst/>
              <a:gdLst>
                <a:gd name="connsiteX0" fmla="*/ 0 w 3557393"/>
                <a:gd name="connsiteY0" fmla="*/ 0 h 2038075"/>
                <a:gd name="connsiteX1" fmla="*/ 3217707 w 3557393"/>
                <a:gd name="connsiteY1" fmla="*/ 0 h 2038075"/>
                <a:gd name="connsiteX2" fmla="*/ 3557393 w 3557393"/>
                <a:gd name="connsiteY2" fmla="*/ 339686 h 2038075"/>
                <a:gd name="connsiteX3" fmla="*/ 3557393 w 3557393"/>
                <a:gd name="connsiteY3" fmla="*/ 2038075 h 2038075"/>
                <a:gd name="connsiteX4" fmla="*/ 0 w 3557393"/>
                <a:gd name="connsiteY4" fmla="*/ 2038075 h 2038075"/>
                <a:gd name="connsiteX5" fmla="*/ 0 w 3557393"/>
                <a:gd name="connsiteY5" fmla="*/ 0 h 203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7393" h="2038075">
                  <a:moveTo>
                    <a:pt x="3557393" y="2038074"/>
                  </a:moveTo>
                  <a:lnTo>
                    <a:pt x="339686" y="2038074"/>
                  </a:lnTo>
                  <a:cubicBezTo>
                    <a:pt x="152083" y="2038074"/>
                    <a:pt x="0" y="1885991"/>
                    <a:pt x="0" y="1698388"/>
                  </a:cubicBezTo>
                  <a:lnTo>
                    <a:pt x="0" y="1"/>
                  </a:lnTo>
                  <a:lnTo>
                    <a:pt x="3557393" y="1"/>
                  </a:lnTo>
                  <a:lnTo>
                    <a:pt x="3557393" y="203807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7583" tIns="737103" rIns="227584" bIns="227585" numCol="1" spcCol="1270" anchor="ctr" anchorCtr="0">
              <a:noAutofit/>
            </a:bodyPr>
            <a:lstStyle/>
            <a:p>
              <a:pPr defTabSz="1422400">
                <a:lnSpc>
                  <a:spcPct val="90000"/>
                </a:lnSpc>
                <a:spcAft>
                  <a:spcPct val="35000"/>
                </a:spcAft>
              </a:pPr>
              <a:r>
                <a:rPr lang="es-ES" sz="3200" b="1" dirty="0"/>
                <a:t>M</a:t>
              </a:r>
              <a:r>
                <a:rPr lang="es-ES" sz="2000" dirty="0"/>
                <a:t>ejorar procesos, crear o reparar productos y/o servicios</a:t>
              </a:r>
            </a:p>
          </p:txBody>
        </p:sp>
        <p:sp>
          <p:nvSpPr>
            <p:cNvPr id="10" name="Forma libre 9"/>
            <p:cNvSpPr/>
            <p:nvPr/>
          </p:nvSpPr>
          <p:spPr>
            <a:xfrm>
              <a:off x="4912467" y="3525353"/>
              <a:ext cx="3557393" cy="2038075"/>
            </a:xfrm>
            <a:custGeom>
              <a:avLst/>
              <a:gdLst>
                <a:gd name="connsiteX0" fmla="*/ 0 w 2038075"/>
                <a:gd name="connsiteY0" fmla="*/ 0 h 3557393"/>
                <a:gd name="connsiteX1" fmla="*/ 1698389 w 2038075"/>
                <a:gd name="connsiteY1" fmla="*/ 0 h 3557393"/>
                <a:gd name="connsiteX2" fmla="*/ 2038075 w 2038075"/>
                <a:gd name="connsiteY2" fmla="*/ 339686 h 3557393"/>
                <a:gd name="connsiteX3" fmla="*/ 2038075 w 2038075"/>
                <a:gd name="connsiteY3" fmla="*/ 3557393 h 3557393"/>
                <a:gd name="connsiteX4" fmla="*/ 0 w 2038075"/>
                <a:gd name="connsiteY4" fmla="*/ 3557393 h 3557393"/>
                <a:gd name="connsiteX5" fmla="*/ 0 w 2038075"/>
                <a:gd name="connsiteY5" fmla="*/ 0 h 3557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38075" h="3557393">
                  <a:moveTo>
                    <a:pt x="2038075" y="1"/>
                  </a:moveTo>
                  <a:lnTo>
                    <a:pt x="2038075" y="2964482"/>
                  </a:lnTo>
                  <a:cubicBezTo>
                    <a:pt x="2038075" y="3291936"/>
                    <a:pt x="1950945" y="3557392"/>
                    <a:pt x="1843465" y="3557392"/>
                  </a:cubicBezTo>
                  <a:lnTo>
                    <a:pt x="0" y="3557392"/>
                  </a:lnTo>
                  <a:lnTo>
                    <a:pt x="0" y="1"/>
                  </a:lnTo>
                  <a:lnTo>
                    <a:pt x="2038075" y="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7584" tIns="737102" rIns="227584" bIns="227585" numCol="1" spcCol="1270" anchor="ctr" anchorCtr="0">
              <a:noAutofit/>
            </a:bodyPr>
            <a:lstStyle/>
            <a:p>
              <a:pPr defTabSz="1422400">
                <a:lnSpc>
                  <a:spcPct val="90000"/>
                </a:lnSpc>
                <a:spcAft>
                  <a:spcPct val="35000"/>
                </a:spcAft>
              </a:pPr>
              <a:r>
                <a:rPr lang="es-ES" sz="3200" b="1" dirty="0"/>
                <a:t>I</a:t>
              </a:r>
              <a:r>
                <a:rPr lang="es-ES" sz="2000" dirty="0"/>
                <a:t>mplementar estrategias de negocio o cambiar de tecnología</a:t>
              </a:r>
            </a:p>
          </p:txBody>
        </p:sp>
        <p:sp>
          <p:nvSpPr>
            <p:cNvPr id="11" name="Forma libre 10"/>
            <p:cNvSpPr/>
            <p:nvPr/>
          </p:nvSpPr>
          <p:spPr>
            <a:xfrm>
              <a:off x="3691334" y="2897019"/>
              <a:ext cx="2442264" cy="1256666"/>
            </a:xfrm>
            <a:custGeom>
              <a:avLst/>
              <a:gdLst>
                <a:gd name="connsiteX0" fmla="*/ 0 w 2442264"/>
                <a:gd name="connsiteY0" fmla="*/ 209449 h 1256666"/>
                <a:gd name="connsiteX1" fmla="*/ 209449 w 2442264"/>
                <a:gd name="connsiteY1" fmla="*/ 0 h 1256666"/>
                <a:gd name="connsiteX2" fmla="*/ 2232815 w 2442264"/>
                <a:gd name="connsiteY2" fmla="*/ 0 h 1256666"/>
                <a:gd name="connsiteX3" fmla="*/ 2442264 w 2442264"/>
                <a:gd name="connsiteY3" fmla="*/ 209449 h 1256666"/>
                <a:gd name="connsiteX4" fmla="*/ 2442264 w 2442264"/>
                <a:gd name="connsiteY4" fmla="*/ 1047217 h 1256666"/>
                <a:gd name="connsiteX5" fmla="*/ 2232815 w 2442264"/>
                <a:gd name="connsiteY5" fmla="*/ 1256666 h 1256666"/>
                <a:gd name="connsiteX6" fmla="*/ 209449 w 2442264"/>
                <a:gd name="connsiteY6" fmla="*/ 1256666 h 1256666"/>
                <a:gd name="connsiteX7" fmla="*/ 0 w 2442264"/>
                <a:gd name="connsiteY7" fmla="*/ 1047217 h 1256666"/>
                <a:gd name="connsiteX8" fmla="*/ 0 w 2442264"/>
                <a:gd name="connsiteY8" fmla="*/ 209449 h 125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2264" h="1256666">
                  <a:moveTo>
                    <a:pt x="0" y="209449"/>
                  </a:moveTo>
                  <a:cubicBezTo>
                    <a:pt x="0" y="93774"/>
                    <a:pt x="93774" y="0"/>
                    <a:pt x="209449" y="0"/>
                  </a:cubicBezTo>
                  <a:lnTo>
                    <a:pt x="2232815" y="0"/>
                  </a:lnTo>
                  <a:cubicBezTo>
                    <a:pt x="2348490" y="0"/>
                    <a:pt x="2442264" y="93774"/>
                    <a:pt x="2442264" y="209449"/>
                  </a:cubicBezTo>
                  <a:lnTo>
                    <a:pt x="2442264" y="1047217"/>
                  </a:lnTo>
                  <a:cubicBezTo>
                    <a:pt x="2442264" y="1162892"/>
                    <a:pt x="2348490" y="1256666"/>
                    <a:pt x="2232815" y="1256666"/>
                  </a:cubicBezTo>
                  <a:lnTo>
                    <a:pt x="209449" y="1256666"/>
                  </a:lnTo>
                  <a:cubicBezTo>
                    <a:pt x="93774" y="1256666"/>
                    <a:pt x="0" y="1162892"/>
                    <a:pt x="0" y="1047217"/>
                  </a:cubicBezTo>
                  <a:lnTo>
                    <a:pt x="0" y="209449"/>
                  </a:lnTo>
                  <a:close/>
                </a:path>
              </a:pathLst>
            </a:cu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spcFirstLastPara="0" vert="horz" wrap="square" lIns="152785" tIns="152785" rIns="152785" bIns="152785" numCol="1" spcCol="1270" anchor="ctr" anchorCtr="0">
              <a:noAutofit/>
            </a:bodyPr>
            <a:lstStyle/>
            <a:p>
              <a:pPr defTabSz="1066800">
                <a:lnSpc>
                  <a:spcPct val="90000"/>
                </a:lnSpc>
                <a:spcAft>
                  <a:spcPct val="35000"/>
                </a:spcAft>
              </a:pPr>
              <a:r>
                <a:rPr lang="es-ES" sz="2400" dirty="0"/>
                <a:t>PROYECTO</a:t>
              </a:r>
            </a:p>
          </p:txBody>
        </p:sp>
      </p:grpSp>
    </p:spTree>
    <p:extLst>
      <p:ext uri="{BB962C8B-B14F-4D97-AF65-F5344CB8AC3E}">
        <p14:creationId xmlns:p14="http://schemas.microsoft.com/office/powerpoint/2010/main" val="1415934510"/>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 y="16897"/>
            <a:ext cx="7102764" cy="462770"/>
          </a:xfrm>
        </p:spPr>
        <p:txBody>
          <a:bodyPr>
            <a:normAutofit fontScale="90000"/>
          </a:bodyPr>
          <a:lstStyle/>
          <a:p>
            <a:r>
              <a:rPr lang="es-ES" dirty="0"/>
              <a:t>Ejemplos de Factores de Lanzamiento de un Proyecto</a:t>
            </a:r>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47</a:t>
            </a:fld>
            <a:endParaRPr lang="es-ES"/>
          </a:p>
        </p:txBody>
      </p:sp>
      <p:graphicFrame>
        <p:nvGraphicFramePr>
          <p:cNvPr id="6" name="Marcador de contenido 5"/>
          <p:cNvGraphicFramePr>
            <a:graphicFrameLocks noGrp="1"/>
          </p:cNvGraphicFramePr>
          <p:nvPr>
            <p:ph idx="4294967295"/>
            <p:extLst>
              <p:ext uri="{D42A27DB-BD31-4B8C-83A1-F6EECF244321}">
                <p14:modId xmlns:p14="http://schemas.microsoft.com/office/powerpoint/2010/main" val="3609194624"/>
              </p:ext>
            </p:extLst>
          </p:nvPr>
        </p:nvGraphicFramePr>
        <p:xfrm>
          <a:off x="218279" y="703187"/>
          <a:ext cx="11755442" cy="5229652"/>
        </p:xfrm>
        <a:graphic>
          <a:graphicData uri="http://schemas.openxmlformats.org/drawingml/2006/table">
            <a:tbl>
              <a:tblPr firstRow="1" firstCol="1" bandRow="1">
                <a:tableStyleId>{5940675A-B579-460E-94D1-54222C63F5DA}</a:tableStyleId>
              </a:tblPr>
              <a:tblGrid>
                <a:gridCol w="9733070">
                  <a:extLst>
                    <a:ext uri="{9D8B030D-6E8A-4147-A177-3AD203B41FA5}">
                      <a16:colId xmlns:a16="http://schemas.microsoft.com/office/drawing/2014/main" val="4181641442"/>
                    </a:ext>
                  </a:extLst>
                </a:gridCol>
                <a:gridCol w="539976">
                  <a:extLst>
                    <a:ext uri="{9D8B030D-6E8A-4147-A177-3AD203B41FA5}">
                      <a16:colId xmlns:a16="http://schemas.microsoft.com/office/drawing/2014/main" val="3930893940"/>
                    </a:ext>
                  </a:extLst>
                </a:gridCol>
                <a:gridCol w="445480">
                  <a:extLst>
                    <a:ext uri="{9D8B030D-6E8A-4147-A177-3AD203B41FA5}">
                      <a16:colId xmlns:a16="http://schemas.microsoft.com/office/drawing/2014/main" val="3684953992"/>
                    </a:ext>
                  </a:extLst>
                </a:gridCol>
                <a:gridCol w="534182">
                  <a:extLst>
                    <a:ext uri="{9D8B030D-6E8A-4147-A177-3AD203B41FA5}">
                      <a16:colId xmlns:a16="http://schemas.microsoft.com/office/drawing/2014/main" val="2840252204"/>
                    </a:ext>
                  </a:extLst>
                </a:gridCol>
                <a:gridCol w="502734">
                  <a:extLst>
                    <a:ext uri="{9D8B030D-6E8A-4147-A177-3AD203B41FA5}">
                      <a16:colId xmlns:a16="http://schemas.microsoft.com/office/drawing/2014/main" val="3802961016"/>
                    </a:ext>
                  </a:extLst>
                </a:gridCol>
              </a:tblGrid>
              <a:tr h="277553">
                <a:tc>
                  <a:txBody>
                    <a:bodyPr/>
                    <a:lstStyle/>
                    <a:p>
                      <a:pPr algn="ctr">
                        <a:lnSpc>
                          <a:spcPct val="107000"/>
                        </a:lnSpc>
                        <a:spcAft>
                          <a:spcPts val="0"/>
                        </a:spcAft>
                      </a:pPr>
                      <a:r>
                        <a:rPr lang="es-ES" sz="1200" b="1" dirty="0">
                          <a:effectLst/>
                        </a:rPr>
                        <a:t>FACTORES</a:t>
                      </a:r>
                      <a:endParaRPr lang="es-E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b="1" dirty="0">
                          <a:effectLst/>
                        </a:rPr>
                        <a:t>C</a:t>
                      </a:r>
                      <a:endParaRPr lang="es-E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b="1" dirty="0">
                          <a:effectLst/>
                        </a:rPr>
                        <a:t>S</a:t>
                      </a:r>
                      <a:endParaRPr lang="es-E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b="1" dirty="0">
                          <a:effectLst/>
                        </a:rPr>
                        <a:t>M</a:t>
                      </a:r>
                      <a:endParaRPr lang="es-E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b="1" dirty="0">
                          <a:effectLst/>
                        </a:rPr>
                        <a:t>I</a:t>
                      </a:r>
                      <a:endParaRPr lang="es-E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3010144480"/>
                  </a:ext>
                </a:extLst>
              </a:tr>
              <a:tr h="548435">
                <a:tc>
                  <a:txBody>
                    <a:bodyPr/>
                    <a:lstStyle/>
                    <a:p>
                      <a:pPr>
                        <a:lnSpc>
                          <a:spcPct val="107000"/>
                        </a:lnSpc>
                        <a:spcAft>
                          <a:spcPts val="0"/>
                        </a:spcAft>
                      </a:pPr>
                      <a:r>
                        <a:rPr lang="es-ES" sz="1200" dirty="0">
                          <a:solidFill>
                            <a:srgbClr val="002060"/>
                          </a:solidFill>
                          <a:effectLst/>
                        </a:rPr>
                        <a:t>Una compañía de aparatos</a:t>
                      </a:r>
                      <a:r>
                        <a:rPr lang="es-ES" sz="1200" baseline="0" dirty="0">
                          <a:solidFill>
                            <a:srgbClr val="002060"/>
                          </a:solidFill>
                          <a:effectLst/>
                        </a:rPr>
                        <a:t> domésticos </a:t>
                      </a:r>
                      <a:r>
                        <a:rPr lang="es-ES" sz="1200" dirty="0">
                          <a:solidFill>
                            <a:srgbClr val="002060"/>
                          </a:solidFill>
                          <a:effectLst/>
                        </a:rPr>
                        <a:t>autoriza el desarrollo un aspirador portátil más rápido, más económico y más pequeño basándose en los recientes avances de la tecnología robótica.</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X</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2730102759"/>
                  </a:ext>
                </a:extLst>
              </a:tr>
              <a:tr h="496954">
                <a:tc>
                  <a:txBody>
                    <a:bodyPr/>
                    <a:lstStyle/>
                    <a:p>
                      <a:pPr>
                        <a:lnSpc>
                          <a:spcPct val="107000"/>
                        </a:lnSpc>
                        <a:spcAft>
                          <a:spcPts val="0"/>
                        </a:spcAft>
                      </a:pPr>
                      <a:r>
                        <a:rPr lang="es-ES" sz="1200" dirty="0">
                          <a:solidFill>
                            <a:srgbClr val="002060"/>
                          </a:solidFill>
                          <a:effectLst/>
                        </a:rPr>
                        <a:t>La reducción de </a:t>
                      </a:r>
                      <a:r>
                        <a:rPr lang="es-ES" sz="1200" baseline="0" dirty="0">
                          <a:solidFill>
                            <a:srgbClr val="002060"/>
                          </a:solidFill>
                          <a:effectLst/>
                        </a:rPr>
                        <a:t>precios de un servicio de transporte, prestado por una empresa de la </a:t>
                      </a:r>
                      <a:r>
                        <a:rPr lang="es-ES" sz="1200" dirty="0">
                          <a:solidFill>
                            <a:srgbClr val="002060"/>
                          </a:solidFill>
                          <a:effectLst/>
                        </a:rPr>
                        <a:t>competencia, obliga</a:t>
                      </a:r>
                      <a:r>
                        <a:rPr lang="es-ES" sz="1200" baseline="0" dirty="0">
                          <a:solidFill>
                            <a:srgbClr val="002060"/>
                          </a:solidFill>
                          <a:effectLst/>
                        </a:rPr>
                        <a:t> a estudiar cómo </a:t>
                      </a:r>
                      <a:r>
                        <a:rPr lang="es-ES" sz="1200" dirty="0">
                          <a:solidFill>
                            <a:srgbClr val="002060"/>
                          </a:solidFill>
                          <a:effectLst/>
                        </a:rPr>
                        <a:t>reducir los costes de producción, con el fin de mantenerse competitivos</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X</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3269996061"/>
                  </a:ext>
                </a:extLst>
              </a:tr>
              <a:tr h="496954">
                <a:tc>
                  <a:txBody>
                    <a:bodyPr/>
                    <a:lstStyle/>
                    <a:p>
                      <a:pPr>
                        <a:lnSpc>
                          <a:spcPct val="107000"/>
                        </a:lnSpc>
                        <a:spcAft>
                          <a:spcPts val="0"/>
                        </a:spcAft>
                      </a:pPr>
                      <a:r>
                        <a:rPr lang="es-ES" sz="1200" dirty="0">
                          <a:solidFill>
                            <a:srgbClr val="002060"/>
                          </a:solidFill>
                          <a:effectLst/>
                        </a:rPr>
                        <a:t>Después</a:t>
                      </a:r>
                      <a:r>
                        <a:rPr lang="es-ES" sz="1200" baseline="0" dirty="0">
                          <a:solidFill>
                            <a:srgbClr val="002060"/>
                          </a:solidFill>
                          <a:effectLst/>
                        </a:rPr>
                        <a:t> de una riada, se presentaron deterioros </a:t>
                      </a:r>
                      <a:r>
                        <a:rPr lang="es-ES" sz="1200" dirty="0">
                          <a:solidFill>
                            <a:srgbClr val="002060"/>
                          </a:solidFill>
                          <a:effectLst/>
                        </a:rPr>
                        <a:t>en algunos</a:t>
                      </a:r>
                      <a:r>
                        <a:rPr lang="es-ES" sz="1200" baseline="0" dirty="0">
                          <a:solidFill>
                            <a:srgbClr val="002060"/>
                          </a:solidFill>
                          <a:effectLst/>
                        </a:rPr>
                        <a:t> pilares de la presa</a:t>
                      </a:r>
                      <a:r>
                        <a:rPr lang="es-ES" sz="1200" dirty="0">
                          <a:solidFill>
                            <a:srgbClr val="002060"/>
                          </a:solidFill>
                          <a:effectLst/>
                        </a:rPr>
                        <a:t>, por</a:t>
                      </a:r>
                      <a:r>
                        <a:rPr lang="es-ES" sz="1200" baseline="0" dirty="0">
                          <a:solidFill>
                            <a:srgbClr val="002060"/>
                          </a:solidFill>
                          <a:effectLst/>
                        </a:rPr>
                        <a:t> los que ha sido </a:t>
                      </a:r>
                      <a:r>
                        <a:rPr lang="es-ES" sz="1200" dirty="0">
                          <a:solidFill>
                            <a:srgbClr val="002060"/>
                          </a:solidFill>
                          <a:effectLst/>
                        </a:rPr>
                        <a:t>necesario acometer la</a:t>
                      </a:r>
                      <a:r>
                        <a:rPr lang="es-ES" sz="1200" baseline="0" dirty="0">
                          <a:solidFill>
                            <a:srgbClr val="002060"/>
                          </a:solidFill>
                          <a:effectLst/>
                        </a:rPr>
                        <a:t> revisión y reparación de toda la </a:t>
                      </a:r>
                      <a:r>
                        <a:rPr lang="es-ES" sz="1200" dirty="0">
                          <a:solidFill>
                            <a:srgbClr val="002060"/>
                          </a:solidFill>
                          <a:effectLst/>
                        </a:rPr>
                        <a:t>estructura</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405515345"/>
                  </a:ext>
                </a:extLst>
              </a:tr>
              <a:tr h="277553">
                <a:tc>
                  <a:txBody>
                    <a:bodyPr/>
                    <a:lstStyle/>
                    <a:p>
                      <a:pPr>
                        <a:lnSpc>
                          <a:spcPct val="107000"/>
                        </a:lnSpc>
                        <a:spcAft>
                          <a:spcPts val="0"/>
                        </a:spcAft>
                      </a:pPr>
                      <a:r>
                        <a:rPr lang="es-ES" sz="1200" dirty="0">
                          <a:solidFill>
                            <a:srgbClr val="002060"/>
                          </a:solidFill>
                          <a:effectLst/>
                        </a:rPr>
                        <a:t>Un político</a:t>
                      </a:r>
                      <a:r>
                        <a:rPr lang="es-ES" sz="1200" baseline="0" dirty="0">
                          <a:solidFill>
                            <a:srgbClr val="002060"/>
                          </a:solidFill>
                          <a:effectLst/>
                        </a:rPr>
                        <a:t> que acaba de tomar posesión </a:t>
                      </a:r>
                      <a:r>
                        <a:rPr lang="es-ES" sz="1200" dirty="0">
                          <a:solidFill>
                            <a:srgbClr val="002060"/>
                          </a:solidFill>
                          <a:effectLst/>
                        </a:rPr>
                        <a:t>cambia los</a:t>
                      </a:r>
                      <a:r>
                        <a:rPr lang="es-ES" sz="1200" baseline="0" dirty="0">
                          <a:solidFill>
                            <a:srgbClr val="002060"/>
                          </a:solidFill>
                          <a:effectLst/>
                        </a:rPr>
                        <a:t> métodos y criterios para poder acceder a subvenciones </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X</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415859702"/>
                  </a:ext>
                </a:extLst>
              </a:tr>
              <a:tr h="404382">
                <a:tc>
                  <a:txBody>
                    <a:bodyPr/>
                    <a:lstStyle/>
                    <a:p>
                      <a:pPr>
                        <a:lnSpc>
                          <a:spcPct val="107000"/>
                        </a:lnSpc>
                        <a:spcAft>
                          <a:spcPts val="0"/>
                        </a:spcAft>
                      </a:pPr>
                      <a:r>
                        <a:rPr lang="es-ES" sz="1200" dirty="0">
                          <a:solidFill>
                            <a:srgbClr val="002060"/>
                          </a:solidFill>
                          <a:effectLst/>
                        </a:rPr>
                        <a:t>Como respuesta a</a:t>
                      </a:r>
                      <a:r>
                        <a:rPr lang="es-ES" sz="1200" baseline="0" dirty="0">
                          <a:solidFill>
                            <a:srgbClr val="002060"/>
                          </a:solidFill>
                          <a:effectLst/>
                        </a:rPr>
                        <a:t>l aumento de los precios del combustible</a:t>
                      </a:r>
                      <a:r>
                        <a:rPr lang="es-ES" sz="1200" dirty="0">
                          <a:solidFill>
                            <a:srgbClr val="002060"/>
                          </a:solidFill>
                          <a:effectLst/>
                        </a:rPr>
                        <a:t>, un fabricante de automóviles autoriza la construcción de un modelo eléctrico</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X</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3543798827"/>
                  </a:ext>
                </a:extLst>
              </a:tr>
              <a:tr h="358328">
                <a:tc>
                  <a:txBody>
                    <a:bodyPr/>
                    <a:lstStyle/>
                    <a:p>
                      <a:pPr>
                        <a:lnSpc>
                          <a:spcPct val="107000"/>
                        </a:lnSpc>
                        <a:spcAft>
                          <a:spcPts val="0"/>
                        </a:spcAft>
                      </a:pPr>
                      <a:r>
                        <a:rPr lang="es-ES" sz="1200" dirty="0">
                          <a:solidFill>
                            <a:srgbClr val="002060"/>
                          </a:solidFill>
                          <a:effectLst/>
                        </a:rPr>
                        <a:t>La</a:t>
                      </a:r>
                      <a:r>
                        <a:rPr lang="es-ES" sz="1200" baseline="0" dirty="0">
                          <a:solidFill>
                            <a:srgbClr val="002060"/>
                          </a:solidFill>
                          <a:effectLst/>
                        </a:rPr>
                        <a:t> </a:t>
                      </a:r>
                      <a:r>
                        <a:rPr lang="es-ES" sz="1200" dirty="0">
                          <a:solidFill>
                            <a:srgbClr val="002060"/>
                          </a:solidFill>
                          <a:effectLst/>
                        </a:rPr>
                        <a:t>recesión económica obliga a reducir</a:t>
                      </a:r>
                      <a:r>
                        <a:rPr lang="es-ES" sz="1200" baseline="0" dirty="0">
                          <a:solidFill>
                            <a:srgbClr val="002060"/>
                          </a:solidFill>
                          <a:effectLst/>
                        </a:rPr>
                        <a:t> el número de viviendas que se iban a edificar </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X</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3245939346"/>
                  </a:ext>
                </a:extLst>
              </a:tr>
              <a:tr h="343636">
                <a:tc>
                  <a:txBody>
                    <a:bodyPr/>
                    <a:lstStyle/>
                    <a:p>
                      <a:pPr>
                        <a:lnSpc>
                          <a:spcPct val="107000"/>
                        </a:lnSpc>
                        <a:spcAft>
                          <a:spcPts val="0"/>
                        </a:spcAft>
                      </a:pPr>
                      <a:r>
                        <a:rPr lang="es-ES" sz="1200" dirty="0">
                          <a:solidFill>
                            <a:srgbClr val="002060"/>
                          </a:solidFill>
                          <a:effectLst/>
                        </a:rPr>
                        <a:t>Una compañía eléctrica emprende la construcción</a:t>
                      </a:r>
                      <a:r>
                        <a:rPr lang="es-ES" sz="1200" baseline="0" dirty="0">
                          <a:solidFill>
                            <a:srgbClr val="002060"/>
                          </a:solidFill>
                          <a:effectLst/>
                        </a:rPr>
                        <a:t> de</a:t>
                      </a:r>
                      <a:r>
                        <a:rPr lang="es-ES" sz="1200" dirty="0">
                          <a:solidFill>
                            <a:srgbClr val="002060"/>
                          </a:solidFill>
                          <a:effectLst/>
                        </a:rPr>
                        <a:t> una central</a:t>
                      </a:r>
                      <a:r>
                        <a:rPr lang="es-ES" sz="1200" baseline="0" dirty="0">
                          <a:solidFill>
                            <a:srgbClr val="002060"/>
                          </a:solidFill>
                          <a:effectLst/>
                        </a:rPr>
                        <a:t> de cogeneración</a:t>
                      </a:r>
                      <a:r>
                        <a:rPr lang="es-ES" sz="1200" dirty="0">
                          <a:solidFill>
                            <a:srgbClr val="002060"/>
                          </a:solidFill>
                          <a:effectLst/>
                        </a:rPr>
                        <a:t>, con el fin de abastecer a un nuevo parque industrial</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3568560130"/>
                  </a:ext>
                </a:extLst>
              </a:tr>
              <a:tr h="277553">
                <a:tc>
                  <a:txBody>
                    <a:bodyPr/>
                    <a:lstStyle/>
                    <a:p>
                      <a:pPr>
                        <a:lnSpc>
                          <a:spcPct val="107000"/>
                        </a:lnSpc>
                        <a:spcAft>
                          <a:spcPts val="0"/>
                        </a:spcAft>
                      </a:pPr>
                      <a:r>
                        <a:rPr lang="es-ES" sz="1200" dirty="0">
                          <a:solidFill>
                            <a:srgbClr val="002060"/>
                          </a:solidFill>
                          <a:effectLst/>
                        </a:rPr>
                        <a:t>Una</a:t>
                      </a:r>
                      <a:r>
                        <a:rPr lang="es-ES" sz="1200" baseline="0" dirty="0">
                          <a:solidFill>
                            <a:srgbClr val="002060"/>
                          </a:solidFill>
                          <a:effectLst/>
                        </a:rPr>
                        <a:t> asociación de consumidores demanda que ampliemos el periodo de garantía de los teléfonos que fabricamos</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240193948"/>
                  </a:ext>
                </a:extLst>
              </a:tr>
              <a:tr h="295102">
                <a:tc>
                  <a:txBody>
                    <a:bodyPr/>
                    <a:lstStyle/>
                    <a:p>
                      <a:pPr>
                        <a:lnSpc>
                          <a:spcPct val="107000"/>
                        </a:lnSpc>
                        <a:spcAft>
                          <a:spcPts val="0"/>
                        </a:spcAft>
                      </a:pPr>
                      <a:r>
                        <a:rPr lang="es-ES" sz="1200" dirty="0">
                          <a:solidFill>
                            <a:srgbClr val="002060"/>
                          </a:solidFill>
                          <a:effectLst/>
                        </a:rPr>
                        <a:t>Un fabricante de productos químicos elabora</a:t>
                      </a:r>
                      <a:r>
                        <a:rPr lang="es-ES" sz="1200" baseline="0" dirty="0">
                          <a:solidFill>
                            <a:srgbClr val="002060"/>
                          </a:solidFill>
                          <a:effectLst/>
                        </a:rPr>
                        <a:t> un manual </a:t>
                      </a:r>
                      <a:r>
                        <a:rPr lang="es-ES" sz="1200" dirty="0">
                          <a:solidFill>
                            <a:srgbClr val="002060"/>
                          </a:solidFill>
                          <a:effectLst/>
                        </a:rPr>
                        <a:t>para la correcta manipulación de un nuevo material tóxico que comercializa</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2558172546"/>
                  </a:ext>
                </a:extLst>
              </a:tr>
              <a:tr h="365623">
                <a:tc>
                  <a:txBody>
                    <a:bodyPr/>
                    <a:lstStyle/>
                    <a:p>
                      <a:pPr>
                        <a:lnSpc>
                          <a:spcPct val="107000"/>
                        </a:lnSpc>
                        <a:spcAft>
                          <a:spcPts val="0"/>
                        </a:spcAft>
                      </a:pPr>
                      <a:r>
                        <a:rPr lang="es-ES" sz="1200" dirty="0">
                          <a:solidFill>
                            <a:srgbClr val="002060"/>
                          </a:solidFill>
                          <a:effectLst/>
                        </a:rPr>
                        <a:t>La organización mapea</a:t>
                      </a:r>
                      <a:r>
                        <a:rPr lang="es-ES" sz="1200" baseline="0" dirty="0">
                          <a:solidFill>
                            <a:srgbClr val="002060"/>
                          </a:solidFill>
                          <a:effectLst/>
                        </a:rPr>
                        <a:t> el </a:t>
                      </a:r>
                      <a:r>
                        <a:rPr lang="es-ES" sz="1200" dirty="0">
                          <a:solidFill>
                            <a:srgbClr val="002060"/>
                          </a:solidFill>
                          <a:effectLst/>
                        </a:rPr>
                        <a:t>flujo</a:t>
                      </a:r>
                      <a:r>
                        <a:rPr lang="es-ES" sz="1200" baseline="0" dirty="0">
                          <a:solidFill>
                            <a:srgbClr val="002060"/>
                          </a:solidFill>
                          <a:effectLst/>
                        </a:rPr>
                        <a:t> </a:t>
                      </a:r>
                      <a:r>
                        <a:rPr lang="es-ES" sz="1200" dirty="0">
                          <a:solidFill>
                            <a:srgbClr val="002060"/>
                          </a:solidFill>
                          <a:effectLst/>
                        </a:rPr>
                        <a:t>de valor de sus procesos, conforme a la metodología Lean </a:t>
                      </a:r>
                      <a:r>
                        <a:rPr lang="es-ES" sz="1200" dirty="0" err="1">
                          <a:solidFill>
                            <a:srgbClr val="002060"/>
                          </a:solidFill>
                          <a:effectLst/>
                        </a:rPr>
                        <a:t>Six</a:t>
                      </a:r>
                      <a:r>
                        <a:rPr lang="es-ES" sz="1200" dirty="0">
                          <a:solidFill>
                            <a:srgbClr val="002060"/>
                          </a:solidFill>
                          <a:effectLst/>
                        </a:rPr>
                        <a:t> Sigma</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1549065929"/>
                  </a:ext>
                </a:extLst>
              </a:tr>
              <a:tr h="277553">
                <a:tc>
                  <a:txBody>
                    <a:bodyPr/>
                    <a:lstStyle/>
                    <a:p>
                      <a:pPr>
                        <a:lnSpc>
                          <a:spcPct val="107000"/>
                        </a:lnSpc>
                        <a:spcAft>
                          <a:spcPts val="0"/>
                        </a:spcAft>
                      </a:pPr>
                      <a:r>
                        <a:rPr lang="es-ES" sz="1200" dirty="0">
                          <a:solidFill>
                            <a:srgbClr val="002060"/>
                          </a:solidFill>
                          <a:effectLst/>
                        </a:rPr>
                        <a:t>Con</a:t>
                      </a:r>
                      <a:r>
                        <a:rPr lang="es-ES" sz="1200" baseline="0" dirty="0">
                          <a:solidFill>
                            <a:srgbClr val="002060"/>
                          </a:solidFill>
                          <a:effectLst/>
                        </a:rPr>
                        <a:t> el fin de aumentar su oferta, u</a:t>
                      </a:r>
                      <a:r>
                        <a:rPr lang="es-ES" sz="1200" dirty="0">
                          <a:solidFill>
                            <a:srgbClr val="002060"/>
                          </a:solidFill>
                          <a:effectLst/>
                        </a:rPr>
                        <a:t>na</a:t>
                      </a:r>
                      <a:r>
                        <a:rPr lang="es-ES" sz="1200" baseline="0" dirty="0">
                          <a:solidFill>
                            <a:srgbClr val="002060"/>
                          </a:solidFill>
                          <a:effectLst/>
                        </a:rPr>
                        <a:t> Universidad </a:t>
                      </a:r>
                      <a:r>
                        <a:rPr lang="es-ES" sz="1200" dirty="0">
                          <a:solidFill>
                            <a:srgbClr val="002060"/>
                          </a:solidFill>
                          <a:effectLst/>
                        </a:rPr>
                        <a:t> autoriza la creación de un nuevo título</a:t>
                      </a:r>
                      <a:r>
                        <a:rPr lang="es-ES" sz="1200" baseline="0" dirty="0">
                          <a:solidFill>
                            <a:srgbClr val="002060"/>
                          </a:solidFill>
                          <a:effectLst/>
                        </a:rPr>
                        <a:t> de grado</a:t>
                      </a:r>
                      <a:r>
                        <a:rPr lang="es-ES" sz="1200" dirty="0">
                          <a:solidFill>
                            <a:srgbClr val="002060"/>
                          </a:solidFill>
                          <a:effectLst/>
                        </a:rPr>
                        <a:t>.</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X</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4265111943"/>
                  </a:ext>
                </a:extLst>
              </a:tr>
              <a:tr h="352997">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s-ES" sz="1200" dirty="0">
                          <a:solidFill>
                            <a:srgbClr val="002060"/>
                          </a:solidFill>
                          <a:effectLst/>
                        </a:rPr>
                        <a:t>En un país en vías de desarrollo, una ONG instala redes de agua potable</a:t>
                      </a:r>
                      <a:r>
                        <a:rPr lang="es-ES" sz="1200" baseline="0" dirty="0">
                          <a:solidFill>
                            <a:srgbClr val="002060"/>
                          </a:solidFill>
                          <a:effectLst/>
                        </a:rPr>
                        <a:t> y </a:t>
                      </a:r>
                      <a:r>
                        <a:rPr lang="es-ES" sz="1200" dirty="0">
                          <a:solidFill>
                            <a:srgbClr val="002060"/>
                          </a:solidFill>
                          <a:effectLst/>
                        </a:rPr>
                        <a:t>sanitaria en escuelas públicas</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 </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1993555563"/>
                  </a:ext>
                </a:extLst>
              </a:tr>
              <a:tr h="457029">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s-ES" sz="1200" dirty="0">
                          <a:solidFill>
                            <a:srgbClr val="002060"/>
                          </a:solidFill>
                          <a:effectLst/>
                        </a:rPr>
                        <a:t>Con</a:t>
                      </a:r>
                      <a:r>
                        <a:rPr lang="es-ES" sz="1200" baseline="0" dirty="0">
                          <a:solidFill>
                            <a:srgbClr val="002060"/>
                          </a:solidFill>
                          <a:effectLst/>
                        </a:rPr>
                        <a:t> el</a:t>
                      </a:r>
                      <a:r>
                        <a:rPr lang="es-ES" sz="1200" dirty="0">
                          <a:solidFill>
                            <a:srgbClr val="002060"/>
                          </a:solidFill>
                          <a:effectLst/>
                        </a:rPr>
                        <a:t> fin de reducir la contaminación, la administración subvenciona a empresas que adquieran automóviles eléctricos</a:t>
                      </a:r>
                      <a:endParaRPr lang="es-ES" sz="12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 </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a:effectLst/>
                        </a:rPr>
                        <a:t>X</a:t>
                      </a:r>
                      <a:endParaRPr lang="es-ES" sz="120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tc>
                  <a:txBody>
                    <a:bodyPr/>
                    <a:lstStyle/>
                    <a:p>
                      <a:pPr algn="ctr">
                        <a:lnSpc>
                          <a:spcPct val="107000"/>
                        </a:lnSpc>
                        <a:spcAft>
                          <a:spcPts val="0"/>
                        </a:spcAft>
                      </a:pPr>
                      <a:r>
                        <a:rPr lang="es-ES" sz="1200" dirty="0">
                          <a:effectLst/>
                        </a:rPr>
                        <a:t>X</a:t>
                      </a:r>
                      <a:endParaRPr lang="es-E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6000" marR="36000" marT="36000" marB="36000" anchor="ctr"/>
                </a:tc>
                <a:extLst>
                  <a:ext uri="{0D108BD9-81ED-4DB2-BD59-A6C34878D82A}">
                    <a16:rowId xmlns:a16="http://schemas.microsoft.com/office/drawing/2014/main" val="1558534659"/>
                  </a:ext>
                </a:extLst>
              </a:tr>
            </a:tbl>
          </a:graphicData>
        </a:graphic>
      </p:graphicFrame>
    </p:spTree>
    <p:extLst>
      <p:ext uri="{BB962C8B-B14F-4D97-AF65-F5344CB8AC3E}">
        <p14:creationId xmlns:p14="http://schemas.microsoft.com/office/powerpoint/2010/main" val="3112398708"/>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6C3B9D7-B67B-49DC-A878-BF0B81BE3144}"/>
              </a:ext>
            </a:extLst>
          </p:cNvPr>
          <p:cNvSpPr>
            <a:spLocks noGrp="1"/>
          </p:cNvSpPr>
          <p:nvPr>
            <p:ph type="title"/>
          </p:nvPr>
        </p:nvSpPr>
        <p:spPr/>
        <p:txBody>
          <a:bodyPr>
            <a:normAutofit fontScale="90000"/>
          </a:bodyPr>
          <a:lstStyle/>
          <a:p>
            <a:r>
              <a:rPr lang="es-ES" dirty="0"/>
              <a:t>La Gestión de Proyectos como Ayuda a la Gestión del Producto</a:t>
            </a:r>
          </a:p>
        </p:txBody>
      </p:sp>
      <p:sp>
        <p:nvSpPr>
          <p:cNvPr id="3" name="Marcador de pie de página 2">
            <a:extLst>
              <a:ext uri="{FF2B5EF4-FFF2-40B4-BE49-F238E27FC236}">
                <a16:creationId xmlns:a16="http://schemas.microsoft.com/office/drawing/2014/main" id="{F731C630-9979-487E-A15C-0428A3EDBC0E}"/>
              </a:ext>
            </a:extLst>
          </p:cNvPr>
          <p:cNvSpPr>
            <a:spLocks noGrp="1"/>
          </p:cNvSpPr>
          <p:nvPr>
            <p:ph type="ftr" sz="quarter" idx="10"/>
          </p:nvPr>
        </p:nvSpPr>
        <p:spPr/>
        <p:txBody>
          <a:bodyPr/>
          <a:lstStyle/>
          <a:p>
            <a:pPr>
              <a:defRPr/>
            </a:pPr>
            <a:r>
              <a:rPr lang="es-ES"/>
              <a:t>© by fjspsv, 2025 - Introducción a la Dirección de Proyectos</a:t>
            </a:r>
          </a:p>
        </p:txBody>
      </p:sp>
      <p:sp>
        <p:nvSpPr>
          <p:cNvPr id="4" name="Marcador de número de diapositiva 3">
            <a:extLst>
              <a:ext uri="{FF2B5EF4-FFF2-40B4-BE49-F238E27FC236}">
                <a16:creationId xmlns:a16="http://schemas.microsoft.com/office/drawing/2014/main" id="{9ABABBF6-3124-4620-B843-EE8916A949FB}"/>
              </a:ext>
            </a:extLst>
          </p:cNvPr>
          <p:cNvSpPr>
            <a:spLocks noGrp="1"/>
          </p:cNvSpPr>
          <p:nvPr>
            <p:ph type="sldNum" sz="quarter" idx="11"/>
          </p:nvPr>
        </p:nvSpPr>
        <p:spPr/>
        <p:txBody>
          <a:bodyPr/>
          <a:lstStyle/>
          <a:p>
            <a:pPr>
              <a:defRPr/>
            </a:pPr>
            <a:r>
              <a:rPr lang="es-ES"/>
              <a:t>Página: </a:t>
            </a:r>
            <a:fld id="{49B546A9-E0B7-47F2-9792-A99EEA3C1A4A}" type="slidenum">
              <a:rPr lang="es-ES" smtClean="0"/>
              <a:pPr>
                <a:defRPr/>
              </a:pPr>
              <a:t>48</a:t>
            </a:fld>
            <a:endParaRPr lang="es-ES"/>
          </a:p>
        </p:txBody>
      </p:sp>
      <p:graphicFrame>
        <p:nvGraphicFramePr>
          <p:cNvPr id="5" name="Group 95">
            <a:extLst>
              <a:ext uri="{FF2B5EF4-FFF2-40B4-BE49-F238E27FC236}">
                <a16:creationId xmlns:a16="http://schemas.microsoft.com/office/drawing/2014/main" id="{51D534A5-AFE9-436C-8759-560AF132DE0D}"/>
              </a:ext>
            </a:extLst>
          </p:cNvPr>
          <p:cNvGraphicFramePr>
            <a:graphicFrameLocks noGrp="1"/>
          </p:cNvGraphicFramePr>
          <p:nvPr>
            <p:extLst>
              <p:ext uri="{D42A27DB-BD31-4B8C-83A1-F6EECF244321}">
                <p14:modId xmlns:p14="http://schemas.microsoft.com/office/powerpoint/2010/main" val="3515773052"/>
              </p:ext>
            </p:extLst>
          </p:nvPr>
        </p:nvGraphicFramePr>
        <p:xfrm>
          <a:off x="2026096" y="4644238"/>
          <a:ext cx="8951913" cy="1027113"/>
        </p:xfrm>
        <a:graphic>
          <a:graphicData uri="http://schemas.openxmlformats.org/drawingml/2006/table">
            <a:tbl>
              <a:tblPr/>
              <a:tblGrid>
                <a:gridCol w="2063750">
                  <a:extLst>
                    <a:ext uri="{9D8B030D-6E8A-4147-A177-3AD203B41FA5}">
                      <a16:colId xmlns:a16="http://schemas.microsoft.com/office/drawing/2014/main" val="20000"/>
                    </a:ext>
                  </a:extLst>
                </a:gridCol>
                <a:gridCol w="1516063">
                  <a:extLst>
                    <a:ext uri="{9D8B030D-6E8A-4147-A177-3AD203B41FA5}">
                      <a16:colId xmlns:a16="http://schemas.microsoft.com/office/drawing/2014/main" val="20001"/>
                    </a:ext>
                  </a:extLst>
                </a:gridCol>
                <a:gridCol w="1590675">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gridCol w="1952625">
                  <a:extLst>
                    <a:ext uri="{9D8B030D-6E8A-4147-A177-3AD203B41FA5}">
                      <a16:colId xmlns:a16="http://schemas.microsoft.com/office/drawing/2014/main" val="20004"/>
                    </a:ext>
                  </a:extLst>
                </a:gridCol>
              </a:tblGrid>
              <a:tr h="493713">
                <a:tc gridSpan="5">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2000" b="0" i="0" u="none" strike="noStrike" cap="none" normalizeH="0" baseline="0" dirty="0">
                          <a:ln>
                            <a:noFill/>
                          </a:ln>
                          <a:solidFill>
                            <a:schemeClr val="tx1"/>
                          </a:solidFill>
                          <a:effectLst/>
                          <a:latin typeface="Arial" charset="0"/>
                        </a:rPr>
                        <a:t>Ciclo de vida del Producto</a:t>
                      </a:r>
                    </a:p>
                  </a:txBody>
                  <a:tcPr marL="72000" marR="72000" marT="72000" marB="72000" anchor="ctr" horzOverflow="overflow">
                    <a:lnL w="28575"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no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0"/>
                  </a:ext>
                </a:extLst>
              </a:tr>
              <a:tr h="5334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0" i="0" u="none" strike="noStrike" cap="none" normalizeH="0" baseline="0" dirty="0">
                          <a:ln>
                            <a:noFill/>
                          </a:ln>
                          <a:solidFill>
                            <a:schemeClr val="tx1"/>
                          </a:solidFill>
                          <a:effectLst/>
                          <a:latin typeface="Arial" charset="0"/>
                        </a:rPr>
                        <a:t>Concepción</a:t>
                      </a:r>
                    </a:p>
                  </a:txBody>
                  <a:tcPr marL="72000" marR="72000" marT="72000" marB="72000" anchor="ct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0" i="0" u="none" strike="noStrike" cap="none" normalizeH="0" baseline="0" dirty="0">
                          <a:ln>
                            <a:noFill/>
                          </a:ln>
                          <a:solidFill>
                            <a:schemeClr val="tx1"/>
                          </a:solidFill>
                          <a:effectLst/>
                          <a:latin typeface="Arial" charset="0"/>
                        </a:rPr>
                        <a:t>Crecimiento</a:t>
                      </a:r>
                    </a:p>
                  </a:txBody>
                  <a:tcPr marL="72000" marR="72000" marT="72000" marB="720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0" i="0" u="none" strike="noStrike" cap="none" normalizeH="0" baseline="0" dirty="0">
                          <a:ln>
                            <a:noFill/>
                          </a:ln>
                          <a:solidFill>
                            <a:schemeClr val="tx1"/>
                          </a:solidFill>
                          <a:effectLst/>
                          <a:latin typeface="Arial" charset="0"/>
                        </a:rPr>
                        <a:t>Madurez</a:t>
                      </a:r>
                    </a:p>
                  </a:txBody>
                  <a:tcPr marL="72000" marR="72000" marT="72000" marB="720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2000" b="0" i="0" u="none" strike="noStrike" cap="none" normalizeH="0" baseline="0" dirty="0">
                          <a:ln>
                            <a:noFill/>
                          </a:ln>
                          <a:solidFill>
                            <a:schemeClr val="tx1"/>
                          </a:solidFill>
                          <a:effectLst/>
                          <a:latin typeface="Arial" charset="0"/>
                        </a:rPr>
                        <a:t>Decrecimiento</a:t>
                      </a:r>
                    </a:p>
                  </a:txBody>
                  <a:tcPr marL="72000" marR="72000" marT="72000" marB="72000"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sz="2000" b="0" i="0" u="none" strike="noStrike" cap="none" normalizeH="0" baseline="0" dirty="0">
                          <a:ln>
                            <a:noFill/>
                          </a:ln>
                          <a:solidFill>
                            <a:schemeClr val="tx1"/>
                          </a:solidFill>
                          <a:effectLst/>
                          <a:latin typeface="Arial" charset="0"/>
                        </a:rPr>
                        <a:t>Retirada</a:t>
                      </a:r>
                    </a:p>
                  </a:txBody>
                  <a:tcPr marL="72000" marR="72000" marT="72000" marB="72000" anchor="ctr"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 name="Line 91">
            <a:extLst>
              <a:ext uri="{FF2B5EF4-FFF2-40B4-BE49-F238E27FC236}">
                <a16:creationId xmlns:a16="http://schemas.microsoft.com/office/drawing/2014/main" id="{E4A1FECE-DCEB-48A8-86A3-D2AC6A011EF1}"/>
              </a:ext>
            </a:extLst>
          </p:cNvPr>
          <p:cNvSpPr>
            <a:spLocks noChangeShapeType="1"/>
          </p:cNvSpPr>
          <p:nvPr/>
        </p:nvSpPr>
        <p:spPr bwMode="auto">
          <a:xfrm>
            <a:off x="1421465" y="3295734"/>
            <a:ext cx="2147880" cy="1107996"/>
          </a:xfrm>
          <a:prstGeom prst="line">
            <a:avLst/>
          </a:prstGeom>
          <a:noFill/>
          <a:ln w="76200">
            <a:solidFill>
              <a:srgbClr val="000000"/>
            </a:solidFill>
            <a:round/>
            <a:headEnd/>
            <a:tailEnd type="triangle" w="med" len="med"/>
          </a:ln>
        </p:spPr>
        <p:txBody>
          <a:bodyPr wrap="none" lIns="0" tIns="0" rIns="0" bIns="0" anchor="ct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sp>
        <p:nvSpPr>
          <p:cNvPr id="7" name="Line 96">
            <a:extLst>
              <a:ext uri="{FF2B5EF4-FFF2-40B4-BE49-F238E27FC236}">
                <a16:creationId xmlns:a16="http://schemas.microsoft.com/office/drawing/2014/main" id="{4A8779CB-B497-4086-BFF9-DA5A5DCCB2DC}"/>
              </a:ext>
            </a:extLst>
          </p:cNvPr>
          <p:cNvSpPr>
            <a:spLocks noChangeShapeType="1"/>
          </p:cNvSpPr>
          <p:nvPr/>
        </p:nvSpPr>
        <p:spPr bwMode="auto">
          <a:xfrm>
            <a:off x="4901736" y="2243055"/>
            <a:ext cx="1013908" cy="543272"/>
          </a:xfrm>
          <a:prstGeom prst="line">
            <a:avLst/>
          </a:prstGeom>
          <a:noFill/>
          <a:ln w="76200">
            <a:solidFill>
              <a:srgbClr val="000000"/>
            </a:solidFill>
            <a:round/>
            <a:headEnd/>
            <a:tailEnd type="triangle" w="med" len="med"/>
          </a:ln>
        </p:spPr>
        <p:txBody>
          <a:bodyPr wrap="none" lIns="0" tIns="0" rIns="0" bIns="0" anchor="ct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sp>
        <p:nvSpPr>
          <p:cNvPr id="8" name="Line 97">
            <a:extLst>
              <a:ext uri="{FF2B5EF4-FFF2-40B4-BE49-F238E27FC236}">
                <a16:creationId xmlns:a16="http://schemas.microsoft.com/office/drawing/2014/main" id="{AA7F5C37-1AF5-462B-B821-FA1D3893A89A}"/>
              </a:ext>
            </a:extLst>
          </p:cNvPr>
          <p:cNvSpPr>
            <a:spLocks noChangeShapeType="1"/>
          </p:cNvSpPr>
          <p:nvPr/>
        </p:nvSpPr>
        <p:spPr bwMode="auto">
          <a:xfrm flipH="1">
            <a:off x="7785711" y="3065095"/>
            <a:ext cx="515938" cy="693737"/>
          </a:xfrm>
          <a:prstGeom prst="line">
            <a:avLst/>
          </a:prstGeom>
          <a:noFill/>
          <a:ln w="76200">
            <a:solidFill>
              <a:srgbClr val="000000"/>
            </a:solidFill>
            <a:round/>
            <a:headEnd/>
            <a:tailEnd type="triangle" w="med" len="med"/>
          </a:ln>
        </p:spPr>
        <p:txBody>
          <a:bodyPr wrap="none" lIns="0" tIns="0" rIns="0" bIns="0" anchor="ct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sp>
        <p:nvSpPr>
          <p:cNvPr id="9" name="Line 98">
            <a:extLst>
              <a:ext uri="{FF2B5EF4-FFF2-40B4-BE49-F238E27FC236}">
                <a16:creationId xmlns:a16="http://schemas.microsoft.com/office/drawing/2014/main" id="{51238F11-F433-41A4-A72A-AD73D6993476}"/>
              </a:ext>
            </a:extLst>
          </p:cNvPr>
          <p:cNvSpPr>
            <a:spLocks noChangeShapeType="1"/>
          </p:cNvSpPr>
          <p:nvPr/>
        </p:nvSpPr>
        <p:spPr bwMode="auto">
          <a:xfrm>
            <a:off x="3051341" y="2443339"/>
            <a:ext cx="1686404" cy="1671466"/>
          </a:xfrm>
          <a:prstGeom prst="line">
            <a:avLst/>
          </a:prstGeom>
          <a:noFill/>
          <a:ln w="76200">
            <a:solidFill>
              <a:srgbClr val="000000"/>
            </a:solidFill>
            <a:round/>
            <a:headEnd/>
            <a:tailEnd type="triangle" w="med" len="med"/>
          </a:ln>
        </p:spPr>
        <p:txBody>
          <a:bodyPr wrap="none" lIns="0" tIns="0" rIns="0" bIns="0" anchor="ct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sp>
        <p:nvSpPr>
          <p:cNvPr id="10" name="Line 99">
            <a:extLst>
              <a:ext uri="{FF2B5EF4-FFF2-40B4-BE49-F238E27FC236}">
                <a16:creationId xmlns:a16="http://schemas.microsoft.com/office/drawing/2014/main" id="{9D7DC078-C5B8-4911-AC19-B244C0686297}"/>
              </a:ext>
            </a:extLst>
          </p:cNvPr>
          <p:cNvSpPr>
            <a:spLocks noChangeShapeType="1"/>
          </p:cNvSpPr>
          <p:nvPr/>
        </p:nvSpPr>
        <p:spPr bwMode="auto">
          <a:xfrm rot="16200000" flipH="1" flipV="1">
            <a:off x="9480246" y="3979285"/>
            <a:ext cx="499933" cy="580473"/>
          </a:xfrm>
          <a:prstGeom prst="line">
            <a:avLst/>
          </a:prstGeom>
          <a:noFill/>
          <a:ln w="76200">
            <a:solidFill>
              <a:srgbClr val="000000"/>
            </a:solidFill>
            <a:round/>
            <a:headEnd/>
            <a:tailEnd type="triangle" w="med" len="med"/>
          </a:ln>
        </p:spPr>
        <p:txBody>
          <a:bodyPr wrap="none" lIns="0" tIns="0" rIns="0" bIns="0" anchor="ct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sp>
        <p:nvSpPr>
          <p:cNvPr id="11" name="Line 101">
            <a:extLst>
              <a:ext uri="{FF2B5EF4-FFF2-40B4-BE49-F238E27FC236}">
                <a16:creationId xmlns:a16="http://schemas.microsoft.com/office/drawing/2014/main" id="{DDDF59DA-F7F3-4108-97F3-6186B3342177}"/>
              </a:ext>
            </a:extLst>
          </p:cNvPr>
          <p:cNvSpPr>
            <a:spLocks noChangeShapeType="1"/>
          </p:cNvSpPr>
          <p:nvPr/>
        </p:nvSpPr>
        <p:spPr bwMode="auto">
          <a:xfrm flipH="1">
            <a:off x="6591945" y="1835155"/>
            <a:ext cx="768350" cy="1006475"/>
          </a:xfrm>
          <a:prstGeom prst="line">
            <a:avLst/>
          </a:prstGeom>
          <a:noFill/>
          <a:ln w="76200">
            <a:solidFill>
              <a:srgbClr val="000000"/>
            </a:solidFill>
            <a:round/>
            <a:headEnd/>
            <a:tailEnd type="triangle" w="med" len="med"/>
          </a:ln>
        </p:spPr>
        <p:txBody>
          <a:bodyPr wrap="none" lIns="0" tIns="0" rIns="0" bIns="0" anchor="ct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sp>
        <p:nvSpPr>
          <p:cNvPr id="12" name="Text Box 102">
            <a:extLst>
              <a:ext uri="{FF2B5EF4-FFF2-40B4-BE49-F238E27FC236}">
                <a16:creationId xmlns:a16="http://schemas.microsoft.com/office/drawing/2014/main" id="{67CE15B3-A30D-49A8-91B4-879928BEF0BA}"/>
              </a:ext>
            </a:extLst>
          </p:cNvPr>
          <p:cNvSpPr txBox="1">
            <a:spLocks noChangeArrowheads="1"/>
          </p:cNvSpPr>
          <p:nvPr/>
        </p:nvSpPr>
        <p:spPr bwMode="auto">
          <a:xfrm>
            <a:off x="320838" y="2650836"/>
            <a:ext cx="984373" cy="1107996"/>
          </a:xfrm>
          <a:prstGeom prst="rect">
            <a:avLst/>
          </a:prstGeom>
          <a:noFill/>
          <a:ln w="9525" algn="ctr">
            <a:noFill/>
            <a:miter lim="800000"/>
            <a:headEnd/>
            <a:tailEnd/>
          </a:ln>
        </p:spPr>
        <p:txBody>
          <a:bodyPr wrap="none" lIns="0" tIns="0" rIns="0" bIns="0">
            <a:spAutoFit/>
          </a:bodyPr>
          <a:lstStyle/>
          <a:p>
            <a:pPr eaLnBrk="1" fontAlgn="auto" hangingPunct="1">
              <a:lnSpc>
                <a:spcPct val="100000"/>
              </a:lnSpc>
              <a:spcBef>
                <a:spcPts val="0"/>
              </a:spcBef>
              <a:spcAft>
                <a:spcPts val="0"/>
              </a:spcAft>
            </a:pPr>
            <a:r>
              <a:rPr lang="es-ES" sz="2400" u="sng" dirty="0">
                <a:solidFill>
                  <a:prstClr val="black"/>
                </a:solidFill>
                <a:latin typeface="Calibri" panose="020F0502020204030204"/>
              </a:rPr>
              <a:t>P1</a:t>
            </a:r>
            <a:br>
              <a:rPr lang="es-ES" sz="2400" dirty="0">
                <a:solidFill>
                  <a:prstClr val="black"/>
                </a:solidFill>
                <a:latin typeface="Calibri" panose="020F0502020204030204"/>
              </a:rPr>
            </a:br>
            <a:r>
              <a:rPr lang="es-ES" sz="2400" dirty="0">
                <a:solidFill>
                  <a:prstClr val="black"/>
                </a:solidFill>
                <a:latin typeface="Calibri" panose="020F0502020204030204"/>
              </a:rPr>
              <a:t>Versión</a:t>
            </a:r>
            <a:br>
              <a:rPr lang="es-ES" sz="2400" dirty="0">
                <a:solidFill>
                  <a:prstClr val="black"/>
                </a:solidFill>
                <a:latin typeface="Calibri" panose="020F0502020204030204"/>
              </a:rPr>
            </a:br>
            <a:r>
              <a:rPr lang="es-ES" sz="2400" dirty="0">
                <a:solidFill>
                  <a:prstClr val="black"/>
                </a:solidFill>
                <a:latin typeface="Calibri" panose="020F0502020204030204"/>
              </a:rPr>
              <a:t>Primera</a:t>
            </a:r>
          </a:p>
        </p:txBody>
      </p:sp>
      <p:sp>
        <p:nvSpPr>
          <p:cNvPr id="13" name="Text Box 107">
            <a:extLst>
              <a:ext uri="{FF2B5EF4-FFF2-40B4-BE49-F238E27FC236}">
                <a16:creationId xmlns:a16="http://schemas.microsoft.com/office/drawing/2014/main" id="{0D953A93-5912-4533-8B4A-754036FBEC37}"/>
              </a:ext>
            </a:extLst>
          </p:cNvPr>
          <p:cNvSpPr txBox="1">
            <a:spLocks noChangeArrowheads="1"/>
          </p:cNvSpPr>
          <p:nvPr/>
        </p:nvSpPr>
        <p:spPr bwMode="auto">
          <a:xfrm>
            <a:off x="5982344" y="3827468"/>
            <a:ext cx="993775" cy="336550"/>
          </a:xfrm>
          <a:prstGeom prst="rect">
            <a:avLst/>
          </a:prstGeom>
          <a:noFill/>
          <a:ln w="9525">
            <a:noFill/>
            <a:miter lim="800000"/>
            <a:headEnd/>
            <a:tailEnd/>
          </a:ln>
        </p:spPr>
        <p:txBody>
          <a:bodyPr wrap="none">
            <a:spAutoFit/>
          </a:bodyPr>
          <a:lstStyle/>
          <a:p>
            <a:pPr algn="l" eaLnBrk="1" fontAlgn="auto" hangingPunct="1">
              <a:lnSpc>
                <a:spcPct val="100000"/>
              </a:lnSpc>
              <a:spcBef>
                <a:spcPts val="0"/>
              </a:spcBef>
              <a:spcAft>
                <a:spcPts val="0"/>
              </a:spcAft>
            </a:pPr>
            <a:r>
              <a:rPr lang="es-MX">
                <a:solidFill>
                  <a:prstClr val="black"/>
                </a:solidFill>
                <a:latin typeface="Calibri" panose="020F0502020204030204"/>
              </a:rPr>
              <a:t>VENTAS</a:t>
            </a:r>
          </a:p>
        </p:txBody>
      </p:sp>
      <p:grpSp>
        <p:nvGrpSpPr>
          <p:cNvPr id="14" name="Grupo 13">
            <a:extLst>
              <a:ext uri="{FF2B5EF4-FFF2-40B4-BE49-F238E27FC236}">
                <a16:creationId xmlns:a16="http://schemas.microsoft.com/office/drawing/2014/main" id="{01DE7843-C329-4C29-92A7-023995685447}"/>
              </a:ext>
            </a:extLst>
          </p:cNvPr>
          <p:cNvGrpSpPr/>
          <p:nvPr/>
        </p:nvGrpSpPr>
        <p:grpSpPr>
          <a:xfrm>
            <a:off x="2011699" y="2175939"/>
            <a:ext cx="8932960" cy="2464328"/>
            <a:chOff x="2011699" y="2175939"/>
            <a:chExt cx="8932960" cy="2464328"/>
          </a:xfrm>
        </p:grpSpPr>
        <p:grpSp>
          <p:nvGrpSpPr>
            <p:cNvPr id="15" name="Group 104">
              <a:extLst>
                <a:ext uri="{FF2B5EF4-FFF2-40B4-BE49-F238E27FC236}">
                  <a16:creationId xmlns:a16="http://schemas.microsoft.com/office/drawing/2014/main" id="{CF7839E9-E5A3-4604-813F-E87217E9F5C2}"/>
                </a:ext>
              </a:extLst>
            </p:cNvPr>
            <p:cNvGrpSpPr>
              <a:grpSpLocks/>
            </p:cNvGrpSpPr>
            <p:nvPr/>
          </p:nvGrpSpPr>
          <p:grpSpPr bwMode="auto">
            <a:xfrm rot="16200000">
              <a:off x="5250689" y="-1063051"/>
              <a:ext cx="2454980" cy="8932960"/>
              <a:chOff x="3305" y="1916"/>
              <a:chExt cx="1256" cy="1846"/>
            </a:xfrm>
          </p:grpSpPr>
          <p:sp>
            <p:nvSpPr>
              <p:cNvPr id="20" name="Freeform 105">
                <a:extLst>
                  <a:ext uri="{FF2B5EF4-FFF2-40B4-BE49-F238E27FC236}">
                    <a16:creationId xmlns:a16="http://schemas.microsoft.com/office/drawing/2014/main" id="{7A2A6BD8-4469-4648-945A-1B4960237A12}"/>
                  </a:ext>
                </a:extLst>
              </p:cNvPr>
              <p:cNvSpPr>
                <a:spLocks/>
              </p:cNvSpPr>
              <p:nvPr/>
            </p:nvSpPr>
            <p:spPr bwMode="auto">
              <a:xfrm>
                <a:off x="3305" y="1916"/>
                <a:ext cx="1256" cy="873"/>
              </a:xfrm>
              <a:custGeom>
                <a:avLst/>
                <a:gdLst>
                  <a:gd name="T0" fmla="*/ 0 w 1200"/>
                  <a:gd name="T1" fmla="*/ 0 h 912"/>
                  <a:gd name="T2" fmla="*/ 240 w 1200"/>
                  <a:gd name="T3" fmla="*/ 336 h 912"/>
                  <a:gd name="T4" fmla="*/ 720 w 1200"/>
                  <a:gd name="T5" fmla="*/ 624 h 912"/>
                  <a:gd name="T6" fmla="*/ 1104 w 1200"/>
                  <a:gd name="T7" fmla="*/ 768 h 912"/>
                  <a:gd name="T8" fmla="*/ 1200 w 1200"/>
                  <a:gd name="T9" fmla="*/ 912 h 912"/>
                  <a:gd name="T10" fmla="*/ 0 60000 65536"/>
                  <a:gd name="T11" fmla="*/ 0 60000 65536"/>
                  <a:gd name="T12" fmla="*/ 0 60000 65536"/>
                  <a:gd name="T13" fmla="*/ 0 60000 65536"/>
                  <a:gd name="T14" fmla="*/ 0 60000 65536"/>
                  <a:gd name="T15" fmla="*/ 0 w 1200"/>
                  <a:gd name="T16" fmla="*/ 0 h 912"/>
                  <a:gd name="T17" fmla="*/ 1200 w 1200"/>
                  <a:gd name="T18" fmla="*/ 912 h 912"/>
                </a:gdLst>
                <a:ahLst/>
                <a:cxnLst>
                  <a:cxn ang="T10">
                    <a:pos x="T0" y="T1"/>
                  </a:cxn>
                  <a:cxn ang="T11">
                    <a:pos x="T2" y="T3"/>
                  </a:cxn>
                  <a:cxn ang="T12">
                    <a:pos x="T4" y="T5"/>
                  </a:cxn>
                  <a:cxn ang="T13">
                    <a:pos x="T6" y="T7"/>
                  </a:cxn>
                  <a:cxn ang="T14">
                    <a:pos x="T8" y="T9"/>
                  </a:cxn>
                </a:cxnLst>
                <a:rect l="T15" t="T16" r="T17" b="T18"/>
                <a:pathLst>
                  <a:path w="1200" h="912">
                    <a:moveTo>
                      <a:pt x="0" y="0"/>
                    </a:moveTo>
                    <a:cubicBezTo>
                      <a:pt x="60" y="116"/>
                      <a:pt x="120" y="232"/>
                      <a:pt x="240" y="336"/>
                    </a:cubicBezTo>
                    <a:cubicBezTo>
                      <a:pt x="360" y="440"/>
                      <a:pt x="576" y="552"/>
                      <a:pt x="720" y="624"/>
                    </a:cubicBezTo>
                    <a:cubicBezTo>
                      <a:pt x="864" y="696"/>
                      <a:pt x="1024" y="720"/>
                      <a:pt x="1104" y="768"/>
                    </a:cubicBezTo>
                    <a:cubicBezTo>
                      <a:pt x="1184" y="816"/>
                      <a:pt x="1184" y="888"/>
                      <a:pt x="1200" y="912"/>
                    </a:cubicBezTo>
                  </a:path>
                </a:pathLst>
              </a:custGeom>
              <a:noFill/>
              <a:ln w="38100">
                <a:solidFill>
                  <a:srgbClr val="003399"/>
                </a:solidFill>
                <a:round/>
                <a:headEnd/>
                <a:tailEnd/>
              </a:ln>
            </p:spPr>
            <p:txBody>
              <a:bodyPr wrap="square">
                <a:spAutoFit/>
              </a:bodyP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sp>
            <p:nvSpPr>
              <p:cNvPr id="21" name="Freeform 106">
                <a:extLst>
                  <a:ext uri="{FF2B5EF4-FFF2-40B4-BE49-F238E27FC236}">
                    <a16:creationId xmlns:a16="http://schemas.microsoft.com/office/drawing/2014/main" id="{DE4747F6-0222-4513-98FF-54567252A299}"/>
                  </a:ext>
                </a:extLst>
              </p:cNvPr>
              <p:cNvSpPr>
                <a:spLocks/>
              </p:cNvSpPr>
              <p:nvPr/>
            </p:nvSpPr>
            <p:spPr bwMode="auto">
              <a:xfrm flipV="1">
                <a:off x="3309" y="2789"/>
                <a:ext cx="1252" cy="973"/>
              </a:xfrm>
              <a:custGeom>
                <a:avLst/>
                <a:gdLst>
                  <a:gd name="T0" fmla="*/ 0 w 1200"/>
                  <a:gd name="T1" fmla="*/ 0 h 912"/>
                  <a:gd name="T2" fmla="*/ 240 w 1200"/>
                  <a:gd name="T3" fmla="*/ 336 h 912"/>
                  <a:gd name="T4" fmla="*/ 720 w 1200"/>
                  <a:gd name="T5" fmla="*/ 624 h 912"/>
                  <a:gd name="T6" fmla="*/ 1104 w 1200"/>
                  <a:gd name="T7" fmla="*/ 768 h 912"/>
                  <a:gd name="T8" fmla="*/ 1200 w 1200"/>
                  <a:gd name="T9" fmla="*/ 912 h 912"/>
                  <a:gd name="T10" fmla="*/ 0 60000 65536"/>
                  <a:gd name="T11" fmla="*/ 0 60000 65536"/>
                  <a:gd name="T12" fmla="*/ 0 60000 65536"/>
                  <a:gd name="T13" fmla="*/ 0 60000 65536"/>
                  <a:gd name="T14" fmla="*/ 0 60000 65536"/>
                  <a:gd name="T15" fmla="*/ 0 w 1200"/>
                  <a:gd name="T16" fmla="*/ 0 h 912"/>
                  <a:gd name="T17" fmla="*/ 1200 w 1200"/>
                  <a:gd name="T18" fmla="*/ 912 h 912"/>
                </a:gdLst>
                <a:ahLst/>
                <a:cxnLst>
                  <a:cxn ang="T10">
                    <a:pos x="T0" y="T1"/>
                  </a:cxn>
                  <a:cxn ang="T11">
                    <a:pos x="T2" y="T3"/>
                  </a:cxn>
                  <a:cxn ang="T12">
                    <a:pos x="T4" y="T5"/>
                  </a:cxn>
                  <a:cxn ang="T13">
                    <a:pos x="T6" y="T7"/>
                  </a:cxn>
                  <a:cxn ang="T14">
                    <a:pos x="T8" y="T9"/>
                  </a:cxn>
                </a:cxnLst>
                <a:rect l="T15" t="T16" r="T17" b="T18"/>
                <a:pathLst>
                  <a:path w="1200" h="912">
                    <a:moveTo>
                      <a:pt x="0" y="0"/>
                    </a:moveTo>
                    <a:cubicBezTo>
                      <a:pt x="60" y="116"/>
                      <a:pt x="120" y="232"/>
                      <a:pt x="240" y="336"/>
                    </a:cubicBezTo>
                    <a:cubicBezTo>
                      <a:pt x="360" y="440"/>
                      <a:pt x="576" y="552"/>
                      <a:pt x="720" y="624"/>
                    </a:cubicBezTo>
                    <a:cubicBezTo>
                      <a:pt x="864" y="696"/>
                      <a:pt x="1024" y="720"/>
                      <a:pt x="1104" y="768"/>
                    </a:cubicBezTo>
                    <a:cubicBezTo>
                      <a:pt x="1184" y="816"/>
                      <a:pt x="1184" y="888"/>
                      <a:pt x="1200" y="912"/>
                    </a:cubicBezTo>
                  </a:path>
                </a:pathLst>
              </a:custGeom>
              <a:noFill/>
              <a:ln w="38100">
                <a:solidFill>
                  <a:srgbClr val="003399"/>
                </a:solidFill>
                <a:round/>
                <a:headEnd/>
                <a:tailEnd/>
              </a:ln>
            </p:spPr>
            <p:txBody>
              <a:bodyPr wrap="square">
                <a:spAutoFit/>
              </a:bodyP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grpSp>
        <p:sp>
          <p:nvSpPr>
            <p:cNvPr id="16" name="Line 108">
              <a:extLst>
                <a:ext uri="{FF2B5EF4-FFF2-40B4-BE49-F238E27FC236}">
                  <a16:creationId xmlns:a16="http://schemas.microsoft.com/office/drawing/2014/main" id="{41EB9E35-FD23-4D27-AF96-C44056136BFC}"/>
                </a:ext>
              </a:extLst>
            </p:cNvPr>
            <p:cNvSpPr>
              <a:spLocks noChangeShapeType="1"/>
            </p:cNvSpPr>
            <p:nvPr/>
          </p:nvSpPr>
          <p:spPr bwMode="auto">
            <a:xfrm>
              <a:off x="4047711" y="3827468"/>
              <a:ext cx="8202" cy="812799"/>
            </a:xfrm>
            <a:prstGeom prst="line">
              <a:avLst/>
            </a:prstGeom>
            <a:noFill/>
            <a:ln w="9525">
              <a:solidFill>
                <a:srgbClr val="000000"/>
              </a:solidFill>
              <a:round/>
              <a:headEnd/>
              <a:tailEnd/>
            </a:ln>
          </p:spPr>
          <p:txBody>
            <a:bodyPr wrap="none" lIns="0" tIns="0" rIns="0" bIns="0" anchor="ct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sp>
          <p:nvSpPr>
            <p:cNvPr id="17" name="Line 119">
              <a:extLst>
                <a:ext uri="{FF2B5EF4-FFF2-40B4-BE49-F238E27FC236}">
                  <a16:creationId xmlns:a16="http://schemas.microsoft.com/office/drawing/2014/main" id="{D24ACFD7-A3A1-4891-8FE6-49E6E8FE2EA9}"/>
                </a:ext>
              </a:extLst>
            </p:cNvPr>
            <p:cNvSpPr>
              <a:spLocks noChangeShapeType="1"/>
            </p:cNvSpPr>
            <p:nvPr/>
          </p:nvSpPr>
          <p:spPr bwMode="auto">
            <a:xfrm>
              <a:off x="5539961" y="2373318"/>
              <a:ext cx="2271" cy="2266949"/>
            </a:xfrm>
            <a:prstGeom prst="line">
              <a:avLst/>
            </a:prstGeom>
            <a:noFill/>
            <a:ln w="9525">
              <a:solidFill>
                <a:srgbClr val="000000"/>
              </a:solidFill>
              <a:round/>
              <a:headEnd/>
              <a:tailEnd/>
            </a:ln>
          </p:spPr>
          <p:txBody>
            <a:bodyPr wrap="none" lIns="0" tIns="0" rIns="0" bIns="0" anchor="ct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sp>
          <p:nvSpPr>
            <p:cNvPr id="18" name="Line 120">
              <a:extLst>
                <a:ext uri="{FF2B5EF4-FFF2-40B4-BE49-F238E27FC236}">
                  <a16:creationId xmlns:a16="http://schemas.microsoft.com/office/drawing/2014/main" id="{BB41FED9-1BEC-4152-BE18-F2DEBEEF8C6B}"/>
                </a:ext>
              </a:extLst>
            </p:cNvPr>
            <p:cNvSpPr>
              <a:spLocks noChangeShapeType="1"/>
            </p:cNvSpPr>
            <p:nvPr/>
          </p:nvSpPr>
          <p:spPr bwMode="auto">
            <a:xfrm flipH="1">
              <a:off x="7172116" y="2527416"/>
              <a:ext cx="0" cy="2103503"/>
            </a:xfrm>
            <a:prstGeom prst="line">
              <a:avLst/>
            </a:prstGeom>
            <a:noFill/>
            <a:ln w="9525">
              <a:solidFill>
                <a:srgbClr val="000000"/>
              </a:solidFill>
              <a:round/>
              <a:headEnd/>
              <a:tailEnd/>
            </a:ln>
          </p:spPr>
          <p:txBody>
            <a:bodyPr wrap="none" lIns="0" tIns="0" rIns="0" bIns="0" anchor="ct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sp>
          <p:nvSpPr>
            <p:cNvPr id="19" name="Line 122">
              <a:extLst>
                <a:ext uri="{FF2B5EF4-FFF2-40B4-BE49-F238E27FC236}">
                  <a16:creationId xmlns:a16="http://schemas.microsoft.com/office/drawing/2014/main" id="{379E5892-92B2-40C9-BDC7-FCDD9593A367}"/>
                </a:ext>
              </a:extLst>
            </p:cNvPr>
            <p:cNvSpPr>
              <a:spLocks noChangeShapeType="1"/>
            </p:cNvSpPr>
            <p:nvPr/>
          </p:nvSpPr>
          <p:spPr bwMode="auto">
            <a:xfrm flipH="1">
              <a:off x="9022513" y="4068756"/>
              <a:ext cx="0" cy="562163"/>
            </a:xfrm>
            <a:prstGeom prst="line">
              <a:avLst/>
            </a:prstGeom>
            <a:noFill/>
            <a:ln w="9525">
              <a:solidFill>
                <a:srgbClr val="000000"/>
              </a:solidFill>
              <a:round/>
              <a:headEnd/>
              <a:tailEnd/>
            </a:ln>
          </p:spPr>
          <p:txBody>
            <a:bodyPr wrap="none" lIns="0" tIns="0" rIns="0" bIns="0" anchor="ctr"/>
            <a:lstStyle/>
            <a:p>
              <a:pPr algn="l" eaLnBrk="1" fontAlgn="auto" hangingPunct="1">
                <a:lnSpc>
                  <a:spcPct val="100000"/>
                </a:lnSpc>
                <a:spcBef>
                  <a:spcPts val="0"/>
                </a:spcBef>
                <a:spcAft>
                  <a:spcPts val="0"/>
                </a:spcAft>
              </a:pPr>
              <a:endParaRPr lang="es-ES">
                <a:solidFill>
                  <a:prstClr val="black"/>
                </a:solidFill>
                <a:latin typeface="Calibri" panose="020F0502020204030204"/>
              </a:endParaRPr>
            </a:p>
          </p:txBody>
        </p:sp>
      </p:grpSp>
      <p:sp>
        <p:nvSpPr>
          <p:cNvPr id="22" name="Text Box 102">
            <a:extLst>
              <a:ext uri="{FF2B5EF4-FFF2-40B4-BE49-F238E27FC236}">
                <a16:creationId xmlns:a16="http://schemas.microsoft.com/office/drawing/2014/main" id="{4FB2A0AE-D05B-479F-A2CB-94F288381905}"/>
              </a:ext>
            </a:extLst>
          </p:cNvPr>
          <p:cNvSpPr txBox="1">
            <a:spLocks noChangeArrowheads="1"/>
          </p:cNvSpPr>
          <p:nvPr/>
        </p:nvSpPr>
        <p:spPr bwMode="auto">
          <a:xfrm>
            <a:off x="2459922" y="1322025"/>
            <a:ext cx="1453668" cy="1107996"/>
          </a:xfrm>
          <a:prstGeom prst="rect">
            <a:avLst/>
          </a:prstGeom>
          <a:noFill/>
          <a:ln w="9525" algn="ctr">
            <a:noFill/>
            <a:miter lim="800000"/>
            <a:headEnd/>
            <a:tailEnd/>
          </a:ln>
        </p:spPr>
        <p:txBody>
          <a:bodyPr wrap="none" lIns="0" tIns="0" rIns="0" bIns="0">
            <a:spAutoFit/>
          </a:bodyPr>
          <a:lstStyle/>
          <a:p>
            <a:pPr eaLnBrk="1" fontAlgn="auto" hangingPunct="1">
              <a:lnSpc>
                <a:spcPct val="100000"/>
              </a:lnSpc>
              <a:spcBef>
                <a:spcPts val="0"/>
              </a:spcBef>
              <a:spcAft>
                <a:spcPts val="0"/>
              </a:spcAft>
            </a:pPr>
            <a:r>
              <a:rPr lang="es-ES" sz="2400" u="sng" dirty="0">
                <a:solidFill>
                  <a:prstClr val="black"/>
                </a:solidFill>
                <a:latin typeface="Calibri" panose="020F0502020204030204"/>
              </a:rPr>
              <a:t>P2</a:t>
            </a:r>
            <a:br>
              <a:rPr lang="es-ES" sz="2400" dirty="0">
                <a:solidFill>
                  <a:prstClr val="black"/>
                </a:solidFill>
                <a:latin typeface="Calibri" panose="020F0502020204030204"/>
              </a:rPr>
            </a:br>
            <a:r>
              <a:rPr lang="es-ES" sz="2400" dirty="0">
                <a:solidFill>
                  <a:prstClr val="black"/>
                </a:solidFill>
                <a:latin typeface="Calibri" panose="020F0502020204030204"/>
              </a:rPr>
              <a:t>Versión</a:t>
            </a:r>
          </a:p>
          <a:p>
            <a:pPr eaLnBrk="1" fontAlgn="auto" hangingPunct="1">
              <a:lnSpc>
                <a:spcPct val="100000"/>
              </a:lnSpc>
              <a:spcBef>
                <a:spcPts val="0"/>
              </a:spcBef>
              <a:spcAft>
                <a:spcPts val="0"/>
              </a:spcAft>
            </a:pPr>
            <a:r>
              <a:rPr lang="es-ES" sz="2400" dirty="0">
                <a:solidFill>
                  <a:prstClr val="black"/>
                </a:solidFill>
                <a:latin typeface="Calibri" panose="020F0502020204030204"/>
              </a:rPr>
              <a:t>Aumentada</a:t>
            </a:r>
          </a:p>
        </p:txBody>
      </p:sp>
      <p:sp>
        <p:nvSpPr>
          <p:cNvPr id="23" name="Text Box 102">
            <a:extLst>
              <a:ext uri="{FF2B5EF4-FFF2-40B4-BE49-F238E27FC236}">
                <a16:creationId xmlns:a16="http://schemas.microsoft.com/office/drawing/2014/main" id="{B5303316-C8D2-4BCF-B067-EA1D17E3C26B}"/>
              </a:ext>
            </a:extLst>
          </p:cNvPr>
          <p:cNvSpPr txBox="1">
            <a:spLocks noChangeArrowheads="1"/>
          </p:cNvSpPr>
          <p:nvPr/>
        </p:nvSpPr>
        <p:spPr bwMode="auto">
          <a:xfrm>
            <a:off x="4332091" y="1087208"/>
            <a:ext cx="1236685" cy="1107996"/>
          </a:xfrm>
          <a:prstGeom prst="rect">
            <a:avLst/>
          </a:prstGeom>
          <a:noFill/>
          <a:ln w="9525" algn="ctr">
            <a:noFill/>
            <a:miter lim="800000"/>
            <a:headEnd/>
            <a:tailEnd/>
          </a:ln>
        </p:spPr>
        <p:txBody>
          <a:bodyPr wrap="none" lIns="0" tIns="0" rIns="0" bIns="0">
            <a:spAutoFit/>
          </a:bodyPr>
          <a:lstStyle/>
          <a:p>
            <a:pPr eaLnBrk="1" fontAlgn="auto" hangingPunct="1">
              <a:lnSpc>
                <a:spcPct val="100000"/>
              </a:lnSpc>
              <a:spcBef>
                <a:spcPts val="0"/>
              </a:spcBef>
              <a:spcAft>
                <a:spcPts val="0"/>
              </a:spcAft>
            </a:pPr>
            <a:r>
              <a:rPr lang="es-ES" sz="2400" u="sng" dirty="0">
                <a:solidFill>
                  <a:prstClr val="black"/>
                </a:solidFill>
                <a:latin typeface="Calibri" panose="020F0502020204030204"/>
              </a:rPr>
              <a:t>P3</a:t>
            </a:r>
            <a:br>
              <a:rPr lang="es-ES" sz="2400" dirty="0">
                <a:solidFill>
                  <a:prstClr val="black"/>
                </a:solidFill>
                <a:latin typeface="Calibri" panose="020F0502020204030204"/>
              </a:rPr>
            </a:br>
            <a:r>
              <a:rPr lang="es-ES" sz="2400" dirty="0">
                <a:solidFill>
                  <a:prstClr val="black"/>
                </a:solidFill>
                <a:latin typeface="Calibri" panose="020F0502020204030204"/>
              </a:rPr>
              <a:t>Ajuste</a:t>
            </a:r>
            <a:br>
              <a:rPr lang="es-ES" sz="2400" dirty="0">
                <a:solidFill>
                  <a:prstClr val="black"/>
                </a:solidFill>
                <a:latin typeface="Calibri" panose="020F0502020204030204"/>
              </a:rPr>
            </a:br>
            <a:r>
              <a:rPr lang="es-ES" sz="2400" dirty="0">
                <a:solidFill>
                  <a:prstClr val="black"/>
                </a:solidFill>
                <a:latin typeface="Calibri" panose="020F0502020204030204"/>
              </a:rPr>
              <a:t>Operativo</a:t>
            </a:r>
          </a:p>
        </p:txBody>
      </p:sp>
      <p:sp>
        <p:nvSpPr>
          <p:cNvPr id="24" name="Text Box 102">
            <a:extLst>
              <a:ext uri="{FF2B5EF4-FFF2-40B4-BE49-F238E27FC236}">
                <a16:creationId xmlns:a16="http://schemas.microsoft.com/office/drawing/2014/main" id="{14F25ED3-370C-4C29-B105-2F82E138D993}"/>
              </a:ext>
            </a:extLst>
          </p:cNvPr>
          <p:cNvSpPr txBox="1">
            <a:spLocks noChangeArrowheads="1"/>
          </p:cNvSpPr>
          <p:nvPr/>
        </p:nvSpPr>
        <p:spPr bwMode="auto">
          <a:xfrm>
            <a:off x="7429939" y="915008"/>
            <a:ext cx="1467261" cy="1107996"/>
          </a:xfrm>
          <a:prstGeom prst="rect">
            <a:avLst/>
          </a:prstGeom>
          <a:noFill/>
          <a:ln w="9525" algn="ctr">
            <a:noFill/>
            <a:miter lim="800000"/>
            <a:headEnd/>
            <a:tailEnd/>
          </a:ln>
        </p:spPr>
        <p:txBody>
          <a:bodyPr wrap="none" lIns="0" tIns="0" rIns="0" bIns="0">
            <a:spAutoFit/>
          </a:bodyPr>
          <a:lstStyle/>
          <a:p>
            <a:pPr eaLnBrk="1" fontAlgn="auto" hangingPunct="1">
              <a:lnSpc>
                <a:spcPct val="100000"/>
              </a:lnSpc>
              <a:spcBef>
                <a:spcPts val="0"/>
              </a:spcBef>
              <a:spcAft>
                <a:spcPts val="0"/>
              </a:spcAft>
            </a:pPr>
            <a:r>
              <a:rPr lang="es-ES" sz="2400" u="sng" dirty="0">
                <a:solidFill>
                  <a:prstClr val="black"/>
                </a:solidFill>
                <a:latin typeface="Calibri" panose="020F0502020204030204"/>
              </a:rPr>
              <a:t>P4</a:t>
            </a:r>
            <a:br>
              <a:rPr lang="es-ES" sz="2400" dirty="0">
                <a:solidFill>
                  <a:prstClr val="black"/>
                </a:solidFill>
                <a:latin typeface="Calibri" panose="020F0502020204030204"/>
              </a:rPr>
            </a:br>
            <a:r>
              <a:rPr lang="es-ES" sz="2400" dirty="0">
                <a:solidFill>
                  <a:prstClr val="black"/>
                </a:solidFill>
                <a:latin typeface="Calibri" panose="020F0502020204030204"/>
              </a:rPr>
              <a:t>Ajuste</a:t>
            </a:r>
            <a:br>
              <a:rPr lang="es-ES" sz="2400" dirty="0">
                <a:solidFill>
                  <a:prstClr val="black"/>
                </a:solidFill>
                <a:latin typeface="Calibri" panose="020F0502020204030204"/>
              </a:rPr>
            </a:br>
            <a:r>
              <a:rPr lang="es-ES" sz="2400" dirty="0">
                <a:solidFill>
                  <a:prstClr val="black"/>
                </a:solidFill>
                <a:latin typeface="Calibri" panose="020F0502020204030204"/>
              </a:rPr>
              <a:t>Tecnológico</a:t>
            </a:r>
          </a:p>
        </p:txBody>
      </p:sp>
      <p:sp>
        <p:nvSpPr>
          <p:cNvPr id="25" name="Text Box 102">
            <a:extLst>
              <a:ext uri="{FF2B5EF4-FFF2-40B4-BE49-F238E27FC236}">
                <a16:creationId xmlns:a16="http://schemas.microsoft.com/office/drawing/2014/main" id="{6DD21795-F30B-42C9-8637-940A499048DA}"/>
              </a:ext>
            </a:extLst>
          </p:cNvPr>
          <p:cNvSpPr txBox="1">
            <a:spLocks noChangeArrowheads="1"/>
          </p:cNvSpPr>
          <p:nvPr/>
        </p:nvSpPr>
        <p:spPr bwMode="auto">
          <a:xfrm>
            <a:off x="10030003" y="3145174"/>
            <a:ext cx="1700529" cy="1107996"/>
          </a:xfrm>
          <a:prstGeom prst="rect">
            <a:avLst/>
          </a:prstGeom>
          <a:noFill/>
          <a:ln w="9525" algn="ctr">
            <a:noFill/>
            <a:miter lim="800000"/>
            <a:headEnd/>
            <a:tailEnd/>
          </a:ln>
        </p:spPr>
        <p:txBody>
          <a:bodyPr wrap="none" lIns="0" tIns="0" rIns="0" bIns="0">
            <a:spAutoFit/>
          </a:bodyPr>
          <a:lstStyle/>
          <a:p>
            <a:pPr eaLnBrk="1" fontAlgn="auto" hangingPunct="1">
              <a:lnSpc>
                <a:spcPct val="100000"/>
              </a:lnSpc>
              <a:spcBef>
                <a:spcPts val="0"/>
              </a:spcBef>
              <a:spcAft>
                <a:spcPts val="0"/>
              </a:spcAft>
            </a:pPr>
            <a:r>
              <a:rPr lang="es-ES" sz="2400" u="sng" dirty="0">
                <a:solidFill>
                  <a:prstClr val="black"/>
                </a:solidFill>
                <a:latin typeface="Calibri" panose="020F0502020204030204"/>
              </a:rPr>
              <a:t>P6</a:t>
            </a:r>
            <a:br>
              <a:rPr lang="es-ES" sz="2400" dirty="0">
                <a:solidFill>
                  <a:prstClr val="black"/>
                </a:solidFill>
                <a:latin typeface="Calibri" panose="020F0502020204030204"/>
              </a:rPr>
            </a:br>
            <a:r>
              <a:rPr lang="es-ES" sz="2400" dirty="0">
                <a:solidFill>
                  <a:prstClr val="black"/>
                </a:solidFill>
                <a:latin typeface="Calibri" panose="020F0502020204030204"/>
              </a:rPr>
              <a:t>Implantación </a:t>
            </a:r>
            <a:br>
              <a:rPr lang="es-ES" sz="2400" dirty="0">
                <a:solidFill>
                  <a:prstClr val="black"/>
                </a:solidFill>
                <a:latin typeface="Calibri" panose="020F0502020204030204"/>
              </a:rPr>
            </a:br>
            <a:r>
              <a:rPr lang="es-ES" sz="2400" dirty="0">
                <a:solidFill>
                  <a:prstClr val="black"/>
                </a:solidFill>
                <a:latin typeface="Calibri" panose="020F0502020204030204"/>
              </a:rPr>
              <a:t>Sustitutivo </a:t>
            </a:r>
          </a:p>
        </p:txBody>
      </p:sp>
      <p:sp>
        <p:nvSpPr>
          <p:cNvPr id="26" name="Text Box 102">
            <a:extLst>
              <a:ext uri="{FF2B5EF4-FFF2-40B4-BE49-F238E27FC236}">
                <a16:creationId xmlns:a16="http://schemas.microsoft.com/office/drawing/2014/main" id="{605FF0D4-4306-4DCC-9AF8-F6A72856D1A2}"/>
              </a:ext>
            </a:extLst>
          </p:cNvPr>
          <p:cNvSpPr txBox="1">
            <a:spLocks noChangeArrowheads="1"/>
          </p:cNvSpPr>
          <p:nvPr/>
        </p:nvSpPr>
        <p:spPr bwMode="auto">
          <a:xfrm>
            <a:off x="8547382" y="1999871"/>
            <a:ext cx="1784271" cy="1107996"/>
          </a:xfrm>
          <a:prstGeom prst="rect">
            <a:avLst/>
          </a:prstGeom>
          <a:noFill/>
          <a:ln w="9525" algn="ctr">
            <a:noFill/>
            <a:miter lim="800000"/>
            <a:headEnd/>
            <a:tailEnd/>
          </a:ln>
        </p:spPr>
        <p:txBody>
          <a:bodyPr wrap="none" lIns="0" tIns="0" rIns="0" bIns="0">
            <a:spAutoFit/>
          </a:bodyPr>
          <a:lstStyle/>
          <a:p>
            <a:pPr eaLnBrk="1" fontAlgn="auto" hangingPunct="1">
              <a:lnSpc>
                <a:spcPct val="100000"/>
              </a:lnSpc>
              <a:spcBef>
                <a:spcPts val="0"/>
              </a:spcBef>
              <a:spcAft>
                <a:spcPts val="0"/>
              </a:spcAft>
            </a:pPr>
            <a:r>
              <a:rPr lang="es-ES" sz="2400" u="sng" dirty="0">
                <a:solidFill>
                  <a:prstClr val="black"/>
                </a:solidFill>
                <a:latin typeface="Calibri" panose="020F0502020204030204"/>
              </a:rPr>
              <a:t>P5</a:t>
            </a:r>
            <a:br>
              <a:rPr lang="es-ES" sz="2400" dirty="0">
                <a:solidFill>
                  <a:prstClr val="black"/>
                </a:solidFill>
                <a:latin typeface="Calibri" panose="020F0502020204030204"/>
              </a:rPr>
            </a:br>
            <a:r>
              <a:rPr lang="es-ES" sz="2400" dirty="0">
                <a:solidFill>
                  <a:prstClr val="black"/>
                </a:solidFill>
                <a:latin typeface="Calibri" panose="020F0502020204030204"/>
              </a:rPr>
              <a:t>Dilatación</a:t>
            </a:r>
            <a:br>
              <a:rPr lang="es-ES" sz="2400" dirty="0">
                <a:solidFill>
                  <a:prstClr val="black"/>
                </a:solidFill>
                <a:latin typeface="Calibri" panose="020F0502020204030204"/>
              </a:rPr>
            </a:br>
            <a:r>
              <a:rPr lang="es-ES" sz="2400" dirty="0">
                <a:solidFill>
                  <a:prstClr val="black"/>
                </a:solidFill>
                <a:latin typeface="Calibri" panose="020F0502020204030204"/>
              </a:rPr>
              <a:t>Obsolescencia</a:t>
            </a:r>
          </a:p>
        </p:txBody>
      </p:sp>
      <p:cxnSp>
        <p:nvCxnSpPr>
          <p:cNvPr id="27" name="Conector recto de flecha 26">
            <a:extLst>
              <a:ext uri="{FF2B5EF4-FFF2-40B4-BE49-F238E27FC236}">
                <a16:creationId xmlns:a16="http://schemas.microsoft.com/office/drawing/2014/main" id="{E426F54A-2CB2-46E7-BFED-EC65870B34AC}"/>
              </a:ext>
            </a:extLst>
          </p:cNvPr>
          <p:cNvCxnSpPr>
            <a:cxnSpLocks/>
          </p:cNvCxnSpPr>
          <p:nvPr/>
        </p:nvCxnSpPr>
        <p:spPr>
          <a:xfrm>
            <a:off x="1910855" y="5784513"/>
            <a:ext cx="9067154" cy="37580"/>
          </a:xfrm>
          <a:prstGeom prst="straightConnector1">
            <a:avLst/>
          </a:prstGeom>
          <a:noFill/>
          <a:ln w="19050" cap="flat" cmpd="sng" algn="ctr">
            <a:solidFill>
              <a:srgbClr val="ED7D31"/>
            </a:solidFill>
            <a:prstDash val="solid"/>
            <a:miter lim="800000"/>
            <a:tailEnd type="triangle"/>
          </a:ln>
          <a:effectLst/>
        </p:spPr>
      </p:cxnSp>
      <p:cxnSp>
        <p:nvCxnSpPr>
          <p:cNvPr id="28" name="Conector recto de flecha 27">
            <a:extLst>
              <a:ext uri="{FF2B5EF4-FFF2-40B4-BE49-F238E27FC236}">
                <a16:creationId xmlns:a16="http://schemas.microsoft.com/office/drawing/2014/main" id="{91EC085C-FCD5-40FE-8570-72C50797C99F}"/>
              </a:ext>
            </a:extLst>
          </p:cNvPr>
          <p:cNvCxnSpPr>
            <a:cxnSpLocks/>
          </p:cNvCxnSpPr>
          <p:nvPr/>
        </p:nvCxnSpPr>
        <p:spPr>
          <a:xfrm flipV="1">
            <a:off x="1910855" y="1974749"/>
            <a:ext cx="0" cy="3817174"/>
          </a:xfrm>
          <a:prstGeom prst="straightConnector1">
            <a:avLst/>
          </a:prstGeom>
          <a:noFill/>
          <a:ln w="19050" cap="flat" cmpd="sng" algn="ctr">
            <a:solidFill>
              <a:srgbClr val="ED7D31"/>
            </a:solidFill>
            <a:prstDash val="solid"/>
            <a:miter lim="800000"/>
            <a:tailEnd type="triangle"/>
          </a:ln>
          <a:effectLst/>
        </p:spPr>
      </p:cxnSp>
      <p:sp>
        <p:nvSpPr>
          <p:cNvPr id="29" name="Text Box 102">
            <a:extLst>
              <a:ext uri="{FF2B5EF4-FFF2-40B4-BE49-F238E27FC236}">
                <a16:creationId xmlns:a16="http://schemas.microsoft.com/office/drawing/2014/main" id="{3CF0D06A-3B40-49D4-972A-B2FF327606A3}"/>
              </a:ext>
            </a:extLst>
          </p:cNvPr>
          <p:cNvSpPr txBox="1">
            <a:spLocks noChangeArrowheads="1"/>
          </p:cNvSpPr>
          <p:nvPr/>
        </p:nvSpPr>
        <p:spPr bwMode="auto">
          <a:xfrm>
            <a:off x="9439976" y="5883891"/>
            <a:ext cx="2034756" cy="369332"/>
          </a:xfrm>
          <a:prstGeom prst="rect">
            <a:avLst/>
          </a:prstGeom>
          <a:noFill/>
          <a:ln w="9525" algn="ctr">
            <a:noFill/>
            <a:miter lim="800000"/>
            <a:headEnd/>
            <a:tailEnd/>
          </a:ln>
        </p:spPr>
        <p:txBody>
          <a:bodyPr wrap="square" lIns="0" tIns="0" rIns="0" bIns="0">
            <a:spAutoFit/>
          </a:bodyPr>
          <a:lstStyle/>
          <a:p>
            <a:pPr eaLnBrk="1" fontAlgn="auto" hangingPunct="1">
              <a:lnSpc>
                <a:spcPct val="100000"/>
              </a:lnSpc>
              <a:spcBef>
                <a:spcPts val="0"/>
              </a:spcBef>
              <a:spcAft>
                <a:spcPts val="0"/>
              </a:spcAft>
            </a:pPr>
            <a:r>
              <a:rPr lang="es-ES" sz="2400" dirty="0">
                <a:solidFill>
                  <a:prstClr val="black"/>
                </a:solidFill>
                <a:latin typeface="Calibri" panose="020F0502020204030204"/>
              </a:rPr>
              <a:t>Tiempo</a:t>
            </a:r>
          </a:p>
        </p:txBody>
      </p:sp>
      <p:sp>
        <p:nvSpPr>
          <p:cNvPr id="30" name="Text Box 102">
            <a:extLst>
              <a:ext uri="{FF2B5EF4-FFF2-40B4-BE49-F238E27FC236}">
                <a16:creationId xmlns:a16="http://schemas.microsoft.com/office/drawing/2014/main" id="{BC7A723D-3A83-4A05-835C-C3D6FD109B00}"/>
              </a:ext>
            </a:extLst>
          </p:cNvPr>
          <p:cNvSpPr txBox="1">
            <a:spLocks noChangeArrowheads="1"/>
          </p:cNvSpPr>
          <p:nvPr/>
        </p:nvSpPr>
        <p:spPr bwMode="auto">
          <a:xfrm>
            <a:off x="663110" y="2003986"/>
            <a:ext cx="1399311" cy="369332"/>
          </a:xfrm>
          <a:prstGeom prst="rect">
            <a:avLst/>
          </a:prstGeom>
          <a:noFill/>
          <a:ln w="9525" algn="ctr">
            <a:noFill/>
            <a:miter lim="800000"/>
            <a:headEnd/>
            <a:tailEnd/>
          </a:ln>
        </p:spPr>
        <p:txBody>
          <a:bodyPr wrap="square" lIns="0" tIns="0" rIns="0" bIns="0">
            <a:spAutoFit/>
          </a:bodyPr>
          <a:lstStyle/>
          <a:p>
            <a:pPr eaLnBrk="1" fontAlgn="auto" hangingPunct="1">
              <a:lnSpc>
                <a:spcPct val="100000"/>
              </a:lnSpc>
              <a:spcBef>
                <a:spcPts val="0"/>
              </a:spcBef>
              <a:spcAft>
                <a:spcPts val="0"/>
              </a:spcAft>
            </a:pPr>
            <a:r>
              <a:rPr lang="es-ES" sz="2400" dirty="0">
                <a:solidFill>
                  <a:srgbClr val="4472C4">
                    <a:lumMod val="75000"/>
                  </a:srgbClr>
                </a:solidFill>
                <a:latin typeface="Calibri" panose="020F0502020204030204"/>
              </a:rPr>
              <a:t>Ventas</a:t>
            </a:r>
          </a:p>
        </p:txBody>
      </p:sp>
    </p:spTree>
    <p:extLst>
      <p:ext uri="{BB962C8B-B14F-4D97-AF65-F5344CB8AC3E}">
        <p14:creationId xmlns:p14="http://schemas.microsoft.com/office/powerpoint/2010/main" val="217750502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p:cNvSpPr>
            <a:spLocks noGrp="1" noChangeArrowheads="1"/>
          </p:cNvSpPr>
          <p:nvPr>
            <p:ph type="title"/>
          </p:nvPr>
        </p:nvSpPr>
        <p:spPr/>
        <p:txBody>
          <a:bodyPr>
            <a:normAutofit fontScale="90000"/>
          </a:bodyPr>
          <a:lstStyle/>
          <a:p>
            <a:pPr eaLnBrk="1" hangingPunct="1"/>
            <a:r>
              <a:rPr lang="en-US" dirty="0"/>
              <a:t>Las </a:t>
            </a:r>
            <a:r>
              <a:rPr lang="es-ES" dirty="0"/>
              <a:t>Áreas de Aplicación el </a:t>
            </a:r>
            <a:r>
              <a:rPr lang="en-US" dirty="0"/>
              <a:t>Project Management</a:t>
            </a:r>
          </a:p>
        </p:txBody>
      </p:sp>
      <p:sp>
        <p:nvSpPr>
          <p:cNvPr id="21509" name="Rectangle 5"/>
          <p:cNvSpPr>
            <a:spLocks noGrp="1" noChangeArrowheads="1"/>
          </p:cNvSpPr>
          <p:nvPr>
            <p:ph idx="1"/>
          </p:nvPr>
        </p:nvSpPr>
        <p:spPr/>
        <p:txBody>
          <a:bodyPr>
            <a:normAutofit/>
          </a:bodyPr>
          <a:lstStyle/>
          <a:p>
            <a:pPr eaLnBrk="1" hangingPunct="1"/>
            <a:r>
              <a:rPr lang="nl-NL" dirty="0"/>
              <a:t>Ladirección de proyectos se aplican siempre de forma adaptada a la idiosincrasia de cada proyecto, su complejidad y tamaño</a:t>
            </a:r>
          </a:p>
          <a:p>
            <a:pPr eaLnBrk="1" hangingPunct="1"/>
            <a:r>
              <a:rPr lang="nl-NL" dirty="0"/>
              <a:t>Lo que hace singular a cada proyecto son los procesos productivos que la dirección de proyectos debe gestionar</a:t>
            </a:r>
          </a:p>
          <a:p>
            <a:pPr eaLnBrk="1" hangingPunct="1"/>
            <a:r>
              <a:rPr lang="nl-NL" dirty="0"/>
              <a:t>En cada proyecto concreto, se aplican los procesos productivos de la ingeniería de sistemas propia de cada área de aplicación</a:t>
            </a:r>
          </a:p>
          <a:p>
            <a:pPr eaLnBrk="1" hangingPunct="1"/>
            <a:r>
              <a:rPr lang="es-ES" dirty="0"/>
              <a:t>Un área de aplicación es una categoría de proyectos con procesos productivos singulares, que no suelen estar presentes en los proyectos de otra área. Se definen en términos de: </a:t>
            </a:r>
          </a:p>
          <a:p>
            <a:pPr marL="973137" lvl="1" indent="-342900" eaLnBrk="1" hangingPunct="1"/>
            <a:r>
              <a:rPr lang="es-ES" dirty="0"/>
              <a:t>Departamentos funcionales y disciplinas de respaldo</a:t>
            </a:r>
          </a:p>
          <a:p>
            <a:pPr marL="973137" lvl="1" indent="-342900" eaLnBrk="1" hangingPunct="1"/>
            <a:r>
              <a:rPr lang="es-ES" dirty="0"/>
              <a:t>Elementos técnicos,</a:t>
            </a:r>
          </a:p>
          <a:p>
            <a:pPr marL="973137" lvl="1" indent="-342900" eaLnBrk="1" hangingPunct="1"/>
            <a:r>
              <a:rPr lang="es-ES" dirty="0"/>
              <a:t>Especializaciones de gestión,</a:t>
            </a:r>
          </a:p>
          <a:p>
            <a:pPr marL="973137" lvl="1" indent="-342900" eaLnBrk="1" hangingPunct="1"/>
            <a:r>
              <a:rPr lang="es-ES" dirty="0"/>
              <a:t>Sectores de la industria (el más habitual)</a:t>
            </a:r>
          </a:p>
          <a:p>
            <a:pPr marL="474663" indent="-381000" eaLnBrk="1" hangingPunct="1"/>
            <a:r>
              <a:rPr lang="es-ES" dirty="0"/>
              <a:t>En cada área de aplicación se suele aplicar un conjunto de normas (y regulaciones)  que conviene (y es obligatorio) cumplir </a:t>
            </a:r>
          </a:p>
          <a:p>
            <a:pPr marL="474663" indent="-381000" eaLnBrk="1" hangingPunct="1"/>
            <a:endParaRPr lang="en-US" dirty="0"/>
          </a:p>
        </p:txBody>
      </p:sp>
      <p:sp>
        <p:nvSpPr>
          <p:cNvPr id="5"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6" name="4 Marcador de número de diapositiva"/>
          <p:cNvSpPr>
            <a:spLocks noGrp="1"/>
          </p:cNvSpPr>
          <p:nvPr>
            <p:ph type="sldNum" sz="quarter" idx="11"/>
          </p:nvPr>
        </p:nvSpPr>
        <p:spPr/>
        <p:txBody>
          <a:bodyPr/>
          <a:lstStyle/>
          <a:p>
            <a:pPr>
              <a:defRPr/>
            </a:pPr>
            <a:r>
              <a:rPr lang="es-ES"/>
              <a:t>Página: </a:t>
            </a:r>
            <a:fld id="{AE88125A-D560-4E7E-99E9-78F2A5E125EB}" type="slidenum">
              <a:rPr lang="es-ES"/>
              <a:pPr>
                <a:defRPr/>
              </a:pPr>
              <a:t>49</a:t>
            </a:fld>
            <a:endParaRPr lang="es-E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89449FBF-BECC-44C5-B36A-6313AA433930}"/>
              </a:ext>
            </a:extLst>
          </p:cNvPr>
          <p:cNvSpPr>
            <a:spLocks noGrp="1"/>
          </p:cNvSpPr>
          <p:nvPr>
            <p:ph type="title"/>
          </p:nvPr>
        </p:nvSpPr>
        <p:spPr/>
        <p:txBody>
          <a:bodyPr>
            <a:normAutofit fontScale="90000"/>
          </a:bodyPr>
          <a:lstStyle/>
          <a:p>
            <a:r>
              <a:rPr lang="es-ES" dirty="0"/>
              <a:t>Del PMBOK 6.0 al PMBOK 7.0</a:t>
            </a:r>
          </a:p>
        </p:txBody>
      </p:sp>
      <p:sp>
        <p:nvSpPr>
          <p:cNvPr id="4" name="Marcador de pie de página 3">
            <a:extLst>
              <a:ext uri="{FF2B5EF4-FFF2-40B4-BE49-F238E27FC236}">
                <a16:creationId xmlns:a16="http://schemas.microsoft.com/office/drawing/2014/main" id="{C3C1C0FC-8C67-461D-BB8B-1B40330E4114}"/>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14DF34FD-FFD8-4246-BD04-D2EAA941603C}"/>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5</a:t>
            </a:fld>
            <a:endParaRPr lang="es-ES"/>
          </a:p>
        </p:txBody>
      </p:sp>
      <p:graphicFrame>
        <p:nvGraphicFramePr>
          <p:cNvPr id="9" name="Marcador de contenido 5">
            <a:extLst>
              <a:ext uri="{FF2B5EF4-FFF2-40B4-BE49-F238E27FC236}">
                <a16:creationId xmlns:a16="http://schemas.microsoft.com/office/drawing/2014/main" id="{8029D451-2DD1-4A41-84B8-36FA77CE8AB5}"/>
              </a:ext>
            </a:extLst>
          </p:cNvPr>
          <p:cNvGraphicFramePr>
            <a:graphicFrameLocks noGrp="1"/>
          </p:cNvGraphicFramePr>
          <p:nvPr>
            <p:ph sz="half" idx="1"/>
            <p:extLst>
              <p:ext uri="{D42A27DB-BD31-4B8C-83A1-F6EECF244321}">
                <p14:modId xmlns:p14="http://schemas.microsoft.com/office/powerpoint/2010/main" val="1540778188"/>
              </p:ext>
            </p:extLst>
          </p:nvPr>
        </p:nvGraphicFramePr>
        <p:xfrm>
          <a:off x="322263" y="638242"/>
          <a:ext cx="5481947" cy="4114171"/>
        </p:xfrm>
        <a:graphic>
          <a:graphicData uri="http://schemas.openxmlformats.org/drawingml/2006/table">
            <a:tbl>
              <a:tblPr firstRow="1" firstCol="1" bandRow="1">
                <a:tableStyleId>{5940675A-B579-460E-94D1-54222C63F5DA}</a:tableStyleId>
              </a:tblPr>
              <a:tblGrid>
                <a:gridCol w="5481947">
                  <a:extLst>
                    <a:ext uri="{9D8B030D-6E8A-4147-A177-3AD203B41FA5}">
                      <a16:colId xmlns:a16="http://schemas.microsoft.com/office/drawing/2014/main" val="2798140312"/>
                    </a:ext>
                  </a:extLst>
                </a:gridCol>
              </a:tblGrid>
              <a:tr h="216469">
                <a:tc>
                  <a:txBody>
                    <a:bodyPr/>
                    <a:lstStyle/>
                    <a:p>
                      <a:pPr>
                        <a:lnSpc>
                          <a:spcPct val="100000"/>
                        </a:lnSpc>
                        <a:spcAft>
                          <a:spcPts val="0"/>
                        </a:spcAft>
                      </a:pPr>
                      <a:r>
                        <a:rPr lang="es-ES" sz="1200" dirty="0">
                          <a:effectLst/>
                          <a:latin typeface="Arial" panose="020B0604020202020204" pitchFamily="34" charset="0"/>
                          <a:cs typeface="Arial" panose="020B0604020202020204" pitchFamily="34" charset="0"/>
                        </a:rPr>
                        <a:t>Guía PMBOK – Sexta Edición </a:t>
                      </a:r>
                      <a:endParaRPr lang="es-ES" sz="1200" dirty="0">
                        <a:effectLst/>
                        <a:latin typeface="Arial" panose="020B0604020202020204" pitchFamily="34" charset="0"/>
                        <a:ea typeface="Calibri" panose="020F0502020204030204" pitchFamily="34" charset="0"/>
                        <a:cs typeface="Arial" panose="020B0604020202020204" pitchFamily="34" charset="0"/>
                      </a:endParaRPr>
                    </a:p>
                  </a:txBody>
                  <a:tcPr marL="45387" marR="45387" marT="0" marB="0"/>
                </a:tc>
                <a:extLst>
                  <a:ext uri="{0D108BD9-81ED-4DB2-BD59-A6C34878D82A}">
                    <a16:rowId xmlns:a16="http://schemas.microsoft.com/office/drawing/2014/main" val="1836874025"/>
                  </a:ext>
                </a:extLst>
              </a:tr>
              <a:tr h="2411983">
                <a:tc>
                  <a:txBody>
                    <a:bodyPr/>
                    <a:lstStyle/>
                    <a:p>
                      <a:pPr>
                        <a:lnSpc>
                          <a:spcPct val="100000"/>
                        </a:lnSpc>
                        <a:spcAft>
                          <a:spcPts val="0"/>
                        </a:spcAft>
                      </a:pPr>
                      <a:r>
                        <a:rPr lang="es-ES" sz="1200" dirty="0">
                          <a:effectLst/>
                          <a:latin typeface="Arial" panose="020B0604020202020204" pitchFamily="34" charset="0"/>
                          <a:cs typeface="Arial" panose="020B0604020202020204" pitchFamily="34" charset="0"/>
                        </a:rPr>
                        <a:t>Una Guía para el Cuerpo de Conocimiento de la Dirección de Proyectos </a:t>
                      </a:r>
                    </a:p>
                    <a:p>
                      <a:pPr>
                        <a:lnSpc>
                          <a:spcPct val="100000"/>
                        </a:lnSpc>
                        <a:spcAft>
                          <a:spcPts val="0"/>
                        </a:spcAft>
                      </a:pPr>
                      <a:r>
                        <a:rPr lang="es-ES" sz="1200" dirty="0">
                          <a:effectLst/>
                          <a:latin typeface="Arial" panose="020B0604020202020204" pitchFamily="34" charset="0"/>
                          <a:cs typeface="Arial" panose="020B0604020202020204" pitchFamily="34" charset="0"/>
                        </a:rPr>
                        <a:t>Introducción, Entorno del proyecto y papel de director de proyectos </a:t>
                      </a:r>
                    </a:p>
                    <a:p>
                      <a:pPr>
                        <a:lnSpc>
                          <a:spcPct val="100000"/>
                        </a:lnSpc>
                        <a:spcAft>
                          <a:spcPts val="0"/>
                        </a:spcAft>
                      </a:pPr>
                      <a:r>
                        <a:rPr lang="es-ES" sz="1200" dirty="0">
                          <a:effectLst/>
                          <a:latin typeface="Arial" panose="020B0604020202020204" pitchFamily="34" charset="0"/>
                          <a:cs typeface="Arial" panose="020B0604020202020204" pitchFamily="34" charset="0"/>
                        </a:rPr>
                        <a:t>Áreas de Conocimiento:</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Integración </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Alcance </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Cronograma </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Coste </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Calidad </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Recursos </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Comunicación </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Riesgos </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Adquisiciones </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Interesados </a:t>
                      </a:r>
                      <a:endParaRPr lang="es-E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387" marR="45387" marT="0" marB="0"/>
                </a:tc>
                <a:extLst>
                  <a:ext uri="{0D108BD9-81ED-4DB2-BD59-A6C34878D82A}">
                    <a16:rowId xmlns:a16="http://schemas.microsoft.com/office/drawing/2014/main" val="3590824562"/>
                  </a:ext>
                </a:extLst>
              </a:tr>
              <a:tr h="1229685">
                <a:tc>
                  <a:txBody>
                    <a:bodyPr/>
                    <a:lstStyle/>
                    <a:p>
                      <a:pPr>
                        <a:lnSpc>
                          <a:spcPct val="100000"/>
                        </a:lnSpc>
                        <a:spcAft>
                          <a:spcPts val="0"/>
                        </a:spcAft>
                      </a:pPr>
                      <a:r>
                        <a:rPr lang="es-ES" sz="1200" dirty="0">
                          <a:effectLst/>
                          <a:highlight>
                            <a:srgbClr val="FFFF00"/>
                          </a:highlight>
                          <a:latin typeface="Arial" panose="020B0604020202020204" pitchFamily="34" charset="0"/>
                          <a:cs typeface="Arial" panose="020B0604020202020204" pitchFamily="34" charset="0"/>
                        </a:rPr>
                        <a:t>El Estándar para la Dirección de Proyectos </a:t>
                      </a:r>
                    </a:p>
                    <a:p>
                      <a:pPr>
                        <a:lnSpc>
                          <a:spcPct val="100000"/>
                        </a:lnSpc>
                        <a:spcAft>
                          <a:spcPts val="0"/>
                        </a:spcAft>
                      </a:pPr>
                      <a:r>
                        <a:rPr lang="es-ES" sz="1200" dirty="0">
                          <a:effectLst/>
                          <a:latin typeface="Arial" panose="020B0604020202020204" pitchFamily="34" charset="0"/>
                          <a:cs typeface="Arial" panose="020B0604020202020204" pitchFamily="34" charset="0"/>
                        </a:rPr>
                        <a:t>Grupos de Procesos</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Iniciar </a:t>
                      </a:r>
                    </a:p>
                    <a:p>
                      <a:pPr lvl="1">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Planificar </a:t>
                      </a:r>
                    </a:p>
                    <a:p>
                      <a:pPr lvl="1">
                        <a:lnSpc>
                          <a:spcPct val="100000"/>
                        </a:lnSpc>
                        <a:spcAft>
                          <a:spcPts val="0"/>
                        </a:spcAft>
                      </a:pPr>
                      <a:r>
                        <a:rPr lang="es-ES" sz="1200" dirty="0">
                          <a:effectLst/>
                          <a:latin typeface="Arial" panose="020B0604020202020204" pitchFamily="34" charset="0"/>
                          <a:cs typeface="Arial" panose="020B0604020202020204" pitchFamily="34" charset="0"/>
                        </a:rPr>
                        <a:t>Ejecutar </a:t>
                      </a:r>
                    </a:p>
                    <a:p>
                      <a:pPr lvl="1">
                        <a:lnSpc>
                          <a:spcPct val="100000"/>
                        </a:lnSpc>
                        <a:spcAft>
                          <a:spcPts val="0"/>
                        </a:spcAft>
                      </a:pPr>
                      <a:r>
                        <a:rPr lang="es-ES" sz="1200" dirty="0">
                          <a:effectLst/>
                          <a:latin typeface="Arial" panose="020B0604020202020204" pitchFamily="34" charset="0"/>
                          <a:cs typeface="Arial" panose="020B0604020202020204" pitchFamily="34" charset="0"/>
                        </a:rPr>
                        <a:t>Supervisar y Controlar </a:t>
                      </a:r>
                    </a:p>
                    <a:p>
                      <a:pPr lvl="1">
                        <a:lnSpc>
                          <a:spcPct val="100000"/>
                        </a:lnSpc>
                        <a:spcAft>
                          <a:spcPts val="0"/>
                        </a:spcAft>
                      </a:pPr>
                      <a:r>
                        <a:rPr lang="es-ES" sz="1200" dirty="0">
                          <a:effectLst/>
                          <a:latin typeface="Arial" panose="020B0604020202020204" pitchFamily="34" charset="0"/>
                          <a:cs typeface="Arial" panose="020B0604020202020204" pitchFamily="34" charset="0"/>
                        </a:rPr>
                        <a:t>Cerrar </a:t>
                      </a:r>
                      <a:endParaRPr lang="es-ES" sz="1200" dirty="0">
                        <a:effectLst/>
                        <a:latin typeface="Arial" panose="020B0604020202020204" pitchFamily="34" charset="0"/>
                        <a:ea typeface="Calibri" panose="020F0502020204030204" pitchFamily="34" charset="0"/>
                        <a:cs typeface="Arial" panose="020B0604020202020204" pitchFamily="34" charset="0"/>
                      </a:endParaRPr>
                    </a:p>
                  </a:txBody>
                  <a:tcPr marL="45387" marR="45387" marT="0" marB="0"/>
                </a:tc>
                <a:extLst>
                  <a:ext uri="{0D108BD9-81ED-4DB2-BD59-A6C34878D82A}">
                    <a16:rowId xmlns:a16="http://schemas.microsoft.com/office/drawing/2014/main" val="35979079"/>
                  </a:ext>
                </a:extLst>
              </a:tr>
              <a:tr h="205559">
                <a:tc>
                  <a:txBody>
                    <a:bodyPr/>
                    <a:lstStyle/>
                    <a:p>
                      <a:pPr>
                        <a:lnSpc>
                          <a:spcPct val="100000"/>
                        </a:lnSpc>
                        <a:spcAft>
                          <a:spcPts val="0"/>
                        </a:spcAft>
                      </a:pPr>
                      <a:r>
                        <a:rPr lang="es-ES" sz="1200" dirty="0">
                          <a:effectLst/>
                          <a:latin typeface="Arial" panose="020B0604020202020204" pitchFamily="34" charset="0"/>
                          <a:cs typeface="Arial" panose="020B0604020202020204" pitchFamily="34" charset="0"/>
                        </a:rPr>
                        <a:t>Apéndices, Glosario e Índice </a:t>
                      </a:r>
                      <a:endParaRPr lang="es-ES" sz="1200" dirty="0">
                        <a:effectLst/>
                        <a:latin typeface="Arial" panose="020B0604020202020204" pitchFamily="34" charset="0"/>
                        <a:ea typeface="Calibri" panose="020F0502020204030204" pitchFamily="34" charset="0"/>
                        <a:cs typeface="Arial" panose="020B0604020202020204" pitchFamily="34" charset="0"/>
                      </a:endParaRPr>
                    </a:p>
                  </a:txBody>
                  <a:tcPr marL="45387" marR="45387" marT="0" marB="0"/>
                </a:tc>
                <a:extLst>
                  <a:ext uri="{0D108BD9-81ED-4DB2-BD59-A6C34878D82A}">
                    <a16:rowId xmlns:a16="http://schemas.microsoft.com/office/drawing/2014/main" val="3168712257"/>
                  </a:ext>
                </a:extLst>
              </a:tr>
            </a:tbl>
          </a:graphicData>
        </a:graphic>
      </p:graphicFrame>
      <p:graphicFrame>
        <p:nvGraphicFramePr>
          <p:cNvPr id="10" name="Marcador de contenido 6">
            <a:extLst>
              <a:ext uri="{FF2B5EF4-FFF2-40B4-BE49-F238E27FC236}">
                <a16:creationId xmlns:a16="http://schemas.microsoft.com/office/drawing/2014/main" id="{127018B3-0464-40A8-A4B5-BB617229272B}"/>
              </a:ext>
            </a:extLst>
          </p:cNvPr>
          <p:cNvGraphicFramePr>
            <a:graphicFrameLocks noGrp="1"/>
          </p:cNvGraphicFramePr>
          <p:nvPr>
            <p:ph sz="half" idx="2"/>
            <p:extLst>
              <p:ext uri="{D42A27DB-BD31-4B8C-83A1-F6EECF244321}">
                <p14:modId xmlns:p14="http://schemas.microsoft.com/office/powerpoint/2010/main" val="1748043650"/>
              </p:ext>
            </p:extLst>
          </p:nvPr>
        </p:nvGraphicFramePr>
        <p:xfrm>
          <a:off x="6189663" y="696913"/>
          <a:ext cx="5831729" cy="5371839"/>
        </p:xfrm>
        <a:graphic>
          <a:graphicData uri="http://schemas.openxmlformats.org/drawingml/2006/table">
            <a:tbl>
              <a:tblPr firstRow="1" firstCol="1" bandRow="1">
                <a:tableStyleId>{5940675A-B579-460E-94D1-54222C63F5DA}</a:tableStyleId>
              </a:tblPr>
              <a:tblGrid>
                <a:gridCol w="5831729">
                  <a:extLst>
                    <a:ext uri="{9D8B030D-6E8A-4147-A177-3AD203B41FA5}">
                      <a16:colId xmlns:a16="http://schemas.microsoft.com/office/drawing/2014/main" val="203681320"/>
                    </a:ext>
                  </a:extLst>
                </a:gridCol>
              </a:tblGrid>
              <a:tr h="227335">
                <a:tc>
                  <a:txBody>
                    <a:bodyPr/>
                    <a:lstStyle/>
                    <a:p>
                      <a:pPr>
                        <a:lnSpc>
                          <a:spcPct val="100000"/>
                        </a:lnSpc>
                        <a:spcAft>
                          <a:spcPts val="0"/>
                        </a:spcAft>
                      </a:pPr>
                      <a:r>
                        <a:rPr lang="es-ES" sz="1200" dirty="0">
                          <a:effectLst/>
                          <a:latin typeface="Arial" panose="020B0604020202020204" pitchFamily="34" charset="0"/>
                          <a:cs typeface="Arial" panose="020B0604020202020204" pitchFamily="34" charset="0"/>
                        </a:rPr>
                        <a:t>Guía PMBOK – Séptima Edición </a:t>
                      </a:r>
                      <a:endParaRPr lang="es-ES" sz="1200" dirty="0">
                        <a:effectLst/>
                        <a:latin typeface="Arial" panose="020B0604020202020204" pitchFamily="34" charset="0"/>
                        <a:ea typeface="Calibri" panose="020F0502020204030204" pitchFamily="34" charset="0"/>
                        <a:cs typeface="Arial" panose="020B0604020202020204" pitchFamily="34" charset="0"/>
                      </a:endParaRPr>
                    </a:p>
                  </a:txBody>
                  <a:tcPr marL="32967" marR="32967" marT="0" marB="0"/>
                </a:tc>
                <a:extLst>
                  <a:ext uri="{0D108BD9-81ED-4DB2-BD59-A6C34878D82A}">
                    <a16:rowId xmlns:a16="http://schemas.microsoft.com/office/drawing/2014/main" val="461294417"/>
                  </a:ext>
                </a:extLst>
              </a:tr>
              <a:tr h="2832656">
                <a:tc>
                  <a:txBody>
                    <a:bodyPr/>
                    <a:lstStyle/>
                    <a:p>
                      <a:pPr>
                        <a:lnSpc>
                          <a:spcPct val="100000"/>
                        </a:lnSpc>
                        <a:spcAft>
                          <a:spcPts val="0"/>
                        </a:spcAft>
                      </a:pPr>
                      <a:r>
                        <a:rPr lang="es-ES" sz="1200" dirty="0">
                          <a:effectLst/>
                          <a:highlight>
                            <a:srgbClr val="FFFF00"/>
                          </a:highlight>
                          <a:latin typeface="Arial" panose="020B0604020202020204" pitchFamily="34" charset="0"/>
                          <a:cs typeface="Arial" panose="020B0604020202020204" pitchFamily="34" charset="0"/>
                        </a:rPr>
                        <a:t>El Estándar para la Dirección de Proyectos </a:t>
                      </a:r>
                    </a:p>
                    <a:p>
                      <a:pPr>
                        <a:lnSpc>
                          <a:spcPct val="100000"/>
                        </a:lnSpc>
                        <a:spcAft>
                          <a:spcPts val="0"/>
                        </a:spcAft>
                      </a:pPr>
                      <a:r>
                        <a:rPr lang="es-ES" sz="1200" dirty="0">
                          <a:effectLst/>
                          <a:latin typeface="Arial" panose="020B0604020202020204" pitchFamily="34" charset="0"/>
                          <a:cs typeface="Arial" panose="020B0604020202020204" pitchFamily="34" charset="0"/>
                        </a:rPr>
                        <a:t>Introducción, Sistema de Entrega de Valor, </a:t>
                      </a:r>
                    </a:p>
                    <a:p>
                      <a:pPr>
                        <a:lnSpc>
                          <a:spcPct val="100000"/>
                        </a:lnSpc>
                        <a:spcAft>
                          <a:spcPts val="0"/>
                        </a:spcAft>
                      </a:pPr>
                      <a:r>
                        <a:rPr lang="es-ES" sz="1200" dirty="0">
                          <a:effectLst/>
                          <a:latin typeface="Arial" panose="020B0604020202020204" pitchFamily="34" charset="0"/>
                          <a:cs typeface="Arial" panose="020B0604020202020204" pitchFamily="34" charset="0"/>
                        </a:rPr>
                        <a:t>Principios de la Entrega del Proyecto:</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01. Administración diligente </a:t>
                      </a:r>
                    </a:p>
                    <a:p>
                      <a:pPr marL="357188" lvl="1" indent="0">
                        <a:lnSpc>
                          <a:spcPct val="100000"/>
                        </a:lnSpc>
                        <a:spcAft>
                          <a:spcPts val="0"/>
                        </a:spcAft>
                      </a:pPr>
                      <a:r>
                        <a:rPr lang="es-ES" sz="1200">
                          <a:effectLst/>
                          <a:latin typeface="Arial" panose="020B0604020202020204" pitchFamily="34" charset="0"/>
                          <a:cs typeface="Arial" panose="020B0604020202020204" pitchFamily="34" charset="0"/>
                        </a:rPr>
                        <a:t>02. </a:t>
                      </a:r>
                      <a:r>
                        <a:rPr lang="es-ES" sz="1200" dirty="0">
                          <a:effectLst/>
                          <a:latin typeface="Arial" panose="020B0604020202020204" pitchFamily="34" charset="0"/>
                          <a:cs typeface="Arial" panose="020B0604020202020204" pitchFamily="34" charset="0"/>
                        </a:rPr>
                        <a:t>Responsabilidad y respeto</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03. Involucramiento de Interesados </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03. Centrarse en el valor </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05. Pensamiento conjunto</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06. Liderazgo </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07. Personalización contextual</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08. Incorporar calidad </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09. Abordar la complejidad </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10. Gestionar oportunidades y amenazas </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11. Adaptabilidad y resiliencia </a:t>
                      </a:r>
                    </a:p>
                    <a:p>
                      <a:pPr marL="357188" lvl="1" indent="0">
                        <a:lnSpc>
                          <a:spcPct val="100000"/>
                        </a:lnSpc>
                        <a:spcAft>
                          <a:spcPts val="0"/>
                        </a:spcAft>
                      </a:pPr>
                      <a:r>
                        <a:rPr lang="es-ES" sz="1200">
                          <a:effectLst/>
                          <a:latin typeface="Arial" panose="020B0604020202020204" pitchFamily="34" charset="0"/>
                          <a:cs typeface="Arial" panose="020B0604020202020204" pitchFamily="34" charset="0"/>
                        </a:rPr>
                        <a:t>12. </a:t>
                      </a:r>
                      <a:r>
                        <a:rPr lang="es-ES" sz="1200" dirty="0">
                          <a:effectLst/>
                          <a:latin typeface="Arial" panose="020B0604020202020204" pitchFamily="34" charset="0"/>
                          <a:cs typeface="Arial" panose="020B0604020202020204" pitchFamily="34" charset="0"/>
                        </a:rPr>
                        <a:t>Gestión del cambio </a:t>
                      </a:r>
                      <a:endParaRPr lang="es-ES" sz="1200" dirty="0">
                        <a:effectLst/>
                        <a:latin typeface="Arial" panose="020B0604020202020204" pitchFamily="34" charset="0"/>
                        <a:ea typeface="Calibri" panose="020F0502020204030204" pitchFamily="34" charset="0"/>
                        <a:cs typeface="Arial" panose="020B0604020202020204" pitchFamily="34" charset="0"/>
                      </a:endParaRPr>
                    </a:p>
                  </a:txBody>
                  <a:tcPr marL="32967" marR="32967" marT="0" marB="0"/>
                </a:tc>
                <a:extLst>
                  <a:ext uri="{0D108BD9-81ED-4DB2-BD59-A6C34878D82A}">
                    <a16:rowId xmlns:a16="http://schemas.microsoft.com/office/drawing/2014/main" val="3272292033"/>
                  </a:ext>
                </a:extLst>
              </a:tr>
              <a:tr h="2084513">
                <a:tc>
                  <a:txBody>
                    <a:bodyPr/>
                    <a:lstStyle/>
                    <a:p>
                      <a:pPr>
                        <a:lnSpc>
                          <a:spcPct val="100000"/>
                        </a:lnSpc>
                        <a:spcAft>
                          <a:spcPts val="0"/>
                        </a:spcAft>
                      </a:pPr>
                      <a:r>
                        <a:rPr lang="es-ES" sz="1200" dirty="0">
                          <a:effectLst/>
                          <a:latin typeface="Arial" panose="020B0604020202020204" pitchFamily="34" charset="0"/>
                          <a:cs typeface="Arial" panose="020B0604020202020204" pitchFamily="34" charset="0"/>
                        </a:rPr>
                        <a:t>Una Guía para el Cuerpo de Conocimiento de la Dirección de Proyectos </a:t>
                      </a:r>
                    </a:p>
                    <a:p>
                      <a:pPr>
                        <a:lnSpc>
                          <a:spcPct val="100000"/>
                        </a:lnSpc>
                        <a:spcAft>
                          <a:spcPts val="0"/>
                        </a:spcAft>
                      </a:pPr>
                      <a:r>
                        <a:rPr lang="es-ES" sz="1200" dirty="0">
                          <a:effectLst/>
                          <a:latin typeface="Arial" panose="020B0604020202020204" pitchFamily="34" charset="0"/>
                          <a:cs typeface="Arial" panose="020B0604020202020204" pitchFamily="34" charset="0"/>
                        </a:rPr>
                        <a:t>Dominios de rendimiento </a:t>
                      </a:r>
                    </a:p>
                    <a:p>
                      <a:pPr marL="357188" lvl="1" indent="0">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Interesados</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Equipo</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Enfoque de Desarrollo y Ciclo de Vida</a:t>
                      </a:r>
                    </a:p>
                    <a:p>
                      <a:pPr marL="357188" lvl="1" indent="0">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Planificación </a:t>
                      </a:r>
                      <a:endParaRPr lang="es-ES" sz="1200" dirty="0">
                        <a:effectLst/>
                        <a:latin typeface="Arial" panose="020B0604020202020204" pitchFamily="34" charset="0"/>
                        <a:cs typeface="Arial" panose="020B0604020202020204" pitchFamily="34" charset="0"/>
                      </a:endParaRP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Trabajos del Proyecto </a:t>
                      </a: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Entrega </a:t>
                      </a:r>
                      <a:endParaRPr lang="es-ES" sz="1200" dirty="0">
                        <a:solidFill>
                          <a:srgbClr val="0070C0"/>
                        </a:solidFill>
                        <a:effectLst/>
                        <a:latin typeface="Arial" panose="020B0604020202020204" pitchFamily="34" charset="0"/>
                        <a:cs typeface="Arial" panose="020B0604020202020204" pitchFamily="34" charset="0"/>
                      </a:endParaRPr>
                    </a:p>
                    <a:p>
                      <a:pPr marL="357188" lvl="1" indent="0">
                        <a:lnSpc>
                          <a:spcPct val="100000"/>
                        </a:lnSpc>
                        <a:spcAft>
                          <a:spcPts val="0"/>
                        </a:spcAft>
                      </a:pPr>
                      <a:r>
                        <a:rPr lang="es-ES" sz="1200" dirty="0">
                          <a:effectLst/>
                          <a:latin typeface="Arial" panose="020B0604020202020204" pitchFamily="34" charset="0"/>
                          <a:cs typeface="Arial" panose="020B0604020202020204" pitchFamily="34" charset="0"/>
                        </a:rPr>
                        <a:t>Medición </a:t>
                      </a:r>
                      <a:endParaRPr lang="es-ES" sz="1200" dirty="0">
                        <a:solidFill>
                          <a:srgbClr val="0070C0"/>
                        </a:solidFill>
                        <a:effectLst/>
                        <a:latin typeface="Arial" panose="020B0604020202020204" pitchFamily="34" charset="0"/>
                        <a:cs typeface="Arial" panose="020B0604020202020204" pitchFamily="34" charset="0"/>
                      </a:endParaRPr>
                    </a:p>
                    <a:p>
                      <a:pPr marL="357188" lvl="1" indent="0">
                        <a:lnSpc>
                          <a:spcPct val="100000"/>
                        </a:lnSpc>
                        <a:spcAft>
                          <a:spcPts val="0"/>
                        </a:spcAft>
                      </a:pPr>
                      <a:r>
                        <a:rPr lang="es-ES" sz="1200" dirty="0">
                          <a:solidFill>
                            <a:schemeClr val="tx1"/>
                          </a:solidFill>
                          <a:effectLst/>
                          <a:latin typeface="Arial" panose="020B0604020202020204" pitchFamily="34" charset="0"/>
                          <a:cs typeface="Arial" panose="020B0604020202020204" pitchFamily="34" charset="0"/>
                        </a:rPr>
                        <a:t>Incertidumbre </a:t>
                      </a:r>
                      <a:endParaRPr lang="es-ES" sz="1200" dirty="0">
                        <a:effectLst/>
                        <a:latin typeface="Arial" panose="020B0604020202020204" pitchFamily="34" charset="0"/>
                        <a:cs typeface="Arial" panose="020B0604020202020204" pitchFamily="34" charset="0"/>
                      </a:endParaRPr>
                    </a:p>
                    <a:p>
                      <a:pPr marL="0" lvl="0" indent="-100012">
                        <a:lnSpc>
                          <a:spcPct val="100000"/>
                        </a:lnSpc>
                        <a:spcAft>
                          <a:spcPts val="0"/>
                        </a:spcAft>
                      </a:pPr>
                      <a:r>
                        <a:rPr lang="es-ES" sz="1200" b="1" dirty="0">
                          <a:solidFill>
                            <a:srgbClr val="FF0000"/>
                          </a:solidFill>
                          <a:effectLst/>
                          <a:latin typeface="Arial" panose="020B0604020202020204" pitchFamily="34" charset="0"/>
                          <a:cs typeface="Arial" panose="020B0604020202020204" pitchFamily="34" charset="0"/>
                        </a:rPr>
                        <a:t>Modelos, Métodos y Artefactos</a:t>
                      </a:r>
                    </a:p>
                  </a:txBody>
                  <a:tcPr marL="32967" marR="32967" marT="0" marB="0"/>
                </a:tc>
                <a:extLst>
                  <a:ext uri="{0D108BD9-81ED-4DB2-BD59-A6C34878D82A}">
                    <a16:rowId xmlns:a16="http://schemas.microsoft.com/office/drawing/2014/main" val="1668479528"/>
                  </a:ext>
                </a:extLst>
              </a:tr>
              <a:tr h="227335">
                <a:tc>
                  <a:txBody>
                    <a:bodyPr/>
                    <a:lstStyle/>
                    <a:p>
                      <a:pPr>
                        <a:lnSpc>
                          <a:spcPct val="100000"/>
                        </a:lnSpc>
                        <a:spcAft>
                          <a:spcPts val="0"/>
                        </a:spcAft>
                      </a:pPr>
                      <a:r>
                        <a:rPr lang="es-ES" sz="1200" dirty="0">
                          <a:effectLst/>
                          <a:latin typeface="Arial" panose="020B0604020202020204" pitchFamily="34" charset="0"/>
                          <a:cs typeface="Arial" panose="020B0604020202020204" pitchFamily="34" charset="0"/>
                        </a:rPr>
                        <a:t>Apéndices, Glosario e Índice </a:t>
                      </a:r>
                      <a:endParaRPr lang="es-ES" sz="1200" dirty="0">
                        <a:effectLst/>
                        <a:latin typeface="Arial" panose="020B0604020202020204" pitchFamily="34" charset="0"/>
                        <a:ea typeface="Calibri" panose="020F0502020204030204" pitchFamily="34" charset="0"/>
                        <a:cs typeface="Arial" panose="020B0604020202020204" pitchFamily="34" charset="0"/>
                      </a:endParaRPr>
                    </a:p>
                  </a:txBody>
                  <a:tcPr marL="32967" marR="32967" marT="0" marB="0"/>
                </a:tc>
                <a:extLst>
                  <a:ext uri="{0D108BD9-81ED-4DB2-BD59-A6C34878D82A}">
                    <a16:rowId xmlns:a16="http://schemas.microsoft.com/office/drawing/2014/main" val="1641242486"/>
                  </a:ext>
                </a:extLst>
              </a:tr>
            </a:tbl>
          </a:graphicData>
        </a:graphic>
      </p:graphicFrame>
      <p:sp>
        <p:nvSpPr>
          <p:cNvPr id="11" name="CuadroTexto 10">
            <a:extLst>
              <a:ext uri="{FF2B5EF4-FFF2-40B4-BE49-F238E27FC236}">
                <a16:creationId xmlns:a16="http://schemas.microsoft.com/office/drawing/2014/main" id="{416EEEC6-6CF2-4DEC-A2FA-8C13A534BE03}"/>
              </a:ext>
            </a:extLst>
          </p:cNvPr>
          <p:cNvSpPr txBox="1"/>
          <p:nvPr/>
        </p:nvSpPr>
        <p:spPr>
          <a:xfrm>
            <a:off x="322263" y="4870082"/>
            <a:ext cx="5481948" cy="1356199"/>
          </a:xfrm>
          <a:prstGeom prst="bracePair">
            <a:avLst>
              <a:gd name="adj" fmla="val 4639"/>
            </a:avLst>
          </a:prstGeom>
          <a:noFill/>
          <a:ln>
            <a:solidFill>
              <a:srgbClr val="FF0000"/>
            </a:solidFill>
          </a:ln>
        </p:spPr>
        <p:txBody>
          <a:bodyPr wrap="square" lIns="108000" tIns="0" rIns="0" bIns="0">
            <a:spAutoFit/>
          </a:bodyPr>
          <a:lstStyle/>
          <a:p>
            <a:pPr algn="ctr">
              <a:spcAft>
                <a:spcPts val="200"/>
              </a:spcAft>
            </a:pPr>
            <a:r>
              <a:rPr lang="es-ES" sz="1200" u="sng" dirty="0">
                <a:solidFill>
                  <a:srgbClr val="002060"/>
                </a:solidFill>
                <a:latin typeface="Arial" panose="020B0604020202020204" pitchFamily="34" charset="0"/>
                <a:cs typeface="Arial" panose="020B0604020202020204" pitchFamily="34" charset="0"/>
              </a:rPr>
              <a:t>Plataforma de Contenidos Digitales </a:t>
            </a:r>
            <a:r>
              <a:rPr lang="es-ES" sz="1200" b="1" u="sng" dirty="0" err="1">
                <a:solidFill>
                  <a:srgbClr val="FF0000"/>
                </a:solidFill>
                <a:latin typeface="Arial" panose="020B0604020202020204" pitchFamily="34" charset="0"/>
                <a:cs typeface="Arial" panose="020B0604020202020204" pitchFamily="34" charset="0"/>
              </a:rPr>
              <a:t>Standards</a:t>
            </a:r>
            <a:r>
              <a:rPr lang="es-ES" sz="1200" b="1" u="sng" dirty="0">
                <a:solidFill>
                  <a:srgbClr val="FF0000"/>
                </a:solidFill>
                <a:latin typeface="Arial" panose="020B0604020202020204" pitchFamily="34" charset="0"/>
                <a:cs typeface="Arial" panose="020B0604020202020204" pitchFamily="34" charset="0"/>
              </a:rPr>
              <a:t> Plus </a:t>
            </a:r>
            <a:br>
              <a:rPr lang="es-ES" sz="1200" b="1" u="sng" dirty="0">
                <a:solidFill>
                  <a:srgbClr val="FF0000"/>
                </a:solidFill>
                <a:latin typeface="Arial" panose="020B0604020202020204" pitchFamily="34" charset="0"/>
                <a:cs typeface="Arial" panose="020B0604020202020204" pitchFamily="34" charset="0"/>
              </a:rPr>
            </a:br>
            <a:endParaRPr lang="es-ES" sz="1200" b="1" u="sng" dirty="0">
              <a:solidFill>
                <a:srgbClr val="FF0000"/>
              </a:solidFill>
              <a:latin typeface="Arial" panose="020B0604020202020204" pitchFamily="34" charset="0"/>
              <a:cs typeface="Arial" panose="020B0604020202020204" pitchFamily="34" charset="0"/>
            </a:endParaRPr>
          </a:p>
          <a:p>
            <a:pPr marL="171450" indent="-171450" algn="l">
              <a:spcAft>
                <a:spcPts val="200"/>
              </a:spcAft>
              <a:buFont typeface="Arial" panose="020B0604020202020204" pitchFamily="34" charset="0"/>
              <a:buChar char="•"/>
            </a:pPr>
            <a:r>
              <a:rPr lang="es-ES" sz="1200" dirty="0">
                <a:solidFill>
                  <a:srgbClr val="002060"/>
                </a:solidFill>
                <a:latin typeface="Arial" panose="020B0604020202020204" pitchFamily="34" charset="0"/>
                <a:cs typeface="Arial" panose="020B0604020202020204" pitchFamily="34" charset="0"/>
              </a:rPr>
              <a:t>La plataforma desarrolla el contenido de la sección </a:t>
            </a:r>
            <a:r>
              <a:rPr lang="es-ES" sz="1200" b="1" dirty="0">
                <a:solidFill>
                  <a:srgbClr val="FF0000"/>
                </a:solidFill>
                <a:latin typeface="Arial" panose="020B0604020202020204" pitchFamily="34" charset="0"/>
                <a:cs typeface="Arial" panose="020B0604020202020204" pitchFamily="34" charset="0"/>
              </a:rPr>
              <a:t>Modelos, Métodos y Artefactos</a:t>
            </a:r>
            <a:r>
              <a:rPr lang="es-ES" sz="1200" dirty="0">
                <a:solidFill>
                  <a:srgbClr val="002060"/>
                </a:solidFill>
                <a:latin typeface="Arial" panose="020B0604020202020204" pitchFamily="34" charset="0"/>
                <a:cs typeface="Arial" panose="020B0604020202020204" pitchFamily="34" charset="0"/>
              </a:rPr>
              <a:t> del PMBOK</a:t>
            </a:r>
            <a:r>
              <a:rPr lang="es-ES" sz="1200" dirty="0">
                <a:latin typeface="Arial" panose="020B0604020202020204" pitchFamily="34" charset="0"/>
                <a:cs typeface="Arial" panose="020B0604020202020204" pitchFamily="34" charset="0"/>
              </a:rPr>
              <a:t>. </a:t>
            </a:r>
          </a:p>
          <a:p>
            <a:pPr marL="171450" indent="-171450" algn="l">
              <a:spcAft>
                <a:spcPts val="200"/>
              </a:spcAft>
              <a:buFont typeface="Arial" panose="020B0604020202020204" pitchFamily="34" charset="0"/>
              <a:buChar char="•"/>
            </a:pPr>
            <a:r>
              <a:rPr lang="es-ES" sz="1200" dirty="0">
                <a:solidFill>
                  <a:srgbClr val="002060"/>
                </a:solidFill>
                <a:latin typeface="Arial" panose="020B0604020202020204" pitchFamily="34" charset="0"/>
                <a:cs typeface="Arial" panose="020B0604020202020204" pitchFamily="34" charset="0"/>
              </a:rPr>
              <a:t>La plataforma incorpora contenido de todos los estándares de PMI, así como contenido desarrollado específicamente para ella. </a:t>
            </a:r>
          </a:p>
          <a:p>
            <a:pPr marL="171450" indent="-171450" algn="l">
              <a:spcAft>
                <a:spcPts val="200"/>
              </a:spcAft>
              <a:buFont typeface="Arial" panose="020B0604020202020204" pitchFamily="34" charset="0"/>
              <a:buChar char="•"/>
            </a:pPr>
            <a:r>
              <a:rPr lang="es-ES" sz="1200" dirty="0">
                <a:solidFill>
                  <a:srgbClr val="002060"/>
                </a:solidFill>
                <a:latin typeface="Arial" panose="020B0604020202020204" pitchFamily="34" charset="0"/>
                <a:cs typeface="Arial" panose="020B0604020202020204" pitchFamily="34" charset="0"/>
              </a:rPr>
              <a:t>El contenido refleja la práctica real del “cómo se realiza la gestión en la actualidad", incluidas las prácticas emergentes.  </a:t>
            </a:r>
          </a:p>
        </p:txBody>
      </p:sp>
    </p:spTree>
    <p:extLst>
      <p:ext uri="{BB962C8B-B14F-4D97-AF65-F5344CB8AC3E}">
        <p14:creationId xmlns:p14="http://schemas.microsoft.com/office/powerpoint/2010/main" val="2434048532"/>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Medición del Éxito del Proyecto</a:t>
            </a:r>
          </a:p>
        </p:txBody>
      </p:sp>
      <p:sp>
        <p:nvSpPr>
          <p:cNvPr id="3" name="Marcador de contenido 2"/>
          <p:cNvSpPr>
            <a:spLocks noGrp="1"/>
          </p:cNvSpPr>
          <p:nvPr>
            <p:ph idx="1"/>
          </p:nvPr>
        </p:nvSpPr>
        <p:spPr/>
        <p:txBody>
          <a:bodyPr>
            <a:normAutofit lnSpcReduction="10000"/>
          </a:bodyPr>
          <a:lstStyle/>
          <a:p>
            <a:r>
              <a:rPr lang="es-ES" sz="2400" dirty="0"/>
              <a:t>Los interesados clave y el director del proyecto deberían acordar y documentar respuestas claras para las siguientes tres preguntas: </a:t>
            </a:r>
          </a:p>
          <a:p>
            <a:pPr lvl="1"/>
            <a:r>
              <a:rPr lang="es-ES" dirty="0"/>
              <a:t>¿Cómo se define el éxito del proyecto?, </a:t>
            </a:r>
          </a:p>
          <a:p>
            <a:pPr lvl="1"/>
            <a:r>
              <a:rPr lang="es-ES" dirty="0"/>
              <a:t>¿Cómo se medirá el éxito?, </a:t>
            </a:r>
          </a:p>
          <a:p>
            <a:pPr lvl="1"/>
            <a:r>
              <a:rPr lang="es-ES" dirty="0"/>
              <a:t>¿Qué factores pueden influir en el éxito? </a:t>
            </a:r>
          </a:p>
          <a:p>
            <a:r>
              <a:rPr lang="es-ES" dirty="0"/>
              <a:t>Para definir correctamente el éxito del proyecto hay que considerar también objetivos y criterios vinculados a la estrategia organizacional y a la entrega de valor de negocio. </a:t>
            </a:r>
          </a:p>
          <a:p>
            <a:r>
              <a:rPr lang="es-ES" dirty="0"/>
              <a:t>El director del proyecto debe valorar constantemente el alineamiento estratégico del proyecto, con el fin de entregar un resultado alineado con las necesidades de negocio. </a:t>
            </a:r>
          </a:p>
          <a:p>
            <a:r>
              <a:rPr lang="es-ES" dirty="0"/>
              <a:t>Las posibilidades de éxito del proyecto aumentan significativamente, cuando el proyecto permanece alineado con la dirección estratégica de la organización. </a:t>
            </a:r>
          </a:p>
          <a:p>
            <a:r>
              <a:rPr lang="es-ES" dirty="0"/>
              <a:t>Es posible que un proyecto cumpla con los objetivos de alcance, tiempo y coste, pero no cumpla los objetivos de negocio debido, por ejemplo, a un cambio del entorno del mercado que invalide las necesidades de negocio que justificaron el proyecto. </a:t>
            </a:r>
          </a:p>
          <a:p>
            <a:r>
              <a:rPr lang="es-ES" dirty="0"/>
              <a:t>Para conseguirlo, el director del proyecto debe mantener una proactiva comunicación con los interesados y equilibrar sus demandas, frecuentemente en conflicto.</a:t>
            </a:r>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50</a:t>
            </a:fld>
            <a:endParaRPr lang="es-ES"/>
          </a:p>
        </p:txBody>
      </p:sp>
    </p:spTree>
    <p:extLst>
      <p:ext uri="{BB962C8B-B14F-4D97-AF65-F5344CB8AC3E}">
        <p14:creationId xmlns:p14="http://schemas.microsoft.com/office/powerpoint/2010/main" val="344114662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La Importancia de la Dirección de Proyectos</a:t>
            </a:r>
          </a:p>
        </p:txBody>
      </p:sp>
      <p:sp>
        <p:nvSpPr>
          <p:cNvPr id="3" name="Marcador de contenido 2"/>
          <p:cNvSpPr>
            <a:spLocks noGrp="1"/>
          </p:cNvSpPr>
          <p:nvPr>
            <p:ph idx="1"/>
          </p:nvPr>
        </p:nvSpPr>
        <p:spPr/>
        <p:txBody>
          <a:bodyPr>
            <a:normAutofit/>
          </a:bodyPr>
          <a:lstStyle/>
          <a:p>
            <a:pPr marL="0" indent="354013">
              <a:buNone/>
            </a:pPr>
            <a:r>
              <a:rPr lang="es-ES" dirty="0"/>
              <a:t>La dirección de proyectos permite a las organizaciones emprender y realizar proyectos de una manera más eficiente. Ayuda a individuos, equipos y organizaciones a: </a:t>
            </a:r>
          </a:p>
          <a:p>
            <a:pPr lvl="1"/>
            <a:r>
              <a:rPr lang="es-ES" dirty="0"/>
              <a:t>Cumplir los objetivos del negocio, </a:t>
            </a:r>
          </a:p>
          <a:p>
            <a:pPr lvl="1"/>
            <a:r>
              <a:rPr lang="es-ES" dirty="0"/>
              <a:t>Satisfacer las expectativas de los interesados, </a:t>
            </a:r>
          </a:p>
          <a:p>
            <a:pPr lvl="1"/>
            <a:r>
              <a:rPr lang="es-ES" dirty="0"/>
              <a:t>Ser más predecibles, </a:t>
            </a:r>
          </a:p>
          <a:p>
            <a:pPr lvl="1"/>
            <a:r>
              <a:rPr lang="es-ES" dirty="0"/>
              <a:t>Aumentar las posibilidades de éxito, </a:t>
            </a:r>
          </a:p>
          <a:p>
            <a:pPr lvl="1"/>
            <a:r>
              <a:rPr lang="es-ES" dirty="0"/>
              <a:t>Entregar los productos adecuados en el momento adecuado, </a:t>
            </a:r>
          </a:p>
          <a:p>
            <a:pPr lvl="1"/>
            <a:r>
              <a:rPr lang="es-ES" dirty="0"/>
              <a:t>Resolver problemas e incidentes, </a:t>
            </a:r>
          </a:p>
          <a:p>
            <a:pPr lvl="1"/>
            <a:r>
              <a:rPr lang="es-ES" dirty="0"/>
              <a:t>Responder a los riesgos de manera oportuna, </a:t>
            </a:r>
          </a:p>
          <a:p>
            <a:pPr lvl="1"/>
            <a:r>
              <a:rPr lang="es-ES" dirty="0"/>
              <a:t>Optimizar el uso de los recursos de la organización, </a:t>
            </a:r>
          </a:p>
          <a:p>
            <a:pPr lvl="1"/>
            <a:r>
              <a:rPr lang="es-ES" dirty="0"/>
              <a:t>Identificar, recuperar o concluir proyectos fallidos, </a:t>
            </a:r>
          </a:p>
          <a:p>
            <a:pPr lvl="1"/>
            <a:r>
              <a:rPr lang="es-ES" dirty="0"/>
              <a:t>Gestionar y equilibrar las restricciones del proyecto (de alcance, cronograma, costes, calidad y recursos), además de, </a:t>
            </a:r>
          </a:p>
          <a:p>
            <a:pPr lvl="1"/>
            <a:r>
              <a:rPr lang="es-ES" dirty="0"/>
              <a:t>Gestionar adecuadamente el cambio.</a:t>
            </a:r>
          </a:p>
          <a:p>
            <a:pPr marL="0" indent="0">
              <a:buNone/>
            </a:pPr>
            <a:endParaRPr lang="es-ES" dirty="0"/>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51</a:t>
            </a:fld>
            <a:endParaRPr lang="es-ES"/>
          </a:p>
        </p:txBody>
      </p:sp>
      <p:pic>
        <p:nvPicPr>
          <p:cNvPr id="6" name="Picture 7" descr="J0149481">
            <a:extLst>
              <a:ext uri="{FF2B5EF4-FFF2-40B4-BE49-F238E27FC236}">
                <a16:creationId xmlns:a16="http://schemas.microsoft.com/office/drawing/2014/main" id="{E01C44F9-E5DD-47C9-A901-083ACD698B55}"/>
              </a:ext>
            </a:extLst>
          </p:cNvPr>
          <p:cNvPicPr>
            <a:picLocks noChangeAspect="1" noChangeArrowheads="1"/>
          </p:cNvPicPr>
          <p:nvPr/>
        </p:nvPicPr>
        <p:blipFill>
          <a:blip r:embed="rId2" cstate="print"/>
          <a:srcRect/>
          <a:stretch>
            <a:fillRect/>
          </a:stretch>
        </p:blipFill>
        <p:spPr bwMode="auto">
          <a:xfrm>
            <a:off x="9020175" y="1879952"/>
            <a:ext cx="2444750" cy="2294818"/>
          </a:xfrm>
          <a:prstGeom prst="rect">
            <a:avLst/>
          </a:prstGeom>
          <a:noFill/>
          <a:ln w="9525">
            <a:noFill/>
            <a:miter lim="800000"/>
            <a:headEnd/>
            <a:tailEnd/>
          </a:ln>
        </p:spPr>
      </p:pic>
    </p:spTree>
    <p:extLst>
      <p:ext uri="{BB962C8B-B14F-4D97-AF65-F5344CB8AC3E}">
        <p14:creationId xmlns:p14="http://schemas.microsoft.com/office/powerpoint/2010/main" val="1674656142"/>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2"/>
          <p:cNvSpPr>
            <a:spLocks noGrp="1" noChangeArrowheads="1"/>
          </p:cNvSpPr>
          <p:nvPr>
            <p:ph type="title"/>
          </p:nvPr>
        </p:nvSpPr>
        <p:spPr/>
        <p:txBody>
          <a:bodyPr>
            <a:normAutofit fontScale="90000"/>
          </a:bodyPr>
          <a:lstStyle/>
          <a:p>
            <a:pPr eaLnBrk="1" hangingPunct="1"/>
            <a:r>
              <a:rPr lang="es-ES" dirty="0"/>
              <a:t>Orientación de la Organización a los Proyectos </a:t>
            </a:r>
          </a:p>
        </p:txBody>
      </p:sp>
      <p:sp>
        <p:nvSpPr>
          <p:cNvPr id="10245" name="Rectangle 3"/>
          <p:cNvSpPr>
            <a:spLocks noGrp="1" noChangeArrowheads="1"/>
          </p:cNvSpPr>
          <p:nvPr>
            <p:ph idx="1"/>
          </p:nvPr>
        </p:nvSpPr>
        <p:spPr/>
        <p:txBody>
          <a:bodyPr>
            <a:normAutofit fontScale="92500"/>
          </a:bodyPr>
          <a:lstStyle/>
          <a:p>
            <a:pPr eaLnBrk="1" hangingPunct="1">
              <a:spcBef>
                <a:spcPct val="0"/>
              </a:spcBef>
            </a:pPr>
            <a:r>
              <a:rPr lang="es-ES" dirty="0"/>
              <a:t>En todas las empresas actuales hay muchas iniciativas que se gestionan mediante proyectos. Por ejemplo, todas las de investigación, desarrollo, innovación, mejora y entrega singular.</a:t>
            </a:r>
          </a:p>
          <a:p>
            <a:pPr eaLnBrk="1" hangingPunct="1">
              <a:spcBef>
                <a:spcPct val="0"/>
              </a:spcBef>
            </a:pPr>
            <a:r>
              <a:rPr lang="es-ES" dirty="0"/>
              <a:t>Algunas organizaciones, denominadas Project </a:t>
            </a:r>
            <a:r>
              <a:rPr lang="es-ES" dirty="0" err="1"/>
              <a:t>Based</a:t>
            </a:r>
            <a:r>
              <a:rPr lang="es-ES" dirty="0"/>
              <a:t> </a:t>
            </a:r>
            <a:r>
              <a:rPr lang="es-ES" dirty="0" err="1"/>
              <a:t>Organitation</a:t>
            </a:r>
            <a:r>
              <a:rPr lang="es-ES" dirty="0"/>
              <a:t> (PBO), son gestionadas basándose en la dirección de proyectos. En una PBO, la “dirección de proyectos” se convierte en “dirección por proyectos”.</a:t>
            </a:r>
          </a:p>
          <a:p>
            <a:pPr eaLnBrk="1" hangingPunct="1">
              <a:spcBef>
                <a:spcPct val="0"/>
              </a:spcBef>
            </a:pPr>
            <a:r>
              <a:rPr lang="es-ES" dirty="0"/>
              <a:t>En todas las organizaciones, la dirección de proyectos es fundamental para gestionar la implementación de la estrategia corporativa.</a:t>
            </a:r>
          </a:p>
          <a:p>
            <a:pPr eaLnBrk="1" hangingPunct="1">
              <a:spcBef>
                <a:spcPct val="0"/>
              </a:spcBef>
            </a:pPr>
            <a:r>
              <a:rPr lang="es-ES" dirty="0"/>
              <a:t>La estrategia corporativa se formula y determina en términos de:</a:t>
            </a:r>
          </a:p>
          <a:p>
            <a:pPr lvl="1" eaLnBrk="1" hangingPunct="1">
              <a:spcBef>
                <a:spcPct val="0"/>
              </a:spcBef>
            </a:pPr>
            <a:r>
              <a:rPr lang="es-ES" dirty="0"/>
              <a:t>La Misión o propósito, la razón de ser de la empresa</a:t>
            </a:r>
          </a:p>
          <a:p>
            <a:pPr lvl="1" eaLnBrk="1" hangingPunct="1">
              <a:spcBef>
                <a:spcPct val="0"/>
              </a:spcBef>
            </a:pPr>
            <a:r>
              <a:rPr lang="es-ES" dirty="0"/>
              <a:t>La Visión o perspectiva, lo que la distingue de otras en el momento actual</a:t>
            </a:r>
          </a:p>
          <a:p>
            <a:pPr lvl="1" eaLnBrk="1" hangingPunct="1">
              <a:spcBef>
                <a:spcPct val="0"/>
              </a:spcBef>
            </a:pPr>
            <a:r>
              <a:rPr lang="es-ES" dirty="0"/>
              <a:t>Los Objetivos o metas, que la empresa quiere conseguir</a:t>
            </a:r>
          </a:p>
          <a:p>
            <a:pPr lvl="1" eaLnBrk="1" hangingPunct="1">
              <a:spcBef>
                <a:spcPct val="0"/>
              </a:spcBef>
            </a:pPr>
            <a:r>
              <a:rPr lang="es-ES" dirty="0"/>
              <a:t>Las Estrategias o caminos, para conseguir los objetivos</a:t>
            </a:r>
          </a:p>
          <a:p>
            <a:pPr lvl="1" eaLnBrk="1" hangingPunct="1">
              <a:spcBef>
                <a:spcPct val="0"/>
              </a:spcBef>
            </a:pPr>
            <a:r>
              <a:rPr lang="es-ES" dirty="0"/>
              <a:t>Las Tácticas, cuando, cómo, con qué y con quien se van a desarrollar las estrategias</a:t>
            </a:r>
          </a:p>
          <a:p>
            <a:pPr eaLnBrk="1" hangingPunct="1">
              <a:spcBef>
                <a:spcPct val="0"/>
              </a:spcBef>
            </a:pPr>
            <a:r>
              <a:rPr lang="es-ES" dirty="0"/>
              <a:t>Una vez formulada, la estrategia debe de poder identificar todas las iniciativas corporativas o proyectos que es necesario implementar para poder alcanzarla.</a:t>
            </a:r>
          </a:p>
          <a:p>
            <a:pPr eaLnBrk="1" hangingPunct="1">
              <a:spcBef>
                <a:spcPct val="0"/>
              </a:spcBef>
            </a:pPr>
            <a:r>
              <a:rPr lang="es-ES" dirty="0"/>
              <a:t> Los proyectos se tipifican en cuatro tipos: desarrollo de mercado, penetración de mercado, desarrollo de producto y diversificación.</a:t>
            </a:r>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2C2C276E-1B55-449C-9BC9-51309BFBB4ED}" type="slidenum">
              <a:rPr lang="es-ES"/>
              <a:pPr>
                <a:defRPr/>
              </a:pPr>
              <a:t>52</a:t>
            </a:fld>
            <a:endParaRPr lang="es-E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2"/>
          <p:cNvSpPr>
            <a:spLocks noGrp="1" noChangeArrowheads="1"/>
          </p:cNvSpPr>
          <p:nvPr>
            <p:ph type="title"/>
          </p:nvPr>
        </p:nvSpPr>
        <p:spPr/>
        <p:txBody>
          <a:bodyPr>
            <a:normAutofit fontScale="90000"/>
          </a:bodyPr>
          <a:lstStyle/>
          <a:p>
            <a:pPr eaLnBrk="1" hangingPunct="1"/>
            <a:r>
              <a:rPr lang="es-ES" dirty="0"/>
              <a:t>El Desarrollo del Valor de Negocio</a:t>
            </a:r>
          </a:p>
        </p:txBody>
      </p:sp>
      <p:sp>
        <p:nvSpPr>
          <p:cNvPr id="22533" name="Rectangle 3"/>
          <p:cNvSpPr>
            <a:spLocks noGrp="1" noChangeArrowheads="1"/>
          </p:cNvSpPr>
          <p:nvPr>
            <p:ph idx="1"/>
          </p:nvPr>
        </p:nvSpPr>
        <p:spPr>
          <a:xfrm>
            <a:off x="289711" y="596250"/>
            <a:ext cx="11077779" cy="3383857"/>
          </a:xfrm>
        </p:spPr>
        <p:txBody>
          <a:bodyPr/>
          <a:lstStyle/>
          <a:p>
            <a:pPr eaLnBrk="1" hangingPunct="1"/>
            <a:r>
              <a:rPr lang="es-ES" sz="2100" dirty="0"/>
              <a:t>Gobierno de la Organización, Planes Estratégicos y Gestión de Proyectos</a:t>
            </a:r>
          </a:p>
          <a:p>
            <a:pPr eaLnBrk="1" hangingPunct="1"/>
            <a:r>
              <a:rPr lang="es-ES" sz="2100" dirty="0"/>
              <a:t>El Concepto de Portafolio y Dirección de Portafolios</a:t>
            </a:r>
          </a:p>
          <a:p>
            <a:pPr eaLnBrk="1" hangingPunct="1"/>
            <a:r>
              <a:rPr lang="es-ES" sz="2100" dirty="0"/>
              <a:t>El Concepto de Programa y de Dirección de Programas</a:t>
            </a:r>
          </a:p>
          <a:p>
            <a:pPr eaLnBrk="1" hangingPunct="1"/>
            <a:r>
              <a:rPr lang="es-ES" sz="2100" dirty="0"/>
              <a:t>Gestión Simultánea de Portafolios, Programas y Proyectos  </a:t>
            </a:r>
          </a:p>
          <a:p>
            <a:pPr eaLnBrk="1" hangingPunct="1"/>
            <a:r>
              <a:rPr lang="es-ES" sz="2100" dirty="0"/>
              <a:t>Gestión de Proyectos y Gestión de Operaciones</a:t>
            </a:r>
          </a:p>
          <a:p>
            <a:pPr eaLnBrk="1" hangingPunct="1"/>
            <a:r>
              <a:rPr lang="es-ES" sz="2100" dirty="0"/>
              <a:t>La Oficina de Dirección de Proyectos </a:t>
            </a:r>
            <a:r>
              <a:rPr lang="es-ES" sz="2100" dirty="0" err="1"/>
              <a:t>ó</a:t>
            </a:r>
            <a:r>
              <a:rPr lang="es-ES" sz="2100" dirty="0"/>
              <a:t> Project Management Office (PMO)</a:t>
            </a:r>
          </a:p>
          <a:p>
            <a:pPr eaLnBrk="1" hangingPunct="1"/>
            <a:r>
              <a:rPr lang="es-ES" sz="2400" dirty="0"/>
              <a:t>La PMO y su relación con los sistemas PMS y PMIS</a:t>
            </a:r>
          </a:p>
          <a:p>
            <a:pPr eaLnBrk="1" hangingPunct="1"/>
            <a:r>
              <a:rPr lang="es-ES" sz="2400" dirty="0"/>
              <a:t>El </a:t>
            </a:r>
            <a:r>
              <a:rPr lang="es-ES" sz="2400" dirty="0" err="1"/>
              <a:t>Organitational</a:t>
            </a:r>
            <a:r>
              <a:rPr lang="es-ES" sz="2400" dirty="0"/>
              <a:t> Project Management </a:t>
            </a:r>
            <a:r>
              <a:rPr lang="es-ES" sz="2400" dirty="0" err="1"/>
              <a:t>Maturity</a:t>
            </a:r>
            <a:r>
              <a:rPr lang="es-ES" sz="2400" dirty="0"/>
              <a:t> </a:t>
            </a:r>
            <a:r>
              <a:rPr lang="es-ES" sz="2400" dirty="0" err="1"/>
              <a:t>Model</a:t>
            </a:r>
            <a:r>
              <a:rPr lang="es-ES" sz="2400" dirty="0"/>
              <a:t> (OPM3)</a:t>
            </a:r>
            <a:endParaRPr lang="es-ES" sz="2100" dirty="0"/>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02E53D8D-F4C2-4056-972A-B02B032A67D4}" type="slidenum">
              <a:rPr lang="es-ES"/>
              <a:pPr>
                <a:defRPr/>
              </a:pPr>
              <a:t>53</a:t>
            </a:fld>
            <a:endParaRPr lang="es-ES"/>
          </a:p>
        </p:txBody>
      </p:sp>
      <p:sp>
        <p:nvSpPr>
          <p:cNvPr id="2" name="1 Llamada de nube"/>
          <p:cNvSpPr/>
          <p:nvPr/>
        </p:nvSpPr>
        <p:spPr bwMode="auto">
          <a:xfrm>
            <a:off x="1428645" y="4176617"/>
            <a:ext cx="1921850" cy="1031470"/>
          </a:xfrm>
          <a:prstGeom prst="cloudCallout">
            <a:avLst>
              <a:gd name="adj1" fmla="val -3063"/>
              <a:gd name="adj2" fmla="val 85078"/>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r>
              <a:rPr lang="es-ES" dirty="0">
                <a:solidFill>
                  <a:srgbClr val="000066"/>
                </a:solidFill>
              </a:rPr>
              <a:t>Objetivos</a:t>
            </a:r>
          </a:p>
        </p:txBody>
      </p:sp>
      <p:sp>
        <p:nvSpPr>
          <p:cNvPr id="3" name="2 Rectángulo redondeado"/>
          <p:cNvSpPr/>
          <p:nvPr/>
        </p:nvSpPr>
        <p:spPr bwMode="auto">
          <a:xfrm>
            <a:off x="153950" y="5457158"/>
            <a:ext cx="1800000" cy="720000"/>
          </a:xfrm>
          <a:prstGeom prst="roundRect">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r>
              <a:rPr lang="es-ES" dirty="0">
                <a:solidFill>
                  <a:srgbClr val="000066"/>
                </a:solidFill>
              </a:rPr>
              <a:t>Estrategias</a:t>
            </a:r>
          </a:p>
        </p:txBody>
      </p:sp>
      <p:sp>
        <p:nvSpPr>
          <p:cNvPr id="10" name="9 Rectángulo redondeado"/>
          <p:cNvSpPr/>
          <p:nvPr/>
        </p:nvSpPr>
        <p:spPr bwMode="auto">
          <a:xfrm>
            <a:off x="10249027" y="5454571"/>
            <a:ext cx="1800000" cy="720000"/>
          </a:xfrm>
          <a:prstGeom prst="roundRect">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r>
              <a:rPr lang="es-ES" dirty="0">
                <a:solidFill>
                  <a:srgbClr val="000066"/>
                </a:solidFill>
              </a:rPr>
              <a:t>Beneficios</a:t>
            </a:r>
          </a:p>
        </p:txBody>
      </p:sp>
      <p:sp>
        <p:nvSpPr>
          <p:cNvPr id="11" name="10 Rectángulo redondeado"/>
          <p:cNvSpPr/>
          <p:nvPr/>
        </p:nvSpPr>
        <p:spPr bwMode="auto">
          <a:xfrm>
            <a:off x="2674975" y="5425006"/>
            <a:ext cx="1800000" cy="720000"/>
          </a:xfrm>
          <a:prstGeom prst="roundRect">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r>
              <a:rPr lang="es-ES" dirty="0">
                <a:solidFill>
                  <a:srgbClr val="000066"/>
                </a:solidFill>
              </a:rPr>
              <a:t>Proyectos</a:t>
            </a:r>
          </a:p>
        </p:txBody>
      </p:sp>
      <p:sp>
        <p:nvSpPr>
          <p:cNvPr id="12" name="11 Rectángulo redondeado"/>
          <p:cNvSpPr/>
          <p:nvPr/>
        </p:nvSpPr>
        <p:spPr bwMode="auto">
          <a:xfrm>
            <a:off x="7733377" y="5414483"/>
            <a:ext cx="1800000" cy="720000"/>
          </a:xfrm>
          <a:prstGeom prst="roundRect">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r>
              <a:rPr lang="es-ES" dirty="0">
                <a:solidFill>
                  <a:srgbClr val="000066"/>
                </a:solidFill>
              </a:rPr>
              <a:t>Operaciones</a:t>
            </a:r>
          </a:p>
        </p:txBody>
      </p:sp>
      <p:sp>
        <p:nvSpPr>
          <p:cNvPr id="14" name="13 Llamada de nube"/>
          <p:cNvSpPr/>
          <p:nvPr/>
        </p:nvSpPr>
        <p:spPr bwMode="auto">
          <a:xfrm>
            <a:off x="9219845" y="4200307"/>
            <a:ext cx="1921850" cy="1031470"/>
          </a:xfrm>
          <a:prstGeom prst="cloudCallout">
            <a:avLst>
              <a:gd name="adj1" fmla="val -11426"/>
              <a:gd name="adj2" fmla="val 79433"/>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r>
              <a:rPr lang="es-ES" dirty="0">
                <a:solidFill>
                  <a:srgbClr val="000066"/>
                </a:solidFill>
              </a:rPr>
              <a:t>Resultados</a:t>
            </a:r>
          </a:p>
        </p:txBody>
      </p:sp>
      <p:cxnSp>
        <p:nvCxnSpPr>
          <p:cNvPr id="9" name="8 Conector recto de flecha"/>
          <p:cNvCxnSpPr/>
          <p:nvPr/>
        </p:nvCxnSpPr>
        <p:spPr bwMode="auto">
          <a:xfrm>
            <a:off x="1953950" y="5785006"/>
            <a:ext cx="721025" cy="0"/>
          </a:xfrm>
          <a:prstGeom prst="straightConnector1">
            <a:avLst/>
          </a:prstGeom>
          <a:noFill/>
          <a:ln w="9525" cap="flat" cmpd="sng" algn="ctr">
            <a:solidFill>
              <a:schemeClr val="tx1"/>
            </a:solidFill>
            <a:prstDash val="solid"/>
            <a:round/>
            <a:headEnd type="none" w="med" len="med"/>
            <a:tailEnd type="arrow"/>
          </a:ln>
          <a:effectLst/>
        </p:spPr>
      </p:cxnSp>
      <p:cxnSp>
        <p:nvCxnSpPr>
          <p:cNvPr id="18" name="17 Conector recto de flecha"/>
          <p:cNvCxnSpPr/>
          <p:nvPr/>
        </p:nvCxnSpPr>
        <p:spPr bwMode="auto">
          <a:xfrm>
            <a:off x="4474975" y="5785006"/>
            <a:ext cx="721025" cy="0"/>
          </a:xfrm>
          <a:prstGeom prst="straightConnector1">
            <a:avLst/>
          </a:prstGeom>
          <a:noFill/>
          <a:ln w="9525" cap="flat" cmpd="sng" algn="ctr">
            <a:solidFill>
              <a:schemeClr val="tx1"/>
            </a:solidFill>
            <a:prstDash val="solid"/>
            <a:round/>
            <a:headEnd type="none" w="med" len="med"/>
            <a:tailEnd type="arrow"/>
          </a:ln>
          <a:effectLst/>
        </p:spPr>
      </p:cxnSp>
      <p:cxnSp>
        <p:nvCxnSpPr>
          <p:cNvPr id="19" name="18 Conector recto de flecha"/>
          <p:cNvCxnSpPr/>
          <p:nvPr/>
        </p:nvCxnSpPr>
        <p:spPr bwMode="auto">
          <a:xfrm>
            <a:off x="9533377" y="5774483"/>
            <a:ext cx="721025" cy="0"/>
          </a:xfrm>
          <a:prstGeom prst="straightConnector1">
            <a:avLst/>
          </a:prstGeom>
          <a:noFill/>
          <a:ln w="9525" cap="flat" cmpd="sng" algn="ctr">
            <a:solidFill>
              <a:schemeClr val="tx1"/>
            </a:solidFill>
            <a:prstDash val="solid"/>
            <a:round/>
            <a:headEnd type="none" w="med" len="med"/>
            <a:tailEnd type="arrow"/>
          </a:ln>
          <a:effectLst/>
        </p:spPr>
      </p:cxnSp>
      <p:sp>
        <p:nvSpPr>
          <p:cNvPr id="16" name="13 Llamada de nube">
            <a:extLst>
              <a:ext uri="{FF2B5EF4-FFF2-40B4-BE49-F238E27FC236}">
                <a16:creationId xmlns:a16="http://schemas.microsoft.com/office/drawing/2014/main" id="{7C863BA2-5376-4E1F-968E-A92375A6E5AE}"/>
              </a:ext>
            </a:extLst>
          </p:cNvPr>
          <p:cNvSpPr/>
          <p:nvPr/>
        </p:nvSpPr>
        <p:spPr bwMode="auto">
          <a:xfrm>
            <a:off x="6711527" y="4128045"/>
            <a:ext cx="1921850" cy="1031470"/>
          </a:xfrm>
          <a:prstGeom prst="cloudCallout">
            <a:avLst>
              <a:gd name="adj1" fmla="val -11426"/>
              <a:gd name="adj2" fmla="val 79433"/>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r>
              <a:rPr lang="es-ES" dirty="0">
                <a:solidFill>
                  <a:srgbClr val="000066"/>
                </a:solidFill>
              </a:rPr>
              <a:t>Capacidades</a:t>
            </a:r>
          </a:p>
        </p:txBody>
      </p:sp>
      <p:sp>
        <p:nvSpPr>
          <p:cNvPr id="17" name="11 Rectángulo redondeado">
            <a:extLst>
              <a:ext uri="{FF2B5EF4-FFF2-40B4-BE49-F238E27FC236}">
                <a16:creationId xmlns:a16="http://schemas.microsoft.com/office/drawing/2014/main" id="{8307AF67-F1B9-4ED0-A42E-7C0D684F336F}"/>
              </a:ext>
            </a:extLst>
          </p:cNvPr>
          <p:cNvSpPr/>
          <p:nvPr/>
        </p:nvSpPr>
        <p:spPr bwMode="auto">
          <a:xfrm>
            <a:off x="5196000" y="5454571"/>
            <a:ext cx="1800000" cy="720000"/>
          </a:xfrm>
          <a:prstGeom prst="roundRect">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r>
              <a:rPr lang="es-ES" dirty="0">
                <a:solidFill>
                  <a:srgbClr val="000066"/>
                </a:solidFill>
              </a:rPr>
              <a:t>Productos</a:t>
            </a:r>
          </a:p>
        </p:txBody>
      </p:sp>
      <p:cxnSp>
        <p:nvCxnSpPr>
          <p:cNvPr id="20" name="17 Conector recto de flecha">
            <a:extLst>
              <a:ext uri="{FF2B5EF4-FFF2-40B4-BE49-F238E27FC236}">
                <a16:creationId xmlns:a16="http://schemas.microsoft.com/office/drawing/2014/main" id="{CDFC97FD-7110-4FCC-B2B3-C530A93A31D9}"/>
              </a:ext>
            </a:extLst>
          </p:cNvPr>
          <p:cNvCxnSpPr/>
          <p:nvPr/>
        </p:nvCxnSpPr>
        <p:spPr bwMode="auto">
          <a:xfrm>
            <a:off x="6996000" y="5785006"/>
            <a:ext cx="721025" cy="0"/>
          </a:xfrm>
          <a:prstGeom prst="straightConnector1">
            <a:avLst/>
          </a:prstGeom>
          <a:noFill/>
          <a:ln w="9525" cap="flat" cmpd="sng" algn="ctr">
            <a:solidFill>
              <a:schemeClr val="tx1"/>
            </a:solidFill>
            <a:prstDash val="solid"/>
            <a:round/>
            <a:headEnd type="none" w="med" len="med"/>
            <a:tailEnd type="arrow"/>
          </a:ln>
          <a:effectLst/>
        </p:spPr>
      </p:cxnSp>
      <p:sp>
        <p:nvSpPr>
          <p:cNvPr id="21" name="13 Llamada de nube">
            <a:extLst>
              <a:ext uri="{FF2B5EF4-FFF2-40B4-BE49-F238E27FC236}">
                <a16:creationId xmlns:a16="http://schemas.microsoft.com/office/drawing/2014/main" id="{303AEBDD-4A19-42F6-A68E-8AFB6F201F96}"/>
              </a:ext>
            </a:extLst>
          </p:cNvPr>
          <p:cNvSpPr/>
          <p:nvPr/>
        </p:nvSpPr>
        <p:spPr bwMode="auto">
          <a:xfrm>
            <a:off x="4009912" y="4155841"/>
            <a:ext cx="2198470" cy="934327"/>
          </a:xfrm>
          <a:prstGeom prst="cloudCallout">
            <a:avLst>
              <a:gd name="adj1" fmla="val -11426"/>
              <a:gd name="adj2" fmla="val 79433"/>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ctr" anchorCtr="0" compatLnSpc="1">
            <a:prstTxWarp prst="textNoShape">
              <a:avLst/>
            </a:prstTxWarp>
          </a:bodyPr>
          <a:lstStyle/>
          <a:p>
            <a:r>
              <a:rPr lang="es-ES" dirty="0">
                <a:solidFill>
                  <a:srgbClr val="000066"/>
                </a:solidFill>
              </a:rPr>
              <a:t>Entregables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2"/>
          <p:cNvSpPr>
            <a:spLocks noGrp="1" noChangeArrowheads="1"/>
          </p:cNvSpPr>
          <p:nvPr>
            <p:ph type="title"/>
          </p:nvPr>
        </p:nvSpPr>
        <p:spPr/>
        <p:txBody>
          <a:bodyPr>
            <a:normAutofit fontScale="90000"/>
          </a:bodyPr>
          <a:lstStyle/>
          <a:p>
            <a:pPr eaLnBrk="1" hangingPunct="1"/>
            <a:r>
              <a:rPr lang="es-ES" dirty="0"/>
              <a:t>Gobierno de la Organización, Planes Estratégicos y Gestión de Proyectos</a:t>
            </a:r>
          </a:p>
        </p:txBody>
      </p:sp>
      <p:sp>
        <p:nvSpPr>
          <p:cNvPr id="23557" name="Rectangle 3"/>
          <p:cNvSpPr>
            <a:spLocks noGrp="1" noChangeArrowheads="1"/>
          </p:cNvSpPr>
          <p:nvPr>
            <p:ph idx="1"/>
          </p:nvPr>
        </p:nvSpPr>
        <p:spPr>
          <a:xfrm>
            <a:off x="289711" y="828675"/>
            <a:ext cx="11621863" cy="5508752"/>
          </a:xfrm>
        </p:spPr>
        <p:txBody>
          <a:bodyPr/>
          <a:lstStyle/>
          <a:p>
            <a:pPr eaLnBrk="1" hangingPunct="1"/>
            <a:r>
              <a:rPr lang="es-ES" dirty="0"/>
              <a:t>Los proyectos se suelen utilizar para implementar la estrategia de la organización y/o se autorizan como resultado de consideraciones estratégicas</a:t>
            </a:r>
          </a:p>
          <a:p>
            <a:pPr eaLnBrk="1" hangingPunct="1"/>
            <a:r>
              <a:rPr lang="es-ES" dirty="0"/>
              <a:t>En el despliegue del plan estratégico por proyectos a implementar estos pueden estar agrupados por portafolios y/o programas. </a:t>
            </a:r>
          </a:p>
          <a:p>
            <a:pPr eaLnBrk="1" hangingPunct="1"/>
            <a:r>
              <a:rPr lang="es-ES" dirty="0"/>
              <a:t>El plan estratégico suele jerarquizar y priorizar los portafolios, programas y proyectos implicados en su implementación</a:t>
            </a:r>
          </a:p>
          <a:p>
            <a:pPr eaLnBrk="1" hangingPunct="1"/>
            <a:r>
              <a:rPr lang="es-ES" dirty="0"/>
              <a:t>El plan estratégico suele guiar las inversiones que la organización realiza en los diferentes proyectos, programas y portafolios</a:t>
            </a:r>
          </a:p>
          <a:p>
            <a:pPr eaLnBrk="1" hangingPunct="1"/>
            <a:r>
              <a:rPr lang="es-ES" dirty="0"/>
              <a:t>Por lo mismo, el plan estratégico es la principal fuente de solicitudes de cambio  para los portafolios, programas y proyectos de la organización: una pequeña variación en cualquiera de los objetivos de la organización suele afectar a varios de ellos.</a:t>
            </a:r>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3D8CAC70-4C06-40EF-9901-224DD99C9749}" type="slidenum">
              <a:rPr lang="es-ES"/>
              <a:pPr>
                <a:defRPr/>
              </a:pPr>
              <a:t>54</a:t>
            </a:fld>
            <a:endParaRPr lang="es-ES"/>
          </a:p>
        </p:txBody>
      </p:sp>
      <p:pic>
        <p:nvPicPr>
          <p:cNvPr id="6" name="Picture 2" descr="http://www.dep.state.fl.us/waste/categories/pcp/images/hh00062_.gif">
            <a:extLst>
              <a:ext uri="{FF2B5EF4-FFF2-40B4-BE49-F238E27FC236}">
                <a16:creationId xmlns:a16="http://schemas.microsoft.com/office/drawing/2014/main" id="{3440CFF2-16D0-4267-AD85-0232B385D1AD}"/>
              </a:ext>
            </a:extLst>
          </p:cNvPr>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9879590" y="4778486"/>
            <a:ext cx="1661318" cy="1566877"/>
          </a:xfrm>
          <a:prstGeom prst="rect">
            <a:avLst/>
          </a:prstGeom>
          <a:noFill/>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p:txBody>
          <a:bodyPr>
            <a:normAutofit fontScale="90000"/>
          </a:bodyPr>
          <a:lstStyle/>
          <a:p>
            <a:pPr eaLnBrk="1" hangingPunct="1"/>
            <a:r>
              <a:rPr lang="es-ES" dirty="0"/>
              <a:t>El Concepto de Portafolio y Dirección de Portafolios</a:t>
            </a:r>
          </a:p>
        </p:txBody>
      </p:sp>
      <p:sp>
        <p:nvSpPr>
          <p:cNvPr id="25605" name="Rectangle 3"/>
          <p:cNvSpPr>
            <a:spLocks noGrp="1" noChangeArrowheads="1"/>
          </p:cNvSpPr>
          <p:nvPr>
            <p:ph idx="1"/>
          </p:nvPr>
        </p:nvSpPr>
        <p:spPr>
          <a:xfrm>
            <a:off x="285068" y="577158"/>
            <a:ext cx="11621863" cy="5703683"/>
          </a:xfrm>
        </p:spPr>
        <p:txBody>
          <a:bodyPr/>
          <a:lstStyle/>
          <a:p>
            <a:pPr eaLnBrk="1" hangingPunct="1"/>
            <a:r>
              <a:rPr lang="es-ES" sz="1900" dirty="0"/>
              <a:t>Un portafolio es una cartera de proyectos de una determinada área de aplicación de una organización</a:t>
            </a:r>
          </a:p>
          <a:p>
            <a:pPr eaLnBrk="1" hangingPunct="1"/>
            <a:r>
              <a:rPr lang="es-ES" sz="1900" dirty="0"/>
              <a:t>Contiene los programas, proyectos y operaciones necesarios para conseguir alcanzar los objetivos estratégicos de dicha área de aplicación </a:t>
            </a:r>
          </a:p>
          <a:p>
            <a:pPr eaLnBrk="1" hangingPunct="1"/>
            <a:r>
              <a:rPr lang="es-ES" sz="1900" dirty="0"/>
              <a:t>Los proyectos o programas del portafolio no necesariamente tienen que estar simultáneamente en ejecución, ser interdependientes o estar directamente relacionados</a:t>
            </a:r>
          </a:p>
          <a:p>
            <a:pPr eaLnBrk="1" hangingPunct="1"/>
            <a:r>
              <a:rPr lang="es-ES" sz="1900" dirty="0"/>
              <a:t>La gestión estratégica de portafolios se refiere a la gestión integrada de uno ó más portafolios de la organización</a:t>
            </a:r>
          </a:p>
          <a:p>
            <a:pPr eaLnBrk="1" hangingPunct="1"/>
            <a:r>
              <a:rPr lang="es-ES" sz="1900" dirty="0"/>
              <a:t>Las metas básicas de la gestión del portafolio son</a:t>
            </a:r>
          </a:p>
          <a:p>
            <a:pPr lvl="1" eaLnBrk="1" hangingPunct="1"/>
            <a:r>
              <a:rPr lang="es-ES" sz="1500" dirty="0"/>
              <a:t>maximizar el valor del portafolio,</a:t>
            </a:r>
          </a:p>
          <a:p>
            <a:pPr lvl="1" eaLnBrk="1" hangingPunct="1"/>
            <a:r>
              <a:rPr lang="es-ES" sz="1500" dirty="0"/>
              <a:t>equilibrar inversiones incrementales y radicales</a:t>
            </a:r>
          </a:p>
          <a:p>
            <a:pPr lvl="1" eaLnBrk="1" hangingPunct="1"/>
            <a:r>
              <a:rPr lang="es-ES" sz="1500" dirty="0"/>
              <a:t>usar los recursos de forma eficiente</a:t>
            </a:r>
          </a:p>
          <a:p>
            <a:pPr eaLnBrk="1" hangingPunct="1"/>
            <a:r>
              <a:rPr lang="es-ES" sz="1700" dirty="0"/>
              <a:t>La norma del PMI referida a la gestión de portafolios se denomina</a:t>
            </a:r>
            <a:br>
              <a:rPr lang="es-ES" sz="1700" dirty="0"/>
            </a:br>
            <a:r>
              <a:rPr lang="es-ES" sz="1700" dirty="0"/>
              <a:t>“</a:t>
            </a:r>
            <a:r>
              <a:rPr lang="en-US" sz="1800" dirty="0"/>
              <a:t>The Standard for Portfolio Management”</a:t>
            </a:r>
            <a:endParaRPr lang="es-ES" sz="1800" dirty="0"/>
          </a:p>
        </p:txBody>
      </p:sp>
      <p:sp>
        <p:nvSpPr>
          <p:cNvPr id="5" name="3 Marcador de pie de página"/>
          <p:cNvSpPr>
            <a:spLocks noGrp="1"/>
          </p:cNvSpPr>
          <p:nvPr>
            <p:ph type="ftr" sz="quarter" idx="10"/>
          </p:nvPr>
        </p:nvSpPr>
        <p:spPr/>
        <p:txBody>
          <a:bodyPr/>
          <a:lstStyle/>
          <a:p>
            <a:pPr>
              <a:defRPr/>
            </a:pPr>
            <a:r>
              <a:rPr lang="es-ES"/>
              <a:t>© by fjspsv, 2025 - Introducción a la Dirección de Proyectos</a:t>
            </a:r>
            <a:endParaRPr lang="es-ES" dirty="0"/>
          </a:p>
        </p:txBody>
      </p:sp>
      <p:sp>
        <p:nvSpPr>
          <p:cNvPr id="6" name="4 Marcador de número de diapositiva"/>
          <p:cNvSpPr>
            <a:spLocks noGrp="1"/>
          </p:cNvSpPr>
          <p:nvPr>
            <p:ph type="sldNum" sz="quarter" idx="11"/>
          </p:nvPr>
        </p:nvSpPr>
        <p:spPr/>
        <p:txBody>
          <a:bodyPr/>
          <a:lstStyle/>
          <a:p>
            <a:pPr>
              <a:defRPr/>
            </a:pPr>
            <a:r>
              <a:rPr lang="es-ES"/>
              <a:t>Página: </a:t>
            </a:r>
            <a:fld id="{8D6235AF-37D1-48B5-ADFB-5748076655A2}" type="slidenum">
              <a:rPr lang="es-ES"/>
              <a:pPr>
                <a:defRPr/>
              </a:pPr>
              <a:t>55</a:t>
            </a:fld>
            <a:endParaRPr lang="es-ES"/>
          </a:p>
        </p:txBody>
      </p:sp>
      <p:sp>
        <p:nvSpPr>
          <p:cNvPr id="7" name="AutoShape 9"/>
          <p:cNvSpPr>
            <a:spLocks noChangeArrowheads="1"/>
          </p:cNvSpPr>
          <p:nvPr/>
        </p:nvSpPr>
        <p:spPr bwMode="auto">
          <a:xfrm>
            <a:off x="8642286" y="3790791"/>
            <a:ext cx="1633258" cy="1178746"/>
          </a:xfrm>
          <a:prstGeom prst="flowChartMultidocument">
            <a:avLst/>
          </a:prstGeom>
          <a:noFill/>
          <a:ln w="9525">
            <a:solidFill>
              <a:schemeClr val="tx1"/>
            </a:solidFill>
            <a:miter lim="800000"/>
            <a:headEnd/>
            <a:tailEnd/>
          </a:ln>
        </p:spPr>
        <p:txBody>
          <a:bodyPr wrap="none" lIns="72000" tIns="36000" rIns="72000" bIns="36000" anchor="ctr"/>
          <a:lstStyle/>
          <a:p>
            <a:r>
              <a:rPr lang="es-ES" sz="1600" dirty="0">
                <a:solidFill>
                  <a:schemeClr val="tx1"/>
                </a:solidFill>
              </a:rPr>
              <a:t>Proyectos</a:t>
            </a:r>
          </a:p>
        </p:txBody>
      </p:sp>
      <p:sp>
        <p:nvSpPr>
          <p:cNvPr id="3" name="2 CuadroTexto"/>
          <p:cNvSpPr txBox="1"/>
          <p:nvPr/>
        </p:nvSpPr>
        <p:spPr>
          <a:xfrm>
            <a:off x="8546205" y="3459096"/>
            <a:ext cx="1690390" cy="313932"/>
          </a:xfrm>
          <a:prstGeom prst="rect">
            <a:avLst/>
          </a:prstGeom>
          <a:noFill/>
        </p:spPr>
        <p:txBody>
          <a:bodyPr wrap="square" rtlCol="0">
            <a:spAutoFit/>
          </a:bodyPr>
          <a:lstStyle/>
          <a:p>
            <a:r>
              <a:rPr lang="es-ES" b="1" dirty="0">
                <a:solidFill>
                  <a:srgbClr val="000066"/>
                </a:solidFill>
              </a:rPr>
              <a:t>Portafolio</a:t>
            </a:r>
          </a:p>
        </p:txBody>
      </p:sp>
      <p:sp>
        <p:nvSpPr>
          <p:cNvPr id="8" name="7 Llaves"/>
          <p:cNvSpPr>
            <a:spLocks noChangeAspect="1"/>
          </p:cNvSpPr>
          <p:nvPr/>
        </p:nvSpPr>
        <p:spPr bwMode="auto">
          <a:xfrm rot="5400000">
            <a:off x="8349847" y="3214467"/>
            <a:ext cx="2083107" cy="2083107"/>
          </a:xfrm>
          <a:prstGeom prst="bracePair">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endParaRPr lang="es-ES"/>
          </a:p>
        </p:txBody>
      </p:sp>
      <p:sp>
        <p:nvSpPr>
          <p:cNvPr id="12" name="11 CuadroTexto"/>
          <p:cNvSpPr txBox="1"/>
          <p:nvPr/>
        </p:nvSpPr>
        <p:spPr>
          <a:xfrm>
            <a:off x="8439536" y="5300077"/>
            <a:ext cx="1903731" cy="535531"/>
          </a:xfrm>
          <a:prstGeom prst="rect">
            <a:avLst/>
          </a:prstGeom>
          <a:noFill/>
        </p:spPr>
        <p:txBody>
          <a:bodyPr wrap="square" rtlCol="0">
            <a:spAutoFit/>
          </a:bodyPr>
          <a:lstStyle/>
          <a:p>
            <a:r>
              <a:rPr lang="es-ES" b="1" dirty="0">
                <a:solidFill>
                  <a:srgbClr val="000066"/>
                </a:solidFill>
              </a:rPr>
              <a:t>Objetivo</a:t>
            </a:r>
            <a:br>
              <a:rPr lang="es-ES" b="1" dirty="0">
                <a:solidFill>
                  <a:srgbClr val="000066"/>
                </a:solidFill>
              </a:rPr>
            </a:br>
            <a:r>
              <a:rPr lang="es-ES" b="1" dirty="0">
                <a:solidFill>
                  <a:srgbClr val="000066"/>
                </a:solidFill>
              </a:rPr>
              <a:t>estratégico</a:t>
            </a:r>
          </a:p>
        </p:txBody>
      </p:sp>
      <p:pic>
        <p:nvPicPr>
          <p:cNvPr id="2050" name="Picture 2" descr="PfMP - Portfolio Management Professional Certification Review &amp; FAQ">
            <a:extLst>
              <a:ext uri="{FF2B5EF4-FFF2-40B4-BE49-F238E27FC236}">
                <a16:creationId xmlns:a16="http://schemas.microsoft.com/office/drawing/2014/main" id="{1AB15D69-F6F2-683D-27D0-81D48B960C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532" y="4747491"/>
            <a:ext cx="1483358" cy="14767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2"/>
          <p:cNvSpPr>
            <a:spLocks noGrp="1" noChangeArrowheads="1"/>
          </p:cNvSpPr>
          <p:nvPr>
            <p:ph type="title"/>
          </p:nvPr>
        </p:nvSpPr>
        <p:spPr/>
        <p:txBody>
          <a:bodyPr>
            <a:normAutofit fontScale="90000"/>
          </a:bodyPr>
          <a:lstStyle/>
          <a:p>
            <a:pPr eaLnBrk="1" hangingPunct="1"/>
            <a:r>
              <a:rPr lang="es-ES" dirty="0"/>
              <a:t>El Concepto de Programa y de Dirección de Programas</a:t>
            </a:r>
          </a:p>
        </p:txBody>
      </p:sp>
      <p:sp>
        <p:nvSpPr>
          <p:cNvPr id="26629" name="Rectangle 3"/>
          <p:cNvSpPr>
            <a:spLocks noGrp="1" noChangeArrowheads="1"/>
          </p:cNvSpPr>
          <p:nvPr>
            <p:ph idx="1"/>
          </p:nvPr>
        </p:nvSpPr>
        <p:spPr>
          <a:xfrm>
            <a:off x="169639" y="633743"/>
            <a:ext cx="11621863" cy="5703683"/>
          </a:xfrm>
        </p:spPr>
        <p:txBody>
          <a:bodyPr/>
          <a:lstStyle/>
          <a:p>
            <a:pPr eaLnBrk="1" hangingPunct="1">
              <a:lnSpc>
                <a:spcPct val="90000"/>
              </a:lnSpc>
            </a:pPr>
            <a:r>
              <a:rPr lang="es-ES" sz="2000" dirty="0"/>
              <a:t>Un programa ó megaproyecto incluye varios proyectos y operaciones que están relacionados entre si porque contribuyen complementariamente a un mismo resultado, producto ó servicio, definido en los objetivos estratégicos del programa.</a:t>
            </a:r>
          </a:p>
          <a:p>
            <a:pPr eaLnBrk="1" hangingPunct="1">
              <a:lnSpc>
                <a:spcPct val="90000"/>
              </a:lnSpc>
            </a:pPr>
            <a:r>
              <a:rPr lang="es-ES" sz="2000" dirty="0"/>
              <a:t>La dirección de programas es la dirección centralizada y coordinada del grupo de proyectos y operaciones que comprende, con el propósito de lograr los objetivos estratégicos del programa</a:t>
            </a:r>
          </a:p>
          <a:p>
            <a:pPr eaLnBrk="1" hangingPunct="1">
              <a:lnSpc>
                <a:spcPct val="90000"/>
              </a:lnSpc>
            </a:pPr>
            <a:r>
              <a:rPr lang="es-ES" sz="2000" dirty="0"/>
              <a:t>La dirección de programas se centra en las interdependencias de los proyectos con objeto de encontrar un enfoque óptimo para gestionarlas:</a:t>
            </a:r>
          </a:p>
          <a:p>
            <a:pPr lvl="1" eaLnBrk="1" hangingPunct="1">
              <a:lnSpc>
                <a:spcPct val="90000"/>
              </a:lnSpc>
            </a:pPr>
            <a:r>
              <a:rPr lang="es-ES" sz="1800" dirty="0"/>
              <a:t>resolver restricciones de recursos y conflictos entre los diferentes proyectos</a:t>
            </a:r>
          </a:p>
          <a:p>
            <a:pPr lvl="1" eaLnBrk="1" hangingPunct="1">
              <a:lnSpc>
                <a:spcPct val="90000"/>
              </a:lnSpc>
            </a:pPr>
            <a:r>
              <a:rPr lang="es-ES" sz="1800" dirty="0"/>
              <a:t>ajustar la dirección estratégica de la organización a las tácticas del programa</a:t>
            </a:r>
          </a:p>
          <a:p>
            <a:pPr lvl="1" eaLnBrk="1" hangingPunct="1">
              <a:lnSpc>
                <a:spcPct val="90000"/>
              </a:lnSpc>
            </a:pPr>
            <a:r>
              <a:rPr lang="es-ES" sz="1800" dirty="0"/>
              <a:t>solucionar problemas dentro de un ambiente de gobierno compartido</a:t>
            </a:r>
          </a:p>
          <a:p>
            <a:pPr eaLnBrk="1" hangingPunct="1">
              <a:lnSpc>
                <a:spcPct val="90000"/>
              </a:lnSpc>
            </a:pPr>
            <a:r>
              <a:rPr lang="es-ES" sz="2100" dirty="0"/>
              <a:t>La norma del PMI referida a la gestión de programas se denomina “</a:t>
            </a:r>
            <a:r>
              <a:rPr lang="en-US" sz="2000" dirty="0"/>
              <a:t>The Standard for Program Management”</a:t>
            </a:r>
            <a:endParaRPr lang="es-ES" sz="2000" dirty="0"/>
          </a:p>
        </p:txBody>
      </p:sp>
      <p:sp>
        <p:nvSpPr>
          <p:cNvPr id="5"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6" name="4 Marcador de número de diapositiva"/>
          <p:cNvSpPr>
            <a:spLocks noGrp="1"/>
          </p:cNvSpPr>
          <p:nvPr>
            <p:ph type="sldNum" sz="quarter" idx="11"/>
          </p:nvPr>
        </p:nvSpPr>
        <p:spPr/>
        <p:txBody>
          <a:bodyPr/>
          <a:lstStyle/>
          <a:p>
            <a:pPr>
              <a:defRPr/>
            </a:pPr>
            <a:r>
              <a:rPr lang="es-ES"/>
              <a:t>Página: </a:t>
            </a:r>
            <a:fld id="{34DA5EEA-0CE7-411B-8FCF-587CDBFE3A00}" type="slidenum">
              <a:rPr lang="es-ES"/>
              <a:pPr>
                <a:defRPr/>
              </a:pPr>
              <a:t>56</a:t>
            </a:fld>
            <a:endParaRPr lang="es-ES"/>
          </a:p>
        </p:txBody>
      </p:sp>
      <p:graphicFrame>
        <p:nvGraphicFramePr>
          <p:cNvPr id="2" name="1 Diagrama"/>
          <p:cNvGraphicFramePr/>
          <p:nvPr>
            <p:extLst>
              <p:ext uri="{D42A27DB-BD31-4B8C-83A1-F6EECF244321}">
                <p14:modId xmlns:p14="http://schemas.microsoft.com/office/powerpoint/2010/main" val="2764999714"/>
              </p:ext>
            </p:extLst>
          </p:nvPr>
        </p:nvGraphicFramePr>
        <p:xfrm>
          <a:off x="7230534" y="4495805"/>
          <a:ext cx="3361267" cy="16340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AutoShape 7"/>
          <p:cNvSpPr>
            <a:spLocks noChangeArrowheads="1"/>
          </p:cNvSpPr>
          <p:nvPr/>
        </p:nvSpPr>
        <p:spPr bwMode="auto">
          <a:xfrm>
            <a:off x="7188200" y="4631550"/>
            <a:ext cx="3522133" cy="1684586"/>
          </a:xfrm>
          <a:prstGeom prst="flowChartDocument">
            <a:avLst/>
          </a:prstGeom>
          <a:noFill/>
          <a:ln w="9525" algn="ctr">
            <a:solidFill>
              <a:schemeClr val="tx1"/>
            </a:solidFill>
            <a:miter lim="800000"/>
            <a:headEnd/>
            <a:tailEnd/>
          </a:ln>
        </p:spPr>
        <p:txBody>
          <a:bodyPr wrap="none" lIns="72000" tIns="36000" rIns="72000" bIns="36000" anchor="ctr"/>
          <a:lstStyle/>
          <a:p>
            <a:endParaRPr lang="es-ES" sz="1600" dirty="0">
              <a:solidFill>
                <a:schemeClr val="tx1"/>
              </a:solidFill>
            </a:endParaRPr>
          </a:p>
        </p:txBody>
      </p:sp>
      <p:pic>
        <p:nvPicPr>
          <p:cNvPr id="1026" name="Picture 2" descr="ProjectManagement.com - Program Management Professional (PgMP)®">
            <a:extLst>
              <a:ext uri="{FF2B5EF4-FFF2-40B4-BE49-F238E27FC236}">
                <a16:creationId xmlns:a16="http://schemas.microsoft.com/office/drawing/2014/main" id="{5A89649C-0855-441F-A0DB-0C7BC5C1F43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2376" y="4631549"/>
            <a:ext cx="1592707" cy="15927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Estrategia, Portafolios, Programas, Proyectos y Operaciones</a:t>
            </a:r>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endParaRPr lang="es-ES" dirty="0"/>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57</a:t>
            </a:fld>
            <a:endParaRPr lang="es-ES"/>
          </a:p>
        </p:txBody>
      </p:sp>
      <p:grpSp>
        <p:nvGrpSpPr>
          <p:cNvPr id="3" name="Grupo 2"/>
          <p:cNvGrpSpPr/>
          <p:nvPr/>
        </p:nvGrpSpPr>
        <p:grpSpPr>
          <a:xfrm>
            <a:off x="1337713" y="927559"/>
            <a:ext cx="9546719" cy="5068433"/>
            <a:chOff x="194712" y="927558"/>
            <a:chExt cx="9546719" cy="5068433"/>
          </a:xfrm>
        </p:grpSpPr>
        <p:sp>
          <p:nvSpPr>
            <p:cNvPr id="8" name="Forma libre 7"/>
            <p:cNvSpPr/>
            <p:nvPr/>
          </p:nvSpPr>
          <p:spPr>
            <a:xfrm>
              <a:off x="201431" y="927558"/>
              <a:ext cx="9540000" cy="540000"/>
            </a:xfrm>
            <a:custGeom>
              <a:avLst/>
              <a:gdLst>
                <a:gd name="connsiteX0" fmla="*/ 0 w 7482345"/>
                <a:gd name="connsiteY0" fmla="*/ 65254 h 652542"/>
                <a:gd name="connsiteX1" fmla="*/ 65254 w 7482345"/>
                <a:gd name="connsiteY1" fmla="*/ 0 h 652542"/>
                <a:gd name="connsiteX2" fmla="*/ 7417091 w 7482345"/>
                <a:gd name="connsiteY2" fmla="*/ 0 h 652542"/>
                <a:gd name="connsiteX3" fmla="*/ 7482345 w 7482345"/>
                <a:gd name="connsiteY3" fmla="*/ 65254 h 652542"/>
                <a:gd name="connsiteX4" fmla="*/ 7482345 w 7482345"/>
                <a:gd name="connsiteY4" fmla="*/ 587288 h 652542"/>
                <a:gd name="connsiteX5" fmla="*/ 7417091 w 7482345"/>
                <a:gd name="connsiteY5" fmla="*/ 652542 h 652542"/>
                <a:gd name="connsiteX6" fmla="*/ 65254 w 7482345"/>
                <a:gd name="connsiteY6" fmla="*/ 652542 h 652542"/>
                <a:gd name="connsiteX7" fmla="*/ 0 w 7482345"/>
                <a:gd name="connsiteY7" fmla="*/ 587288 h 652542"/>
                <a:gd name="connsiteX8" fmla="*/ 0 w 7482345"/>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2345" h="652542">
                  <a:moveTo>
                    <a:pt x="0" y="65254"/>
                  </a:moveTo>
                  <a:cubicBezTo>
                    <a:pt x="0" y="29215"/>
                    <a:pt x="29215" y="0"/>
                    <a:pt x="65254" y="0"/>
                  </a:cubicBezTo>
                  <a:lnTo>
                    <a:pt x="7417091" y="0"/>
                  </a:lnTo>
                  <a:cubicBezTo>
                    <a:pt x="7453130" y="0"/>
                    <a:pt x="7482345" y="29215"/>
                    <a:pt x="7482345" y="65254"/>
                  </a:cubicBezTo>
                  <a:lnTo>
                    <a:pt x="7482345" y="587288"/>
                  </a:lnTo>
                  <a:cubicBezTo>
                    <a:pt x="7482345" y="623327"/>
                    <a:pt x="7453130" y="652542"/>
                    <a:pt x="7417091"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1289050">
                <a:lnSpc>
                  <a:spcPct val="100000"/>
                </a:lnSpc>
                <a:spcAft>
                  <a:spcPts val="0"/>
                </a:spcAft>
              </a:pPr>
              <a:r>
                <a:rPr lang="es-ES" sz="2900" dirty="0"/>
                <a:t>Estrategia de la Organización</a:t>
              </a:r>
            </a:p>
          </p:txBody>
        </p:sp>
        <p:sp>
          <p:nvSpPr>
            <p:cNvPr id="9" name="Forma libre 8"/>
            <p:cNvSpPr/>
            <p:nvPr/>
          </p:nvSpPr>
          <p:spPr>
            <a:xfrm>
              <a:off x="4989276" y="3277081"/>
              <a:ext cx="3377842" cy="652542"/>
            </a:xfrm>
            <a:custGeom>
              <a:avLst/>
              <a:gdLst>
                <a:gd name="connsiteX0" fmla="*/ 0 w 3665775"/>
                <a:gd name="connsiteY0" fmla="*/ 65254 h 652542"/>
                <a:gd name="connsiteX1" fmla="*/ 65254 w 3665775"/>
                <a:gd name="connsiteY1" fmla="*/ 0 h 652542"/>
                <a:gd name="connsiteX2" fmla="*/ 3600521 w 3665775"/>
                <a:gd name="connsiteY2" fmla="*/ 0 h 652542"/>
                <a:gd name="connsiteX3" fmla="*/ 3665775 w 3665775"/>
                <a:gd name="connsiteY3" fmla="*/ 65254 h 652542"/>
                <a:gd name="connsiteX4" fmla="*/ 3665775 w 3665775"/>
                <a:gd name="connsiteY4" fmla="*/ 587288 h 652542"/>
                <a:gd name="connsiteX5" fmla="*/ 3600521 w 3665775"/>
                <a:gd name="connsiteY5" fmla="*/ 652542 h 652542"/>
                <a:gd name="connsiteX6" fmla="*/ 65254 w 3665775"/>
                <a:gd name="connsiteY6" fmla="*/ 652542 h 652542"/>
                <a:gd name="connsiteX7" fmla="*/ 0 w 3665775"/>
                <a:gd name="connsiteY7" fmla="*/ 587288 h 652542"/>
                <a:gd name="connsiteX8" fmla="*/ 0 w 3665775"/>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5775" h="652542">
                  <a:moveTo>
                    <a:pt x="0" y="65254"/>
                  </a:moveTo>
                  <a:cubicBezTo>
                    <a:pt x="0" y="29215"/>
                    <a:pt x="29215" y="0"/>
                    <a:pt x="65254" y="0"/>
                  </a:cubicBezTo>
                  <a:lnTo>
                    <a:pt x="3600521" y="0"/>
                  </a:lnTo>
                  <a:cubicBezTo>
                    <a:pt x="3636560" y="0"/>
                    <a:pt x="3665775" y="29215"/>
                    <a:pt x="3665775" y="65254"/>
                  </a:cubicBezTo>
                  <a:lnTo>
                    <a:pt x="3665775" y="587288"/>
                  </a:lnTo>
                  <a:cubicBezTo>
                    <a:pt x="3665775" y="623327"/>
                    <a:pt x="3636560" y="652542"/>
                    <a:pt x="3600521"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666750">
                <a:lnSpc>
                  <a:spcPct val="100000"/>
                </a:lnSpc>
                <a:spcAft>
                  <a:spcPts val="0"/>
                </a:spcAft>
              </a:pPr>
              <a:r>
                <a:rPr lang="es-ES" sz="1500" dirty="0"/>
                <a:t>Programa</a:t>
              </a:r>
            </a:p>
            <a:p>
              <a:pPr defTabSz="666750">
                <a:lnSpc>
                  <a:spcPct val="100000"/>
                </a:lnSpc>
                <a:spcAft>
                  <a:spcPts val="0"/>
                </a:spcAft>
              </a:pPr>
              <a:r>
                <a:rPr lang="es-ES" sz="1500" dirty="0"/>
                <a:t>B</a:t>
              </a:r>
            </a:p>
          </p:txBody>
        </p:sp>
        <p:sp>
          <p:nvSpPr>
            <p:cNvPr id="10" name="Forma libre 9"/>
            <p:cNvSpPr/>
            <p:nvPr/>
          </p:nvSpPr>
          <p:spPr>
            <a:xfrm rot="60000">
              <a:off x="274721" y="4498061"/>
              <a:ext cx="1080000" cy="540000"/>
            </a:xfrm>
            <a:custGeom>
              <a:avLst/>
              <a:gdLst>
                <a:gd name="connsiteX0" fmla="*/ 0 w 1795188"/>
                <a:gd name="connsiteY0" fmla="*/ 65254 h 652542"/>
                <a:gd name="connsiteX1" fmla="*/ 65254 w 1795188"/>
                <a:gd name="connsiteY1" fmla="*/ 0 h 652542"/>
                <a:gd name="connsiteX2" fmla="*/ 1729934 w 1795188"/>
                <a:gd name="connsiteY2" fmla="*/ 0 h 652542"/>
                <a:gd name="connsiteX3" fmla="*/ 1795188 w 1795188"/>
                <a:gd name="connsiteY3" fmla="*/ 65254 h 652542"/>
                <a:gd name="connsiteX4" fmla="*/ 1795188 w 1795188"/>
                <a:gd name="connsiteY4" fmla="*/ 587288 h 652542"/>
                <a:gd name="connsiteX5" fmla="*/ 1729934 w 1795188"/>
                <a:gd name="connsiteY5" fmla="*/ 652542 h 652542"/>
                <a:gd name="connsiteX6" fmla="*/ 65254 w 1795188"/>
                <a:gd name="connsiteY6" fmla="*/ 652542 h 652542"/>
                <a:gd name="connsiteX7" fmla="*/ 0 w 1795188"/>
                <a:gd name="connsiteY7" fmla="*/ 587288 h 652542"/>
                <a:gd name="connsiteX8" fmla="*/ 0 w 1795188"/>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188" h="652542">
                  <a:moveTo>
                    <a:pt x="0" y="65254"/>
                  </a:moveTo>
                  <a:cubicBezTo>
                    <a:pt x="0" y="29215"/>
                    <a:pt x="29215" y="0"/>
                    <a:pt x="65254" y="0"/>
                  </a:cubicBezTo>
                  <a:lnTo>
                    <a:pt x="1729934" y="0"/>
                  </a:lnTo>
                  <a:cubicBezTo>
                    <a:pt x="1765973" y="0"/>
                    <a:pt x="1795188" y="29215"/>
                    <a:pt x="1795188" y="65254"/>
                  </a:cubicBezTo>
                  <a:lnTo>
                    <a:pt x="1795188" y="587288"/>
                  </a:lnTo>
                  <a:cubicBezTo>
                    <a:pt x="1795188" y="623327"/>
                    <a:pt x="1765973" y="652542"/>
                    <a:pt x="1729934"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666750">
                <a:lnSpc>
                  <a:spcPct val="100000"/>
                </a:lnSpc>
                <a:spcAft>
                  <a:spcPts val="0"/>
                </a:spcAft>
              </a:pPr>
              <a:r>
                <a:rPr lang="es-ES" sz="1500" dirty="0"/>
                <a:t>Proyecto</a:t>
              </a:r>
            </a:p>
            <a:p>
              <a:pPr defTabSz="666750">
                <a:lnSpc>
                  <a:spcPct val="100000"/>
                </a:lnSpc>
                <a:spcAft>
                  <a:spcPts val="0"/>
                </a:spcAft>
              </a:pPr>
              <a:r>
                <a:rPr lang="es-ES" sz="1500" dirty="0"/>
                <a:t>1</a:t>
              </a:r>
            </a:p>
          </p:txBody>
        </p:sp>
        <p:sp>
          <p:nvSpPr>
            <p:cNvPr id="12" name="Forma libre 11"/>
            <p:cNvSpPr/>
            <p:nvPr/>
          </p:nvSpPr>
          <p:spPr>
            <a:xfrm>
              <a:off x="4233301" y="2030244"/>
              <a:ext cx="3207932" cy="652542"/>
            </a:xfrm>
            <a:custGeom>
              <a:avLst/>
              <a:gdLst>
                <a:gd name="connsiteX0" fmla="*/ 0 w 3665775"/>
                <a:gd name="connsiteY0" fmla="*/ 65254 h 652542"/>
                <a:gd name="connsiteX1" fmla="*/ 65254 w 3665775"/>
                <a:gd name="connsiteY1" fmla="*/ 0 h 652542"/>
                <a:gd name="connsiteX2" fmla="*/ 3600521 w 3665775"/>
                <a:gd name="connsiteY2" fmla="*/ 0 h 652542"/>
                <a:gd name="connsiteX3" fmla="*/ 3665775 w 3665775"/>
                <a:gd name="connsiteY3" fmla="*/ 65254 h 652542"/>
                <a:gd name="connsiteX4" fmla="*/ 3665775 w 3665775"/>
                <a:gd name="connsiteY4" fmla="*/ 587288 h 652542"/>
                <a:gd name="connsiteX5" fmla="*/ 3600521 w 3665775"/>
                <a:gd name="connsiteY5" fmla="*/ 652542 h 652542"/>
                <a:gd name="connsiteX6" fmla="*/ 65254 w 3665775"/>
                <a:gd name="connsiteY6" fmla="*/ 652542 h 652542"/>
                <a:gd name="connsiteX7" fmla="*/ 0 w 3665775"/>
                <a:gd name="connsiteY7" fmla="*/ 587288 h 652542"/>
                <a:gd name="connsiteX8" fmla="*/ 0 w 3665775"/>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5775" h="652542">
                  <a:moveTo>
                    <a:pt x="0" y="65254"/>
                  </a:moveTo>
                  <a:cubicBezTo>
                    <a:pt x="0" y="29215"/>
                    <a:pt x="29215" y="0"/>
                    <a:pt x="65254" y="0"/>
                  </a:cubicBezTo>
                  <a:lnTo>
                    <a:pt x="3600521" y="0"/>
                  </a:lnTo>
                  <a:cubicBezTo>
                    <a:pt x="3636560" y="0"/>
                    <a:pt x="3665775" y="29215"/>
                    <a:pt x="3665775" y="65254"/>
                  </a:cubicBezTo>
                  <a:lnTo>
                    <a:pt x="3665775" y="587288"/>
                  </a:lnTo>
                  <a:cubicBezTo>
                    <a:pt x="3665775" y="623327"/>
                    <a:pt x="3636560" y="652542"/>
                    <a:pt x="3600521"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666750">
                <a:lnSpc>
                  <a:spcPct val="100000"/>
                </a:lnSpc>
                <a:spcAft>
                  <a:spcPts val="0"/>
                </a:spcAft>
              </a:pPr>
              <a:r>
                <a:rPr lang="es-ES" sz="1500" dirty="0"/>
                <a:t>Portafolio</a:t>
              </a:r>
            </a:p>
            <a:p>
              <a:pPr defTabSz="666750">
                <a:lnSpc>
                  <a:spcPct val="100000"/>
                </a:lnSpc>
                <a:spcAft>
                  <a:spcPts val="0"/>
                </a:spcAft>
              </a:pPr>
              <a:r>
                <a:rPr lang="es-ES" sz="1500" dirty="0"/>
                <a:t>A</a:t>
              </a:r>
            </a:p>
          </p:txBody>
        </p:sp>
        <p:sp>
          <p:nvSpPr>
            <p:cNvPr id="15" name="Forma libre 14"/>
            <p:cNvSpPr/>
            <p:nvPr/>
          </p:nvSpPr>
          <p:spPr>
            <a:xfrm>
              <a:off x="194712" y="5455991"/>
              <a:ext cx="9540000" cy="540000"/>
            </a:xfrm>
            <a:custGeom>
              <a:avLst/>
              <a:gdLst>
                <a:gd name="connsiteX0" fmla="*/ 0 w 7482345"/>
                <a:gd name="connsiteY0" fmla="*/ 65254 h 652542"/>
                <a:gd name="connsiteX1" fmla="*/ 65254 w 7482345"/>
                <a:gd name="connsiteY1" fmla="*/ 0 h 652542"/>
                <a:gd name="connsiteX2" fmla="*/ 7417091 w 7482345"/>
                <a:gd name="connsiteY2" fmla="*/ 0 h 652542"/>
                <a:gd name="connsiteX3" fmla="*/ 7482345 w 7482345"/>
                <a:gd name="connsiteY3" fmla="*/ 65254 h 652542"/>
                <a:gd name="connsiteX4" fmla="*/ 7482345 w 7482345"/>
                <a:gd name="connsiteY4" fmla="*/ 587288 h 652542"/>
                <a:gd name="connsiteX5" fmla="*/ 7417091 w 7482345"/>
                <a:gd name="connsiteY5" fmla="*/ 652542 h 652542"/>
                <a:gd name="connsiteX6" fmla="*/ 65254 w 7482345"/>
                <a:gd name="connsiteY6" fmla="*/ 652542 h 652542"/>
                <a:gd name="connsiteX7" fmla="*/ 0 w 7482345"/>
                <a:gd name="connsiteY7" fmla="*/ 587288 h 652542"/>
                <a:gd name="connsiteX8" fmla="*/ 0 w 7482345"/>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2345" h="652542">
                  <a:moveTo>
                    <a:pt x="0" y="65254"/>
                  </a:moveTo>
                  <a:cubicBezTo>
                    <a:pt x="0" y="29215"/>
                    <a:pt x="29215" y="0"/>
                    <a:pt x="65254" y="0"/>
                  </a:cubicBezTo>
                  <a:lnTo>
                    <a:pt x="7417091" y="0"/>
                  </a:lnTo>
                  <a:cubicBezTo>
                    <a:pt x="7453130" y="0"/>
                    <a:pt x="7482345" y="29215"/>
                    <a:pt x="7482345" y="65254"/>
                  </a:cubicBezTo>
                  <a:lnTo>
                    <a:pt x="7482345" y="587288"/>
                  </a:lnTo>
                  <a:cubicBezTo>
                    <a:pt x="7482345" y="623327"/>
                    <a:pt x="7453130" y="652542"/>
                    <a:pt x="7417091"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1289050">
                <a:lnSpc>
                  <a:spcPct val="100000"/>
                </a:lnSpc>
                <a:spcAft>
                  <a:spcPts val="0"/>
                </a:spcAft>
              </a:pPr>
              <a:r>
                <a:rPr lang="es-ES" sz="2900" dirty="0"/>
                <a:t>Recursos e Interesados</a:t>
              </a:r>
            </a:p>
          </p:txBody>
        </p:sp>
        <p:sp>
          <p:nvSpPr>
            <p:cNvPr id="16" name="Forma libre 15"/>
            <p:cNvSpPr/>
            <p:nvPr/>
          </p:nvSpPr>
          <p:spPr>
            <a:xfrm rot="60000">
              <a:off x="8502056" y="4499353"/>
              <a:ext cx="1228037" cy="540000"/>
            </a:xfrm>
            <a:custGeom>
              <a:avLst/>
              <a:gdLst>
                <a:gd name="connsiteX0" fmla="*/ 0 w 1795188"/>
                <a:gd name="connsiteY0" fmla="*/ 65254 h 652542"/>
                <a:gd name="connsiteX1" fmla="*/ 65254 w 1795188"/>
                <a:gd name="connsiteY1" fmla="*/ 0 h 652542"/>
                <a:gd name="connsiteX2" fmla="*/ 1729934 w 1795188"/>
                <a:gd name="connsiteY2" fmla="*/ 0 h 652542"/>
                <a:gd name="connsiteX3" fmla="*/ 1795188 w 1795188"/>
                <a:gd name="connsiteY3" fmla="*/ 65254 h 652542"/>
                <a:gd name="connsiteX4" fmla="*/ 1795188 w 1795188"/>
                <a:gd name="connsiteY4" fmla="*/ 587288 h 652542"/>
                <a:gd name="connsiteX5" fmla="*/ 1729934 w 1795188"/>
                <a:gd name="connsiteY5" fmla="*/ 652542 h 652542"/>
                <a:gd name="connsiteX6" fmla="*/ 65254 w 1795188"/>
                <a:gd name="connsiteY6" fmla="*/ 652542 h 652542"/>
                <a:gd name="connsiteX7" fmla="*/ 0 w 1795188"/>
                <a:gd name="connsiteY7" fmla="*/ 587288 h 652542"/>
                <a:gd name="connsiteX8" fmla="*/ 0 w 1795188"/>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188" h="652542">
                  <a:moveTo>
                    <a:pt x="0" y="65254"/>
                  </a:moveTo>
                  <a:cubicBezTo>
                    <a:pt x="0" y="29215"/>
                    <a:pt x="29215" y="0"/>
                    <a:pt x="65254" y="0"/>
                  </a:cubicBezTo>
                  <a:lnTo>
                    <a:pt x="1729934" y="0"/>
                  </a:lnTo>
                  <a:cubicBezTo>
                    <a:pt x="1765973" y="0"/>
                    <a:pt x="1795188" y="29215"/>
                    <a:pt x="1795188" y="65254"/>
                  </a:cubicBezTo>
                  <a:lnTo>
                    <a:pt x="1795188" y="587288"/>
                  </a:lnTo>
                  <a:cubicBezTo>
                    <a:pt x="1795188" y="623327"/>
                    <a:pt x="1765973" y="652542"/>
                    <a:pt x="1729934"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666750">
                <a:lnSpc>
                  <a:spcPct val="100000"/>
                </a:lnSpc>
                <a:spcAft>
                  <a:spcPts val="0"/>
                </a:spcAft>
              </a:pPr>
              <a:r>
                <a:rPr lang="es-ES" sz="1500" dirty="0"/>
                <a:t>Operaciones</a:t>
              </a:r>
            </a:p>
          </p:txBody>
        </p:sp>
        <p:sp>
          <p:nvSpPr>
            <p:cNvPr id="19" name="Forma libre 18"/>
            <p:cNvSpPr/>
            <p:nvPr/>
          </p:nvSpPr>
          <p:spPr>
            <a:xfrm rot="60000">
              <a:off x="1450056" y="4498061"/>
              <a:ext cx="1080000" cy="540000"/>
            </a:xfrm>
            <a:custGeom>
              <a:avLst/>
              <a:gdLst>
                <a:gd name="connsiteX0" fmla="*/ 0 w 1795188"/>
                <a:gd name="connsiteY0" fmla="*/ 65254 h 652542"/>
                <a:gd name="connsiteX1" fmla="*/ 65254 w 1795188"/>
                <a:gd name="connsiteY1" fmla="*/ 0 h 652542"/>
                <a:gd name="connsiteX2" fmla="*/ 1729934 w 1795188"/>
                <a:gd name="connsiteY2" fmla="*/ 0 h 652542"/>
                <a:gd name="connsiteX3" fmla="*/ 1795188 w 1795188"/>
                <a:gd name="connsiteY3" fmla="*/ 65254 h 652542"/>
                <a:gd name="connsiteX4" fmla="*/ 1795188 w 1795188"/>
                <a:gd name="connsiteY4" fmla="*/ 587288 h 652542"/>
                <a:gd name="connsiteX5" fmla="*/ 1729934 w 1795188"/>
                <a:gd name="connsiteY5" fmla="*/ 652542 h 652542"/>
                <a:gd name="connsiteX6" fmla="*/ 65254 w 1795188"/>
                <a:gd name="connsiteY6" fmla="*/ 652542 h 652542"/>
                <a:gd name="connsiteX7" fmla="*/ 0 w 1795188"/>
                <a:gd name="connsiteY7" fmla="*/ 587288 h 652542"/>
                <a:gd name="connsiteX8" fmla="*/ 0 w 1795188"/>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188" h="652542">
                  <a:moveTo>
                    <a:pt x="0" y="65254"/>
                  </a:moveTo>
                  <a:cubicBezTo>
                    <a:pt x="0" y="29215"/>
                    <a:pt x="29215" y="0"/>
                    <a:pt x="65254" y="0"/>
                  </a:cubicBezTo>
                  <a:lnTo>
                    <a:pt x="1729934" y="0"/>
                  </a:lnTo>
                  <a:cubicBezTo>
                    <a:pt x="1765973" y="0"/>
                    <a:pt x="1795188" y="29215"/>
                    <a:pt x="1795188" y="65254"/>
                  </a:cubicBezTo>
                  <a:lnTo>
                    <a:pt x="1795188" y="587288"/>
                  </a:lnTo>
                  <a:cubicBezTo>
                    <a:pt x="1795188" y="623327"/>
                    <a:pt x="1765973" y="652542"/>
                    <a:pt x="1729934"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666750">
                <a:lnSpc>
                  <a:spcPct val="100000"/>
                </a:lnSpc>
                <a:spcAft>
                  <a:spcPts val="0"/>
                </a:spcAft>
              </a:pPr>
              <a:r>
                <a:rPr lang="es-ES" sz="1500" dirty="0"/>
                <a:t>Proyecto</a:t>
              </a:r>
            </a:p>
            <a:p>
              <a:pPr defTabSz="666750">
                <a:lnSpc>
                  <a:spcPct val="100000"/>
                </a:lnSpc>
                <a:spcAft>
                  <a:spcPts val="0"/>
                </a:spcAft>
              </a:pPr>
              <a:r>
                <a:rPr lang="es-ES" sz="1500" dirty="0"/>
                <a:t>2</a:t>
              </a:r>
            </a:p>
          </p:txBody>
        </p:sp>
        <p:sp>
          <p:nvSpPr>
            <p:cNvPr id="20" name="Forma libre 19"/>
            <p:cNvSpPr/>
            <p:nvPr/>
          </p:nvSpPr>
          <p:spPr>
            <a:xfrm rot="60000">
              <a:off x="2625391" y="4498061"/>
              <a:ext cx="1080000" cy="540000"/>
            </a:xfrm>
            <a:custGeom>
              <a:avLst/>
              <a:gdLst>
                <a:gd name="connsiteX0" fmla="*/ 0 w 1795188"/>
                <a:gd name="connsiteY0" fmla="*/ 65254 h 652542"/>
                <a:gd name="connsiteX1" fmla="*/ 65254 w 1795188"/>
                <a:gd name="connsiteY1" fmla="*/ 0 h 652542"/>
                <a:gd name="connsiteX2" fmla="*/ 1729934 w 1795188"/>
                <a:gd name="connsiteY2" fmla="*/ 0 h 652542"/>
                <a:gd name="connsiteX3" fmla="*/ 1795188 w 1795188"/>
                <a:gd name="connsiteY3" fmla="*/ 65254 h 652542"/>
                <a:gd name="connsiteX4" fmla="*/ 1795188 w 1795188"/>
                <a:gd name="connsiteY4" fmla="*/ 587288 h 652542"/>
                <a:gd name="connsiteX5" fmla="*/ 1729934 w 1795188"/>
                <a:gd name="connsiteY5" fmla="*/ 652542 h 652542"/>
                <a:gd name="connsiteX6" fmla="*/ 65254 w 1795188"/>
                <a:gd name="connsiteY6" fmla="*/ 652542 h 652542"/>
                <a:gd name="connsiteX7" fmla="*/ 0 w 1795188"/>
                <a:gd name="connsiteY7" fmla="*/ 587288 h 652542"/>
                <a:gd name="connsiteX8" fmla="*/ 0 w 1795188"/>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188" h="652542">
                  <a:moveTo>
                    <a:pt x="0" y="65254"/>
                  </a:moveTo>
                  <a:cubicBezTo>
                    <a:pt x="0" y="29215"/>
                    <a:pt x="29215" y="0"/>
                    <a:pt x="65254" y="0"/>
                  </a:cubicBezTo>
                  <a:lnTo>
                    <a:pt x="1729934" y="0"/>
                  </a:lnTo>
                  <a:cubicBezTo>
                    <a:pt x="1765973" y="0"/>
                    <a:pt x="1795188" y="29215"/>
                    <a:pt x="1795188" y="65254"/>
                  </a:cubicBezTo>
                  <a:lnTo>
                    <a:pt x="1795188" y="587288"/>
                  </a:lnTo>
                  <a:cubicBezTo>
                    <a:pt x="1795188" y="623327"/>
                    <a:pt x="1765973" y="652542"/>
                    <a:pt x="1729934"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666750">
                <a:lnSpc>
                  <a:spcPct val="100000"/>
                </a:lnSpc>
                <a:spcAft>
                  <a:spcPts val="0"/>
                </a:spcAft>
              </a:pPr>
              <a:r>
                <a:rPr lang="es-ES" sz="1500" dirty="0"/>
                <a:t>Proyecto</a:t>
              </a:r>
            </a:p>
            <a:p>
              <a:pPr defTabSz="666750">
                <a:lnSpc>
                  <a:spcPct val="100000"/>
                </a:lnSpc>
                <a:spcAft>
                  <a:spcPts val="0"/>
                </a:spcAft>
              </a:pPr>
              <a:r>
                <a:rPr lang="es-ES" sz="1500" dirty="0"/>
                <a:t>3</a:t>
              </a:r>
            </a:p>
          </p:txBody>
        </p:sp>
        <p:sp>
          <p:nvSpPr>
            <p:cNvPr id="21" name="Forma libre 20"/>
            <p:cNvSpPr/>
            <p:nvPr/>
          </p:nvSpPr>
          <p:spPr>
            <a:xfrm rot="60000">
              <a:off x="3800726" y="4498061"/>
              <a:ext cx="1080000" cy="540000"/>
            </a:xfrm>
            <a:custGeom>
              <a:avLst/>
              <a:gdLst>
                <a:gd name="connsiteX0" fmla="*/ 0 w 1795188"/>
                <a:gd name="connsiteY0" fmla="*/ 65254 h 652542"/>
                <a:gd name="connsiteX1" fmla="*/ 65254 w 1795188"/>
                <a:gd name="connsiteY1" fmla="*/ 0 h 652542"/>
                <a:gd name="connsiteX2" fmla="*/ 1729934 w 1795188"/>
                <a:gd name="connsiteY2" fmla="*/ 0 h 652542"/>
                <a:gd name="connsiteX3" fmla="*/ 1795188 w 1795188"/>
                <a:gd name="connsiteY3" fmla="*/ 65254 h 652542"/>
                <a:gd name="connsiteX4" fmla="*/ 1795188 w 1795188"/>
                <a:gd name="connsiteY4" fmla="*/ 587288 h 652542"/>
                <a:gd name="connsiteX5" fmla="*/ 1729934 w 1795188"/>
                <a:gd name="connsiteY5" fmla="*/ 652542 h 652542"/>
                <a:gd name="connsiteX6" fmla="*/ 65254 w 1795188"/>
                <a:gd name="connsiteY6" fmla="*/ 652542 h 652542"/>
                <a:gd name="connsiteX7" fmla="*/ 0 w 1795188"/>
                <a:gd name="connsiteY7" fmla="*/ 587288 h 652542"/>
                <a:gd name="connsiteX8" fmla="*/ 0 w 1795188"/>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188" h="652542">
                  <a:moveTo>
                    <a:pt x="0" y="65254"/>
                  </a:moveTo>
                  <a:cubicBezTo>
                    <a:pt x="0" y="29215"/>
                    <a:pt x="29215" y="0"/>
                    <a:pt x="65254" y="0"/>
                  </a:cubicBezTo>
                  <a:lnTo>
                    <a:pt x="1729934" y="0"/>
                  </a:lnTo>
                  <a:cubicBezTo>
                    <a:pt x="1765973" y="0"/>
                    <a:pt x="1795188" y="29215"/>
                    <a:pt x="1795188" y="65254"/>
                  </a:cubicBezTo>
                  <a:lnTo>
                    <a:pt x="1795188" y="587288"/>
                  </a:lnTo>
                  <a:cubicBezTo>
                    <a:pt x="1795188" y="623327"/>
                    <a:pt x="1765973" y="652542"/>
                    <a:pt x="1729934"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666750">
                <a:lnSpc>
                  <a:spcPct val="100000"/>
                </a:lnSpc>
                <a:spcAft>
                  <a:spcPts val="0"/>
                </a:spcAft>
              </a:pPr>
              <a:r>
                <a:rPr lang="es-ES" sz="1500" dirty="0"/>
                <a:t>Proyecto</a:t>
              </a:r>
            </a:p>
            <a:p>
              <a:pPr defTabSz="666750">
                <a:lnSpc>
                  <a:spcPct val="100000"/>
                </a:lnSpc>
                <a:spcAft>
                  <a:spcPts val="0"/>
                </a:spcAft>
              </a:pPr>
              <a:r>
                <a:rPr lang="es-ES" sz="1500" dirty="0"/>
                <a:t>4</a:t>
              </a:r>
            </a:p>
          </p:txBody>
        </p:sp>
        <p:sp>
          <p:nvSpPr>
            <p:cNvPr id="22" name="Forma libre 21"/>
            <p:cNvSpPr/>
            <p:nvPr/>
          </p:nvSpPr>
          <p:spPr>
            <a:xfrm rot="60000">
              <a:off x="4976061" y="4498061"/>
              <a:ext cx="1080000" cy="540000"/>
            </a:xfrm>
            <a:custGeom>
              <a:avLst/>
              <a:gdLst>
                <a:gd name="connsiteX0" fmla="*/ 0 w 1795188"/>
                <a:gd name="connsiteY0" fmla="*/ 65254 h 652542"/>
                <a:gd name="connsiteX1" fmla="*/ 65254 w 1795188"/>
                <a:gd name="connsiteY1" fmla="*/ 0 h 652542"/>
                <a:gd name="connsiteX2" fmla="*/ 1729934 w 1795188"/>
                <a:gd name="connsiteY2" fmla="*/ 0 h 652542"/>
                <a:gd name="connsiteX3" fmla="*/ 1795188 w 1795188"/>
                <a:gd name="connsiteY3" fmla="*/ 65254 h 652542"/>
                <a:gd name="connsiteX4" fmla="*/ 1795188 w 1795188"/>
                <a:gd name="connsiteY4" fmla="*/ 587288 h 652542"/>
                <a:gd name="connsiteX5" fmla="*/ 1729934 w 1795188"/>
                <a:gd name="connsiteY5" fmla="*/ 652542 h 652542"/>
                <a:gd name="connsiteX6" fmla="*/ 65254 w 1795188"/>
                <a:gd name="connsiteY6" fmla="*/ 652542 h 652542"/>
                <a:gd name="connsiteX7" fmla="*/ 0 w 1795188"/>
                <a:gd name="connsiteY7" fmla="*/ 587288 h 652542"/>
                <a:gd name="connsiteX8" fmla="*/ 0 w 1795188"/>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188" h="652542">
                  <a:moveTo>
                    <a:pt x="0" y="65254"/>
                  </a:moveTo>
                  <a:cubicBezTo>
                    <a:pt x="0" y="29215"/>
                    <a:pt x="29215" y="0"/>
                    <a:pt x="65254" y="0"/>
                  </a:cubicBezTo>
                  <a:lnTo>
                    <a:pt x="1729934" y="0"/>
                  </a:lnTo>
                  <a:cubicBezTo>
                    <a:pt x="1765973" y="0"/>
                    <a:pt x="1795188" y="29215"/>
                    <a:pt x="1795188" y="65254"/>
                  </a:cubicBezTo>
                  <a:lnTo>
                    <a:pt x="1795188" y="587288"/>
                  </a:lnTo>
                  <a:cubicBezTo>
                    <a:pt x="1795188" y="623327"/>
                    <a:pt x="1765973" y="652542"/>
                    <a:pt x="1729934"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666750">
                <a:lnSpc>
                  <a:spcPct val="100000"/>
                </a:lnSpc>
                <a:spcAft>
                  <a:spcPts val="0"/>
                </a:spcAft>
              </a:pPr>
              <a:r>
                <a:rPr lang="es-ES" sz="1500" dirty="0"/>
                <a:t>Proyecto</a:t>
              </a:r>
            </a:p>
            <a:p>
              <a:pPr defTabSz="666750">
                <a:lnSpc>
                  <a:spcPct val="100000"/>
                </a:lnSpc>
                <a:spcAft>
                  <a:spcPts val="0"/>
                </a:spcAft>
              </a:pPr>
              <a:r>
                <a:rPr lang="es-ES" sz="1500" dirty="0"/>
                <a:t>5</a:t>
              </a:r>
            </a:p>
          </p:txBody>
        </p:sp>
        <p:sp>
          <p:nvSpPr>
            <p:cNvPr id="23" name="Forma libre 22"/>
            <p:cNvSpPr/>
            <p:nvPr/>
          </p:nvSpPr>
          <p:spPr>
            <a:xfrm rot="60000">
              <a:off x="6151396" y="4498061"/>
              <a:ext cx="1080000" cy="540000"/>
            </a:xfrm>
            <a:custGeom>
              <a:avLst/>
              <a:gdLst>
                <a:gd name="connsiteX0" fmla="*/ 0 w 1795188"/>
                <a:gd name="connsiteY0" fmla="*/ 65254 h 652542"/>
                <a:gd name="connsiteX1" fmla="*/ 65254 w 1795188"/>
                <a:gd name="connsiteY1" fmla="*/ 0 h 652542"/>
                <a:gd name="connsiteX2" fmla="*/ 1729934 w 1795188"/>
                <a:gd name="connsiteY2" fmla="*/ 0 h 652542"/>
                <a:gd name="connsiteX3" fmla="*/ 1795188 w 1795188"/>
                <a:gd name="connsiteY3" fmla="*/ 65254 h 652542"/>
                <a:gd name="connsiteX4" fmla="*/ 1795188 w 1795188"/>
                <a:gd name="connsiteY4" fmla="*/ 587288 h 652542"/>
                <a:gd name="connsiteX5" fmla="*/ 1729934 w 1795188"/>
                <a:gd name="connsiteY5" fmla="*/ 652542 h 652542"/>
                <a:gd name="connsiteX6" fmla="*/ 65254 w 1795188"/>
                <a:gd name="connsiteY6" fmla="*/ 652542 h 652542"/>
                <a:gd name="connsiteX7" fmla="*/ 0 w 1795188"/>
                <a:gd name="connsiteY7" fmla="*/ 587288 h 652542"/>
                <a:gd name="connsiteX8" fmla="*/ 0 w 1795188"/>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188" h="652542">
                  <a:moveTo>
                    <a:pt x="0" y="65254"/>
                  </a:moveTo>
                  <a:cubicBezTo>
                    <a:pt x="0" y="29215"/>
                    <a:pt x="29215" y="0"/>
                    <a:pt x="65254" y="0"/>
                  </a:cubicBezTo>
                  <a:lnTo>
                    <a:pt x="1729934" y="0"/>
                  </a:lnTo>
                  <a:cubicBezTo>
                    <a:pt x="1765973" y="0"/>
                    <a:pt x="1795188" y="29215"/>
                    <a:pt x="1795188" y="65254"/>
                  </a:cubicBezTo>
                  <a:lnTo>
                    <a:pt x="1795188" y="587288"/>
                  </a:lnTo>
                  <a:cubicBezTo>
                    <a:pt x="1795188" y="623327"/>
                    <a:pt x="1765973" y="652542"/>
                    <a:pt x="1729934"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666750">
                <a:lnSpc>
                  <a:spcPct val="100000"/>
                </a:lnSpc>
                <a:spcAft>
                  <a:spcPts val="0"/>
                </a:spcAft>
              </a:pPr>
              <a:r>
                <a:rPr lang="es-ES" sz="1500" dirty="0"/>
                <a:t>Proyecto</a:t>
              </a:r>
            </a:p>
            <a:p>
              <a:pPr defTabSz="666750">
                <a:lnSpc>
                  <a:spcPct val="100000"/>
                </a:lnSpc>
                <a:spcAft>
                  <a:spcPts val="0"/>
                </a:spcAft>
              </a:pPr>
              <a:r>
                <a:rPr lang="es-ES" sz="1500" dirty="0"/>
                <a:t>6</a:t>
              </a:r>
            </a:p>
          </p:txBody>
        </p:sp>
        <p:sp>
          <p:nvSpPr>
            <p:cNvPr id="24" name="Forma libre 23"/>
            <p:cNvSpPr/>
            <p:nvPr/>
          </p:nvSpPr>
          <p:spPr>
            <a:xfrm rot="60000">
              <a:off x="7326731" y="4498061"/>
              <a:ext cx="1080000" cy="540000"/>
            </a:xfrm>
            <a:custGeom>
              <a:avLst/>
              <a:gdLst>
                <a:gd name="connsiteX0" fmla="*/ 0 w 1795188"/>
                <a:gd name="connsiteY0" fmla="*/ 65254 h 652542"/>
                <a:gd name="connsiteX1" fmla="*/ 65254 w 1795188"/>
                <a:gd name="connsiteY1" fmla="*/ 0 h 652542"/>
                <a:gd name="connsiteX2" fmla="*/ 1729934 w 1795188"/>
                <a:gd name="connsiteY2" fmla="*/ 0 h 652542"/>
                <a:gd name="connsiteX3" fmla="*/ 1795188 w 1795188"/>
                <a:gd name="connsiteY3" fmla="*/ 65254 h 652542"/>
                <a:gd name="connsiteX4" fmla="*/ 1795188 w 1795188"/>
                <a:gd name="connsiteY4" fmla="*/ 587288 h 652542"/>
                <a:gd name="connsiteX5" fmla="*/ 1729934 w 1795188"/>
                <a:gd name="connsiteY5" fmla="*/ 652542 h 652542"/>
                <a:gd name="connsiteX6" fmla="*/ 65254 w 1795188"/>
                <a:gd name="connsiteY6" fmla="*/ 652542 h 652542"/>
                <a:gd name="connsiteX7" fmla="*/ 0 w 1795188"/>
                <a:gd name="connsiteY7" fmla="*/ 587288 h 652542"/>
                <a:gd name="connsiteX8" fmla="*/ 0 w 1795188"/>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5188" h="652542">
                  <a:moveTo>
                    <a:pt x="0" y="65254"/>
                  </a:moveTo>
                  <a:cubicBezTo>
                    <a:pt x="0" y="29215"/>
                    <a:pt x="29215" y="0"/>
                    <a:pt x="65254" y="0"/>
                  </a:cubicBezTo>
                  <a:lnTo>
                    <a:pt x="1729934" y="0"/>
                  </a:lnTo>
                  <a:cubicBezTo>
                    <a:pt x="1765973" y="0"/>
                    <a:pt x="1795188" y="29215"/>
                    <a:pt x="1795188" y="65254"/>
                  </a:cubicBezTo>
                  <a:lnTo>
                    <a:pt x="1795188" y="587288"/>
                  </a:lnTo>
                  <a:cubicBezTo>
                    <a:pt x="1795188" y="623327"/>
                    <a:pt x="1765973" y="652542"/>
                    <a:pt x="1729934"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666750">
                <a:lnSpc>
                  <a:spcPct val="100000"/>
                </a:lnSpc>
                <a:spcAft>
                  <a:spcPts val="0"/>
                </a:spcAft>
              </a:pPr>
              <a:r>
                <a:rPr lang="es-ES" sz="1500" dirty="0"/>
                <a:t>Proyecto</a:t>
              </a:r>
            </a:p>
            <a:p>
              <a:pPr defTabSz="666750">
                <a:lnSpc>
                  <a:spcPct val="100000"/>
                </a:lnSpc>
                <a:spcAft>
                  <a:spcPts val="0"/>
                </a:spcAft>
              </a:pPr>
              <a:r>
                <a:rPr lang="es-ES" sz="1500" dirty="0"/>
                <a:t>7</a:t>
              </a:r>
            </a:p>
          </p:txBody>
        </p:sp>
        <p:sp>
          <p:nvSpPr>
            <p:cNvPr id="25" name="Forma libre 24"/>
            <p:cNvSpPr/>
            <p:nvPr/>
          </p:nvSpPr>
          <p:spPr>
            <a:xfrm>
              <a:off x="1474313" y="3273449"/>
              <a:ext cx="2235708" cy="652542"/>
            </a:xfrm>
            <a:custGeom>
              <a:avLst/>
              <a:gdLst>
                <a:gd name="connsiteX0" fmla="*/ 0 w 3665775"/>
                <a:gd name="connsiteY0" fmla="*/ 65254 h 652542"/>
                <a:gd name="connsiteX1" fmla="*/ 65254 w 3665775"/>
                <a:gd name="connsiteY1" fmla="*/ 0 h 652542"/>
                <a:gd name="connsiteX2" fmla="*/ 3600521 w 3665775"/>
                <a:gd name="connsiteY2" fmla="*/ 0 h 652542"/>
                <a:gd name="connsiteX3" fmla="*/ 3665775 w 3665775"/>
                <a:gd name="connsiteY3" fmla="*/ 65254 h 652542"/>
                <a:gd name="connsiteX4" fmla="*/ 3665775 w 3665775"/>
                <a:gd name="connsiteY4" fmla="*/ 587288 h 652542"/>
                <a:gd name="connsiteX5" fmla="*/ 3600521 w 3665775"/>
                <a:gd name="connsiteY5" fmla="*/ 652542 h 652542"/>
                <a:gd name="connsiteX6" fmla="*/ 65254 w 3665775"/>
                <a:gd name="connsiteY6" fmla="*/ 652542 h 652542"/>
                <a:gd name="connsiteX7" fmla="*/ 0 w 3665775"/>
                <a:gd name="connsiteY7" fmla="*/ 587288 h 652542"/>
                <a:gd name="connsiteX8" fmla="*/ 0 w 3665775"/>
                <a:gd name="connsiteY8" fmla="*/ 65254 h 65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5775" h="652542">
                  <a:moveTo>
                    <a:pt x="0" y="65254"/>
                  </a:moveTo>
                  <a:cubicBezTo>
                    <a:pt x="0" y="29215"/>
                    <a:pt x="29215" y="0"/>
                    <a:pt x="65254" y="0"/>
                  </a:cubicBezTo>
                  <a:lnTo>
                    <a:pt x="3600521" y="0"/>
                  </a:lnTo>
                  <a:cubicBezTo>
                    <a:pt x="3636560" y="0"/>
                    <a:pt x="3665775" y="29215"/>
                    <a:pt x="3665775" y="65254"/>
                  </a:cubicBezTo>
                  <a:lnTo>
                    <a:pt x="3665775" y="587288"/>
                  </a:lnTo>
                  <a:cubicBezTo>
                    <a:pt x="3665775" y="623327"/>
                    <a:pt x="3636560" y="652542"/>
                    <a:pt x="3600521" y="652542"/>
                  </a:cubicBezTo>
                  <a:lnTo>
                    <a:pt x="65254" y="652542"/>
                  </a:lnTo>
                  <a:cubicBezTo>
                    <a:pt x="29215" y="652542"/>
                    <a:pt x="0" y="623327"/>
                    <a:pt x="0" y="587288"/>
                  </a:cubicBezTo>
                  <a:lnTo>
                    <a:pt x="0" y="652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defTabSz="666750">
                <a:lnSpc>
                  <a:spcPct val="100000"/>
                </a:lnSpc>
                <a:spcAft>
                  <a:spcPts val="0"/>
                </a:spcAft>
              </a:pPr>
              <a:r>
                <a:rPr lang="es-ES" sz="1500" dirty="0"/>
                <a:t>Programa</a:t>
              </a:r>
            </a:p>
            <a:p>
              <a:pPr defTabSz="666750">
                <a:lnSpc>
                  <a:spcPct val="100000"/>
                </a:lnSpc>
                <a:spcAft>
                  <a:spcPts val="0"/>
                </a:spcAft>
              </a:pPr>
              <a:r>
                <a:rPr lang="es-ES" sz="1500" dirty="0"/>
                <a:t>A</a:t>
              </a:r>
            </a:p>
          </p:txBody>
        </p:sp>
        <p:cxnSp>
          <p:nvCxnSpPr>
            <p:cNvPr id="27" name="Conector recto de flecha 26"/>
            <p:cNvCxnSpPr/>
            <p:nvPr/>
          </p:nvCxnSpPr>
          <p:spPr bwMode="auto">
            <a:xfrm flipH="1">
              <a:off x="9055865" y="1510284"/>
              <a:ext cx="60209" cy="2978393"/>
            </a:xfrm>
            <a:prstGeom prst="straightConnector1">
              <a:avLst/>
            </a:prstGeom>
            <a:noFill/>
            <a:ln w="63500" cap="flat" cmpd="sng" algn="ctr">
              <a:solidFill>
                <a:schemeClr val="tx1"/>
              </a:solidFill>
              <a:prstDash val="solid"/>
              <a:round/>
              <a:headEnd type="triangle" w="sm" len="sm"/>
              <a:tailEnd type="triangle" w="sm" len="sm"/>
            </a:ln>
            <a:effectLst/>
          </p:spPr>
        </p:cxnSp>
        <p:cxnSp>
          <p:nvCxnSpPr>
            <p:cNvPr id="29" name="Conector recto de flecha 28"/>
            <p:cNvCxnSpPr/>
            <p:nvPr/>
          </p:nvCxnSpPr>
          <p:spPr bwMode="auto">
            <a:xfrm flipH="1">
              <a:off x="6806588" y="3937714"/>
              <a:ext cx="0" cy="540000"/>
            </a:xfrm>
            <a:prstGeom prst="straightConnector1">
              <a:avLst/>
            </a:prstGeom>
            <a:noFill/>
            <a:ln w="63500" cap="flat" cmpd="sng" algn="ctr">
              <a:solidFill>
                <a:schemeClr val="tx1"/>
              </a:solidFill>
              <a:prstDash val="solid"/>
              <a:round/>
              <a:headEnd type="triangle" w="sm" len="sm"/>
              <a:tailEnd type="triangle" w="sm" len="sm"/>
            </a:ln>
            <a:effectLst/>
          </p:spPr>
        </p:cxnSp>
        <p:cxnSp>
          <p:nvCxnSpPr>
            <p:cNvPr id="30" name="Conector recto de flecha 29"/>
            <p:cNvCxnSpPr/>
            <p:nvPr/>
          </p:nvCxnSpPr>
          <p:spPr bwMode="auto">
            <a:xfrm flipH="1">
              <a:off x="7895422" y="3948677"/>
              <a:ext cx="0" cy="540000"/>
            </a:xfrm>
            <a:prstGeom prst="straightConnector1">
              <a:avLst/>
            </a:prstGeom>
            <a:noFill/>
            <a:ln w="63500" cap="flat" cmpd="sng" algn="ctr">
              <a:solidFill>
                <a:schemeClr val="tx1"/>
              </a:solidFill>
              <a:prstDash val="solid"/>
              <a:round/>
              <a:headEnd type="triangle" w="sm" len="sm"/>
              <a:tailEnd type="triangle" w="sm" len="sm"/>
            </a:ln>
            <a:effectLst/>
          </p:spPr>
        </p:cxnSp>
        <p:cxnSp>
          <p:nvCxnSpPr>
            <p:cNvPr id="31" name="Conector recto de flecha 30"/>
            <p:cNvCxnSpPr/>
            <p:nvPr/>
          </p:nvCxnSpPr>
          <p:spPr bwMode="auto">
            <a:xfrm>
              <a:off x="814721" y="1467558"/>
              <a:ext cx="0" cy="3004734"/>
            </a:xfrm>
            <a:prstGeom prst="straightConnector1">
              <a:avLst/>
            </a:prstGeom>
            <a:noFill/>
            <a:ln w="63500" cap="flat" cmpd="sng" algn="ctr">
              <a:solidFill>
                <a:schemeClr val="tx1"/>
              </a:solidFill>
              <a:prstDash val="solid"/>
              <a:round/>
              <a:headEnd type="triangle" w="sm" len="sm"/>
              <a:tailEnd type="triangle" w="sm" len="sm"/>
            </a:ln>
            <a:effectLst/>
          </p:spPr>
        </p:cxnSp>
        <p:cxnSp>
          <p:nvCxnSpPr>
            <p:cNvPr id="33" name="Conector recto de flecha 32"/>
            <p:cNvCxnSpPr/>
            <p:nvPr/>
          </p:nvCxnSpPr>
          <p:spPr bwMode="auto">
            <a:xfrm flipH="1">
              <a:off x="4612678" y="2688677"/>
              <a:ext cx="0" cy="1800000"/>
            </a:xfrm>
            <a:prstGeom prst="straightConnector1">
              <a:avLst/>
            </a:prstGeom>
            <a:noFill/>
            <a:ln w="63500" cap="flat" cmpd="sng" algn="ctr">
              <a:solidFill>
                <a:schemeClr val="tx1"/>
              </a:solidFill>
              <a:prstDash val="solid"/>
              <a:round/>
              <a:headEnd type="triangle" w="sm" len="sm"/>
              <a:tailEnd type="triangle" w="sm" len="sm"/>
            </a:ln>
            <a:effectLst/>
          </p:spPr>
        </p:cxnSp>
        <p:cxnSp>
          <p:nvCxnSpPr>
            <p:cNvPr id="36" name="Conector recto de flecha 35"/>
            <p:cNvCxnSpPr/>
            <p:nvPr/>
          </p:nvCxnSpPr>
          <p:spPr bwMode="auto">
            <a:xfrm flipH="1">
              <a:off x="6806588" y="2682786"/>
              <a:ext cx="0" cy="540000"/>
            </a:xfrm>
            <a:prstGeom prst="straightConnector1">
              <a:avLst/>
            </a:prstGeom>
            <a:noFill/>
            <a:ln w="63500" cap="flat" cmpd="sng" algn="ctr">
              <a:solidFill>
                <a:schemeClr val="tx1"/>
              </a:solidFill>
              <a:prstDash val="solid"/>
              <a:round/>
              <a:headEnd type="triangle" w="sm" len="sm"/>
              <a:tailEnd type="triangle" w="sm" len="sm"/>
            </a:ln>
            <a:effectLst/>
          </p:spPr>
        </p:cxnSp>
        <p:cxnSp>
          <p:nvCxnSpPr>
            <p:cNvPr id="37" name="Conector recto de flecha 36"/>
            <p:cNvCxnSpPr/>
            <p:nvPr/>
          </p:nvCxnSpPr>
          <p:spPr bwMode="auto">
            <a:xfrm flipH="1">
              <a:off x="6450376" y="1510284"/>
              <a:ext cx="0" cy="540000"/>
            </a:xfrm>
            <a:prstGeom prst="straightConnector1">
              <a:avLst/>
            </a:prstGeom>
            <a:noFill/>
            <a:ln w="63500" cap="flat" cmpd="sng" algn="ctr">
              <a:solidFill>
                <a:schemeClr val="tx1"/>
              </a:solidFill>
              <a:prstDash val="solid"/>
              <a:round/>
              <a:headEnd type="triangle" w="sm" len="sm"/>
              <a:tailEnd type="triangle" w="sm" len="sm"/>
            </a:ln>
            <a:effectLst/>
          </p:spPr>
        </p:cxnSp>
        <p:cxnSp>
          <p:nvCxnSpPr>
            <p:cNvPr id="38" name="Conector recto de flecha 37"/>
            <p:cNvCxnSpPr/>
            <p:nvPr/>
          </p:nvCxnSpPr>
          <p:spPr bwMode="auto">
            <a:xfrm flipH="1">
              <a:off x="1990056" y="3937714"/>
              <a:ext cx="0" cy="540000"/>
            </a:xfrm>
            <a:prstGeom prst="straightConnector1">
              <a:avLst/>
            </a:prstGeom>
            <a:noFill/>
            <a:ln w="63500" cap="flat" cmpd="sng" algn="ctr">
              <a:solidFill>
                <a:schemeClr val="tx1"/>
              </a:solidFill>
              <a:prstDash val="solid"/>
              <a:round/>
              <a:headEnd type="triangle" w="sm" len="sm"/>
              <a:tailEnd type="triangle" w="sm" len="sm"/>
            </a:ln>
            <a:effectLst/>
          </p:spPr>
        </p:cxnSp>
        <p:cxnSp>
          <p:nvCxnSpPr>
            <p:cNvPr id="39" name="Conector recto de flecha 38"/>
            <p:cNvCxnSpPr/>
            <p:nvPr/>
          </p:nvCxnSpPr>
          <p:spPr bwMode="auto">
            <a:xfrm flipH="1">
              <a:off x="3165391" y="3948677"/>
              <a:ext cx="0" cy="540000"/>
            </a:xfrm>
            <a:prstGeom prst="straightConnector1">
              <a:avLst/>
            </a:prstGeom>
            <a:noFill/>
            <a:ln w="63500" cap="flat" cmpd="sng" algn="ctr">
              <a:solidFill>
                <a:schemeClr val="tx1"/>
              </a:solidFill>
              <a:prstDash val="solid"/>
              <a:round/>
              <a:headEnd type="triangle" w="sm" len="sm"/>
              <a:tailEnd type="triangle" w="sm" len="sm"/>
            </a:ln>
            <a:effectLst/>
          </p:spPr>
        </p:cxnSp>
        <p:cxnSp>
          <p:nvCxnSpPr>
            <p:cNvPr id="42" name="Conector recto de flecha 41"/>
            <p:cNvCxnSpPr/>
            <p:nvPr/>
          </p:nvCxnSpPr>
          <p:spPr bwMode="auto">
            <a:xfrm flipH="1">
              <a:off x="5516061" y="3948677"/>
              <a:ext cx="0" cy="540000"/>
            </a:xfrm>
            <a:prstGeom prst="straightConnector1">
              <a:avLst/>
            </a:prstGeom>
            <a:noFill/>
            <a:ln w="63500" cap="flat" cmpd="sng" algn="ctr">
              <a:solidFill>
                <a:schemeClr val="tx1"/>
              </a:solidFill>
              <a:prstDash val="solid"/>
              <a:round/>
              <a:headEnd type="triangle" w="sm" len="sm"/>
              <a:tailEnd type="triangle" w="sm" len="sm"/>
            </a:ln>
            <a:effectLst/>
          </p:spPr>
        </p:cxnSp>
        <p:cxnSp>
          <p:nvCxnSpPr>
            <p:cNvPr id="43" name="Conector recto de flecha 42"/>
            <p:cNvCxnSpPr/>
            <p:nvPr/>
          </p:nvCxnSpPr>
          <p:spPr bwMode="auto">
            <a:xfrm>
              <a:off x="2620761" y="1490244"/>
              <a:ext cx="0" cy="1783205"/>
            </a:xfrm>
            <a:prstGeom prst="straightConnector1">
              <a:avLst/>
            </a:prstGeom>
            <a:noFill/>
            <a:ln w="63500" cap="flat" cmpd="sng" algn="ctr">
              <a:solidFill>
                <a:schemeClr val="tx1"/>
              </a:solidFill>
              <a:prstDash val="solid"/>
              <a:round/>
              <a:headEnd type="triangle" w="sm" len="sm"/>
              <a:tailEnd type="triangle" w="sm" len="sm"/>
            </a:ln>
            <a:effectLst/>
          </p:spPr>
        </p:cxnSp>
        <p:cxnSp>
          <p:nvCxnSpPr>
            <p:cNvPr id="45" name="Conector recto de flecha 44"/>
            <p:cNvCxnSpPr/>
            <p:nvPr/>
          </p:nvCxnSpPr>
          <p:spPr bwMode="auto">
            <a:xfrm>
              <a:off x="814721" y="5047445"/>
              <a:ext cx="0" cy="361322"/>
            </a:xfrm>
            <a:prstGeom prst="straightConnector1">
              <a:avLst/>
            </a:prstGeom>
            <a:noFill/>
            <a:ln w="63500" cap="flat" cmpd="sng" algn="ctr">
              <a:solidFill>
                <a:srgbClr val="FF3300"/>
              </a:solidFill>
              <a:prstDash val="solid"/>
              <a:round/>
              <a:headEnd type="triangle" w="sm" len="sm"/>
              <a:tailEnd type="none" w="sm" len="sm"/>
            </a:ln>
            <a:effectLst/>
          </p:spPr>
        </p:cxnSp>
        <p:cxnSp>
          <p:nvCxnSpPr>
            <p:cNvPr id="47" name="Conector recto de flecha 46"/>
            <p:cNvCxnSpPr/>
            <p:nvPr/>
          </p:nvCxnSpPr>
          <p:spPr bwMode="auto">
            <a:xfrm>
              <a:off x="1990056" y="5047445"/>
              <a:ext cx="0" cy="361322"/>
            </a:xfrm>
            <a:prstGeom prst="straightConnector1">
              <a:avLst/>
            </a:prstGeom>
            <a:noFill/>
            <a:ln w="63500" cap="flat" cmpd="sng" algn="ctr">
              <a:solidFill>
                <a:srgbClr val="FF3300"/>
              </a:solidFill>
              <a:prstDash val="solid"/>
              <a:round/>
              <a:headEnd type="triangle" w="sm" len="sm"/>
              <a:tailEnd type="none" w="sm" len="sm"/>
            </a:ln>
            <a:effectLst/>
          </p:spPr>
        </p:cxnSp>
        <p:cxnSp>
          <p:nvCxnSpPr>
            <p:cNvPr id="48" name="Conector recto de flecha 47"/>
            <p:cNvCxnSpPr/>
            <p:nvPr/>
          </p:nvCxnSpPr>
          <p:spPr bwMode="auto">
            <a:xfrm>
              <a:off x="3165391" y="5047445"/>
              <a:ext cx="0" cy="361322"/>
            </a:xfrm>
            <a:prstGeom prst="straightConnector1">
              <a:avLst/>
            </a:prstGeom>
            <a:noFill/>
            <a:ln w="63500" cap="flat" cmpd="sng" algn="ctr">
              <a:solidFill>
                <a:srgbClr val="FF3300"/>
              </a:solidFill>
              <a:prstDash val="solid"/>
              <a:round/>
              <a:headEnd type="triangle" w="sm" len="sm"/>
              <a:tailEnd type="none" w="sm" len="sm"/>
            </a:ln>
            <a:effectLst/>
          </p:spPr>
        </p:cxnSp>
        <p:cxnSp>
          <p:nvCxnSpPr>
            <p:cNvPr id="49" name="Conector recto de flecha 48"/>
            <p:cNvCxnSpPr/>
            <p:nvPr/>
          </p:nvCxnSpPr>
          <p:spPr bwMode="auto">
            <a:xfrm>
              <a:off x="4345628" y="5047445"/>
              <a:ext cx="0" cy="361322"/>
            </a:xfrm>
            <a:prstGeom prst="straightConnector1">
              <a:avLst/>
            </a:prstGeom>
            <a:noFill/>
            <a:ln w="63500" cap="flat" cmpd="sng" algn="ctr">
              <a:solidFill>
                <a:srgbClr val="FF3300"/>
              </a:solidFill>
              <a:prstDash val="solid"/>
              <a:round/>
              <a:headEnd type="triangle" w="sm" len="sm"/>
              <a:tailEnd type="none" w="sm" len="sm"/>
            </a:ln>
            <a:effectLst/>
          </p:spPr>
        </p:cxnSp>
        <p:cxnSp>
          <p:nvCxnSpPr>
            <p:cNvPr id="50" name="Conector recto de flecha 49"/>
            <p:cNvCxnSpPr/>
            <p:nvPr/>
          </p:nvCxnSpPr>
          <p:spPr bwMode="auto">
            <a:xfrm>
              <a:off x="5516061" y="5047445"/>
              <a:ext cx="0" cy="361322"/>
            </a:xfrm>
            <a:prstGeom prst="straightConnector1">
              <a:avLst/>
            </a:prstGeom>
            <a:noFill/>
            <a:ln w="63500" cap="flat" cmpd="sng" algn="ctr">
              <a:solidFill>
                <a:srgbClr val="FF3300"/>
              </a:solidFill>
              <a:prstDash val="solid"/>
              <a:round/>
              <a:headEnd type="triangle" w="sm" len="sm"/>
              <a:tailEnd type="none" w="sm" len="sm"/>
            </a:ln>
            <a:effectLst/>
          </p:spPr>
        </p:cxnSp>
        <p:cxnSp>
          <p:nvCxnSpPr>
            <p:cNvPr id="51" name="Conector recto de flecha 50"/>
            <p:cNvCxnSpPr/>
            <p:nvPr/>
          </p:nvCxnSpPr>
          <p:spPr bwMode="auto">
            <a:xfrm>
              <a:off x="6677530" y="5047445"/>
              <a:ext cx="0" cy="361322"/>
            </a:xfrm>
            <a:prstGeom prst="straightConnector1">
              <a:avLst/>
            </a:prstGeom>
            <a:noFill/>
            <a:ln w="63500" cap="flat" cmpd="sng" algn="ctr">
              <a:solidFill>
                <a:srgbClr val="FF3300"/>
              </a:solidFill>
              <a:prstDash val="solid"/>
              <a:round/>
              <a:headEnd type="triangle" w="sm" len="sm"/>
              <a:tailEnd type="none" w="sm" len="sm"/>
            </a:ln>
            <a:effectLst/>
          </p:spPr>
        </p:cxnSp>
        <p:cxnSp>
          <p:nvCxnSpPr>
            <p:cNvPr id="52" name="Conector recto de flecha 51"/>
            <p:cNvCxnSpPr/>
            <p:nvPr/>
          </p:nvCxnSpPr>
          <p:spPr bwMode="auto">
            <a:xfrm>
              <a:off x="7894895" y="5047445"/>
              <a:ext cx="0" cy="361322"/>
            </a:xfrm>
            <a:prstGeom prst="straightConnector1">
              <a:avLst/>
            </a:prstGeom>
            <a:noFill/>
            <a:ln w="63500" cap="flat" cmpd="sng" algn="ctr">
              <a:solidFill>
                <a:srgbClr val="FF3300"/>
              </a:solidFill>
              <a:prstDash val="solid"/>
              <a:round/>
              <a:headEnd type="triangle" w="sm" len="sm"/>
              <a:tailEnd type="none" w="sm" len="sm"/>
            </a:ln>
            <a:effectLst/>
          </p:spPr>
        </p:cxnSp>
        <p:cxnSp>
          <p:nvCxnSpPr>
            <p:cNvPr id="53" name="Conector recto de flecha 52"/>
            <p:cNvCxnSpPr/>
            <p:nvPr/>
          </p:nvCxnSpPr>
          <p:spPr bwMode="auto">
            <a:xfrm>
              <a:off x="9080660" y="5047445"/>
              <a:ext cx="0" cy="361322"/>
            </a:xfrm>
            <a:prstGeom prst="straightConnector1">
              <a:avLst/>
            </a:prstGeom>
            <a:noFill/>
            <a:ln w="63500" cap="flat" cmpd="sng" algn="ctr">
              <a:solidFill>
                <a:srgbClr val="FF3300"/>
              </a:solidFill>
              <a:prstDash val="solid"/>
              <a:round/>
              <a:headEnd type="triangle" w="sm" len="sm"/>
              <a:tailEnd type="none" w="sm" len="sm"/>
            </a:ln>
            <a:effectLst/>
          </p:spPr>
        </p:cxnSp>
      </p:grpSp>
    </p:spTree>
    <p:extLst>
      <p:ext uri="{BB962C8B-B14F-4D97-AF65-F5344CB8AC3E}">
        <p14:creationId xmlns:p14="http://schemas.microsoft.com/office/powerpoint/2010/main" val="496519987"/>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2"/>
          <p:cNvSpPr>
            <a:spLocks noGrp="1" noChangeArrowheads="1"/>
          </p:cNvSpPr>
          <p:nvPr>
            <p:ph type="title"/>
          </p:nvPr>
        </p:nvSpPr>
        <p:spPr>
          <a:xfrm>
            <a:off x="78559" y="57359"/>
            <a:ext cx="11450053" cy="362282"/>
          </a:xfrm>
        </p:spPr>
        <p:txBody>
          <a:bodyPr>
            <a:normAutofit fontScale="90000"/>
          </a:bodyPr>
          <a:lstStyle/>
          <a:p>
            <a:pPr eaLnBrk="1" hangingPunct="1"/>
            <a:r>
              <a:rPr lang="es-ES" dirty="0"/>
              <a:t>Gestión Simultánea de Portafolios, Programas y Proyectos</a:t>
            </a:r>
          </a:p>
        </p:txBody>
      </p:sp>
      <p:sp>
        <p:nvSpPr>
          <p:cNvPr id="27"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28" name="4 Marcador de número de diapositiva"/>
          <p:cNvSpPr>
            <a:spLocks noGrp="1"/>
          </p:cNvSpPr>
          <p:nvPr>
            <p:ph type="sldNum" sz="quarter" idx="11"/>
          </p:nvPr>
        </p:nvSpPr>
        <p:spPr/>
        <p:txBody>
          <a:bodyPr/>
          <a:lstStyle/>
          <a:p>
            <a:pPr>
              <a:defRPr/>
            </a:pPr>
            <a:r>
              <a:rPr lang="es-ES"/>
              <a:t>Página: </a:t>
            </a:r>
            <a:fld id="{52F62284-FBA2-49E4-B653-E91031097E5C}" type="slidenum">
              <a:rPr lang="es-ES"/>
              <a:pPr>
                <a:defRPr/>
              </a:pPr>
              <a:t>58</a:t>
            </a:fld>
            <a:endParaRPr lang="es-ES"/>
          </a:p>
        </p:txBody>
      </p:sp>
      <p:grpSp>
        <p:nvGrpSpPr>
          <p:cNvPr id="27653" name="29 Grupo"/>
          <p:cNvGrpSpPr>
            <a:grpSpLocks/>
          </p:cNvGrpSpPr>
          <p:nvPr/>
        </p:nvGrpSpPr>
        <p:grpSpPr bwMode="auto">
          <a:xfrm>
            <a:off x="1174836" y="478451"/>
            <a:ext cx="9760771" cy="5715342"/>
            <a:chOff x="217715" y="550583"/>
            <a:chExt cx="9760771" cy="5762452"/>
          </a:xfrm>
        </p:grpSpPr>
        <p:sp>
          <p:nvSpPr>
            <p:cNvPr id="27654" name="AutoShape 4"/>
            <p:cNvSpPr>
              <a:spLocks noChangeArrowheads="1"/>
            </p:cNvSpPr>
            <p:nvPr/>
          </p:nvSpPr>
          <p:spPr bwMode="auto">
            <a:xfrm>
              <a:off x="2668814" y="964747"/>
              <a:ext cx="1624013" cy="1041400"/>
            </a:xfrm>
            <a:prstGeom prst="flowChartMultidocument">
              <a:avLst/>
            </a:prstGeom>
            <a:noFill/>
            <a:ln w="9525">
              <a:solidFill>
                <a:schemeClr val="tx1"/>
              </a:solidFill>
              <a:miter lim="800000"/>
              <a:headEnd/>
              <a:tailEnd/>
            </a:ln>
          </p:spPr>
          <p:txBody>
            <a:bodyPr wrap="none" lIns="72000" tIns="36000" rIns="72000" bIns="36000" anchor="ctr"/>
            <a:lstStyle/>
            <a:p>
              <a:r>
                <a:rPr lang="es-ES" sz="1200" dirty="0">
                  <a:solidFill>
                    <a:schemeClr val="tx1"/>
                  </a:solidFill>
                </a:rPr>
                <a:t>Portafolio</a:t>
              </a:r>
            </a:p>
            <a:p>
              <a:r>
                <a:rPr lang="es-ES" sz="1200" dirty="0">
                  <a:solidFill>
                    <a:schemeClr val="tx1"/>
                  </a:solidFill>
                </a:rPr>
                <a:t>Departamental</a:t>
              </a:r>
            </a:p>
          </p:txBody>
        </p:sp>
        <p:sp>
          <p:nvSpPr>
            <p:cNvPr id="27657" name="AutoShape 7"/>
            <p:cNvSpPr>
              <a:spLocks noChangeArrowheads="1"/>
            </p:cNvSpPr>
            <p:nvPr/>
          </p:nvSpPr>
          <p:spPr bwMode="auto">
            <a:xfrm>
              <a:off x="4954815" y="2760210"/>
              <a:ext cx="1414992" cy="892175"/>
            </a:xfrm>
            <a:prstGeom prst="flowChartDocument">
              <a:avLst/>
            </a:prstGeom>
            <a:noFill/>
            <a:ln w="9525" algn="ctr">
              <a:solidFill>
                <a:schemeClr val="tx1"/>
              </a:solidFill>
              <a:miter lim="800000"/>
              <a:headEnd/>
              <a:tailEnd/>
            </a:ln>
          </p:spPr>
          <p:txBody>
            <a:bodyPr wrap="none" lIns="72000" tIns="36000" rIns="72000" bIns="36000" anchor="ctr"/>
            <a:lstStyle/>
            <a:p>
              <a:r>
                <a:rPr lang="es-ES" sz="1600" dirty="0">
                  <a:solidFill>
                    <a:schemeClr val="tx1"/>
                  </a:solidFill>
                </a:rPr>
                <a:t>Programa</a:t>
              </a:r>
              <a:br>
                <a:rPr lang="es-ES" sz="1600" dirty="0">
                  <a:solidFill>
                    <a:schemeClr val="tx1"/>
                  </a:solidFill>
                </a:rPr>
              </a:br>
              <a:r>
                <a:rPr lang="es-ES" sz="1600" dirty="0">
                  <a:solidFill>
                    <a:schemeClr val="tx1"/>
                  </a:solidFill>
                </a:rPr>
                <a:t>Corporativo</a:t>
              </a:r>
            </a:p>
          </p:txBody>
        </p:sp>
        <p:sp>
          <p:nvSpPr>
            <p:cNvPr id="27658" name="AutoShape 8"/>
            <p:cNvSpPr>
              <a:spLocks noChangeArrowheads="1"/>
            </p:cNvSpPr>
            <p:nvPr/>
          </p:nvSpPr>
          <p:spPr bwMode="auto">
            <a:xfrm>
              <a:off x="2881540" y="5271635"/>
              <a:ext cx="1411288" cy="1041400"/>
            </a:xfrm>
            <a:prstGeom prst="flowChartMultidocument">
              <a:avLst/>
            </a:prstGeom>
            <a:noFill/>
            <a:ln w="9525">
              <a:solidFill>
                <a:schemeClr val="tx1"/>
              </a:solidFill>
              <a:miter lim="800000"/>
              <a:headEnd/>
              <a:tailEnd/>
            </a:ln>
          </p:spPr>
          <p:txBody>
            <a:bodyPr wrap="none" lIns="72000" tIns="36000" rIns="72000" bIns="36000" anchor="ctr"/>
            <a:lstStyle/>
            <a:p>
              <a:r>
                <a:rPr lang="es-ES" sz="1600">
                  <a:solidFill>
                    <a:schemeClr val="tx1"/>
                  </a:solidFill>
                </a:rPr>
                <a:t>Proyectos</a:t>
              </a:r>
            </a:p>
          </p:txBody>
        </p:sp>
        <p:sp>
          <p:nvSpPr>
            <p:cNvPr id="27659" name="AutoShape 9"/>
            <p:cNvSpPr>
              <a:spLocks noChangeArrowheads="1"/>
            </p:cNvSpPr>
            <p:nvPr/>
          </p:nvSpPr>
          <p:spPr bwMode="auto">
            <a:xfrm>
              <a:off x="217715" y="1639964"/>
              <a:ext cx="1411288" cy="1041400"/>
            </a:xfrm>
            <a:prstGeom prst="flowChartMultidocument">
              <a:avLst/>
            </a:prstGeom>
            <a:noFill/>
            <a:ln w="9525">
              <a:solidFill>
                <a:schemeClr val="tx1"/>
              </a:solidFill>
              <a:miter lim="800000"/>
              <a:headEnd/>
              <a:tailEnd/>
            </a:ln>
          </p:spPr>
          <p:txBody>
            <a:bodyPr wrap="none" lIns="72000" tIns="36000" rIns="72000" bIns="36000" anchor="ctr"/>
            <a:lstStyle/>
            <a:p>
              <a:r>
                <a:rPr lang="es-ES" sz="1600">
                  <a:solidFill>
                    <a:schemeClr val="tx1"/>
                  </a:solidFill>
                </a:rPr>
                <a:t>Proyectos</a:t>
              </a:r>
            </a:p>
          </p:txBody>
        </p:sp>
        <p:sp>
          <p:nvSpPr>
            <p:cNvPr id="27660" name="AutoShape 10"/>
            <p:cNvSpPr>
              <a:spLocks noChangeArrowheads="1"/>
            </p:cNvSpPr>
            <p:nvPr/>
          </p:nvSpPr>
          <p:spPr bwMode="auto">
            <a:xfrm>
              <a:off x="8048853" y="2452235"/>
              <a:ext cx="1411287" cy="1041400"/>
            </a:xfrm>
            <a:prstGeom prst="flowChartMultidocument">
              <a:avLst/>
            </a:prstGeom>
            <a:noFill/>
            <a:ln w="9525">
              <a:solidFill>
                <a:schemeClr val="tx1"/>
              </a:solidFill>
              <a:miter lim="800000"/>
              <a:headEnd/>
              <a:tailEnd/>
            </a:ln>
          </p:spPr>
          <p:txBody>
            <a:bodyPr wrap="none" lIns="72000" tIns="36000" rIns="72000" bIns="36000" anchor="ctr"/>
            <a:lstStyle/>
            <a:p>
              <a:r>
                <a:rPr lang="es-ES" sz="1600">
                  <a:solidFill>
                    <a:schemeClr val="tx1"/>
                  </a:solidFill>
                </a:rPr>
                <a:t>Proyectos</a:t>
              </a:r>
            </a:p>
          </p:txBody>
        </p:sp>
        <p:sp>
          <p:nvSpPr>
            <p:cNvPr id="27661" name="AutoShape 11"/>
            <p:cNvSpPr>
              <a:spLocks noChangeArrowheads="1"/>
            </p:cNvSpPr>
            <p:nvPr/>
          </p:nvSpPr>
          <p:spPr bwMode="auto">
            <a:xfrm>
              <a:off x="1778228" y="3787322"/>
              <a:ext cx="1411287" cy="1041400"/>
            </a:xfrm>
            <a:prstGeom prst="flowChartMultidocument">
              <a:avLst/>
            </a:prstGeom>
            <a:noFill/>
            <a:ln w="9525">
              <a:solidFill>
                <a:schemeClr val="tx1"/>
              </a:solidFill>
              <a:miter lim="800000"/>
              <a:headEnd/>
              <a:tailEnd/>
            </a:ln>
          </p:spPr>
          <p:txBody>
            <a:bodyPr wrap="none" lIns="72000" tIns="36000" rIns="72000" bIns="36000" anchor="ctr"/>
            <a:lstStyle/>
            <a:p>
              <a:r>
                <a:rPr lang="es-ES" sz="1600">
                  <a:solidFill>
                    <a:schemeClr val="tx1"/>
                  </a:solidFill>
                </a:rPr>
                <a:t>Proyectos</a:t>
              </a:r>
            </a:p>
          </p:txBody>
        </p:sp>
        <p:cxnSp>
          <p:nvCxnSpPr>
            <p:cNvPr id="27662" name="AutoShape 15"/>
            <p:cNvCxnSpPr>
              <a:cxnSpLocks noChangeShapeType="1"/>
            </p:cNvCxnSpPr>
            <p:nvPr/>
          </p:nvCxnSpPr>
          <p:spPr bwMode="auto">
            <a:xfrm>
              <a:off x="4304272" y="1222895"/>
              <a:ext cx="1833042" cy="0"/>
            </a:xfrm>
            <a:prstGeom prst="straightConnector1">
              <a:avLst/>
            </a:prstGeom>
            <a:noFill/>
            <a:ln w="9525">
              <a:solidFill>
                <a:schemeClr val="tx1"/>
              </a:solidFill>
              <a:round/>
              <a:headEnd/>
              <a:tailEnd type="triangle" w="med" len="med"/>
            </a:ln>
          </p:spPr>
        </p:cxnSp>
        <p:cxnSp>
          <p:nvCxnSpPr>
            <p:cNvPr id="27663" name="AutoShape 24"/>
            <p:cNvCxnSpPr>
              <a:cxnSpLocks noChangeShapeType="1"/>
              <a:stCxn id="27660" idx="1"/>
              <a:endCxn id="50" idx="2"/>
            </p:cNvCxnSpPr>
            <p:nvPr/>
          </p:nvCxnSpPr>
          <p:spPr bwMode="auto">
            <a:xfrm rot="10800000">
              <a:off x="6823733" y="1917432"/>
              <a:ext cx="1225121" cy="1055504"/>
            </a:xfrm>
            <a:prstGeom prst="bentConnector2">
              <a:avLst/>
            </a:prstGeom>
            <a:noFill/>
            <a:ln w="9525">
              <a:solidFill>
                <a:schemeClr val="tx1"/>
              </a:solidFill>
              <a:miter lim="800000"/>
              <a:headEnd/>
              <a:tailEnd type="triangle" w="med" len="med"/>
            </a:ln>
          </p:spPr>
        </p:cxnSp>
        <p:cxnSp>
          <p:nvCxnSpPr>
            <p:cNvPr id="27664" name="AutoShape 25"/>
            <p:cNvCxnSpPr>
              <a:cxnSpLocks noChangeShapeType="1"/>
            </p:cNvCxnSpPr>
            <p:nvPr/>
          </p:nvCxnSpPr>
          <p:spPr bwMode="auto">
            <a:xfrm>
              <a:off x="7780472" y="1392041"/>
              <a:ext cx="1183602" cy="1060194"/>
            </a:xfrm>
            <a:prstGeom prst="bentConnector2">
              <a:avLst/>
            </a:prstGeom>
            <a:noFill/>
            <a:ln w="9525">
              <a:solidFill>
                <a:schemeClr val="tx1"/>
              </a:solidFill>
              <a:prstDash val="dash"/>
              <a:miter lim="800000"/>
              <a:headEnd/>
              <a:tailEnd type="triangle" w="med" len="med"/>
            </a:ln>
          </p:spPr>
        </p:cxnSp>
        <p:cxnSp>
          <p:nvCxnSpPr>
            <p:cNvPr id="27665" name="AutoShape 26"/>
            <p:cNvCxnSpPr>
              <a:cxnSpLocks noChangeShapeType="1"/>
              <a:stCxn id="27659" idx="0"/>
              <a:endCxn id="27654" idx="1"/>
            </p:cNvCxnSpPr>
            <p:nvPr/>
          </p:nvCxnSpPr>
          <p:spPr bwMode="auto">
            <a:xfrm rot="5400000" flipH="1" flipV="1">
              <a:off x="1767374" y="738524"/>
              <a:ext cx="154517" cy="1648364"/>
            </a:xfrm>
            <a:prstGeom prst="bentConnector2">
              <a:avLst/>
            </a:prstGeom>
            <a:noFill/>
            <a:ln w="9525">
              <a:solidFill>
                <a:schemeClr val="tx1"/>
              </a:solidFill>
              <a:miter lim="800000"/>
              <a:headEnd/>
              <a:tailEnd type="triangle" w="med" len="med"/>
            </a:ln>
          </p:spPr>
        </p:cxnSp>
        <p:cxnSp>
          <p:nvCxnSpPr>
            <p:cNvPr id="27666" name="AutoShape 27"/>
            <p:cNvCxnSpPr>
              <a:cxnSpLocks noChangeShapeType="1"/>
              <a:endCxn id="27659" idx="2"/>
            </p:cNvCxnSpPr>
            <p:nvPr/>
          </p:nvCxnSpPr>
          <p:spPr bwMode="auto">
            <a:xfrm rot="10800000" flipV="1">
              <a:off x="825223" y="2006146"/>
              <a:ext cx="2154209" cy="635779"/>
            </a:xfrm>
            <a:prstGeom prst="bentConnector4">
              <a:avLst>
                <a:gd name="adj1" fmla="val 2214"/>
                <a:gd name="adj2" fmla="val 142455"/>
              </a:avLst>
            </a:prstGeom>
            <a:noFill/>
            <a:ln w="9525">
              <a:solidFill>
                <a:schemeClr val="tx1"/>
              </a:solidFill>
              <a:prstDash val="dash"/>
              <a:miter lim="800000"/>
              <a:headEnd/>
              <a:tailEnd type="triangle" w="med" len="med"/>
            </a:ln>
          </p:spPr>
        </p:cxnSp>
        <p:cxnSp>
          <p:nvCxnSpPr>
            <p:cNvPr id="27667" name="AutoShape 28"/>
            <p:cNvCxnSpPr>
              <a:cxnSpLocks noChangeShapeType="1"/>
              <a:stCxn id="27657" idx="0"/>
              <a:endCxn id="27654" idx="3"/>
            </p:cNvCxnSpPr>
            <p:nvPr/>
          </p:nvCxnSpPr>
          <p:spPr bwMode="auto">
            <a:xfrm rot="16200000" flipV="1">
              <a:off x="4340188" y="1438087"/>
              <a:ext cx="1274763" cy="1369484"/>
            </a:xfrm>
            <a:prstGeom prst="bentConnector2">
              <a:avLst/>
            </a:prstGeom>
            <a:noFill/>
            <a:ln w="9525">
              <a:solidFill>
                <a:schemeClr val="tx1"/>
              </a:solidFill>
              <a:prstDash val="dash"/>
              <a:miter lim="800000"/>
              <a:headEnd type="triangle" w="med" len="med"/>
              <a:tailEnd/>
            </a:ln>
          </p:spPr>
        </p:cxnSp>
        <p:cxnSp>
          <p:nvCxnSpPr>
            <p:cNvPr id="27668" name="AutoShape 29"/>
            <p:cNvCxnSpPr>
              <a:cxnSpLocks noChangeShapeType="1"/>
              <a:stCxn id="27658" idx="0"/>
              <a:endCxn id="31" idx="1"/>
            </p:cNvCxnSpPr>
            <p:nvPr/>
          </p:nvCxnSpPr>
          <p:spPr bwMode="auto">
            <a:xfrm rot="5400000" flipH="1" flipV="1">
              <a:off x="4777223" y="3920509"/>
              <a:ext cx="258180" cy="2444075"/>
            </a:xfrm>
            <a:prstGeom prst="bentConnector2">
              <a:avLst/>
            </a:prstGeom>
            <a:noFill/>
            <a:ln w="9525">
              <a:solidFill>
                <a:schemeClr val="tx1"/>
              </a:solidFill>
              <a:miter lim="800000"/>
              <a:headEnd/>
              <a:tailEnd type="triangle" w="med" len="med"/>
            </a:ln>
          </p:spPr>
        </p:cxnSp>
        <p:cxnSp>
          <p:nvCxnSpPr>
            <p:cNvPr id="27669" name="AutoShape 30"/>
            <p:cNvCxnSpPr>
              <a:cxnSpLocks noChangeShapeType="1"/>
            </p:cNvCxnSpPr>
            <p:nvPr/>
          </p:nvCxnSpPr>
          <p:spPr bwMode="auto">
            <a:xfrm rot="5400000">
              <a:off x="5275490" y="4472539"/>
              <a:ext cx="400050" cy="2365375"/>
            </a:xfrm>
            <a:prstGeom prst="bentConnector2">
              <a:avLst/>
            </a:prstGeom>
            <a:noFill/>
            <a:ln w="9525">
              <a:solidFill>
                <a:schemeClr val="tx1"/>
              </a:solidFill>
              <a:prstDash val="dash"/>
              <a:miter lim="800000"/>
              <a:headEnd/>
              <a:tailEnd type="triangle" w="med" len="med"/>
            </a:ln>
          </p:spPr>
        </p:cxnSp>
        <p:cxnSp>
          <p:nvCxnSpPr>
            <p:cNvPr id="27670" name="AutoShape 31"/>
            <p:cNvCxnSpPr>
              <a:cxnSpLocks noChangeShapeType="1"/>
              <a:stCxn id="27661" idx="0"/>
              <a:endCxn id="27657" idx="1"/>
            </p:cNvCxnSpPr>
            <p:nvPr/>
          </p:nvCxnSpPr>
          <p:spPr bwMode="auto">
            <a:xfrm rot="5400000" flipH="1" flipV="1">
              <a:off x="3477378" y="2309885"/>
              <a:ext cx="581023" cy="2373852"/>
            </a:xfrm>
            <a:prstGeom prst="bentConnector2">
              <a:avLst/>
            </a:prstGeom>
            <a:noFill/>
            <a:ln w="9525">
              <a:solidFill>
                <a:schemeClr val="tx1"/>
              </a:solidFill>
              <a:miter lim="800000"/>
              <a:headEnd/>
              <a:tailEnd type="triangle" w="med" len="med"/>
            </a:ln>
          </p:spPr>
        </p:cxnSp>
        <p:cxnSp>
          <p:nvCxnSpPr>
            <p:cNvPr id="27671" name="AutoShape 32"/>
            <p:cNvCxnSpPr>
              <a:cxnSpLocks noChangeShapeType="1"/>
              <a:endCxn id="27661" idx="3"/>
            </p:cNvCxnSpPr>
            <p:nvPr/>
          </p:nvCxnSpPr>
          <p:spPr bwMode="auto">
            <a:xfrm rot="10800000" flipV="1">
              <a:off x="3189515" y="3449185"/>
              <a:ext cx="1770063" cy="858837"/>
            </a:xfrm>
            <a:prstGeom prst="bentConnector3">
              <a:avLst>
                <a:gd name="adj1" fmla="val 50046"/>
              </a:avLst>
            </a:prstGeom>
            <a:noFill/>
            <a:ln w="9525">
              <a:solidFill>
                <a:schemeClr val="tx1"/>
              </a:solidFill>
              <a:prstDash val="dash"/>
              <a:miter lim="800000"/>
              <a:headEnd/>
              <a:tailEnd type="triangle" w="med" len="med"/>
            </a:ln>
          </p:spPr>
        </p:cxnSp>
        <p:cxnSp>
          <p:nvCxnSpPr>
            <p:cNvPr id="27672" name="AutoShape 33"/>
            <p:cNvCxnSpPr>
              <a:cxnSpLocks noChangeShapeType="1"/>
              <a:stCxn id="27657" idx="3"/>
            </p:cNvCxnSpPr>
            <p:nvPr/>
          </p:nvCxnSpPr>
          <p:spPr bwMode="auto">
            <a:xfrm>
              <a:off x="6369807" y="3206298"/>
              <a:ext cx="813026" cy="1357393"/>
            </a:xfrm>
            <a:prstGeom prst="bentConnector2">
              <a:avLst/>
            </a:prstGeom>
            <a:noFill/>
            <a:ln w="9525">
              <a:solidFill>
                <a:schemeClr val="tx1"/>
              </a:solidFill>
              <a:prstDash val="dash"/>
              <a:miter lim="800000"/>
              <a:headEnd/>
              <a:tailEnd type="triangle" w="med" len="med"/>
            </a:ln>
          </p:spPr>
        </p:cxnSp>
        <p:sp>
          <p:nvSpPr>
            <p:cNvPr id="27673" name="Text Box 34"/>
            <p:cNvSpPr txBox="1">
              <a:spLocks noChangeArrowheads="1"/>
            </p:cNvSpPr>
            <p:nvPr/>
          </p:nvSpPr>
          <p:spPr bwMode="auto">
            <a:xfrm>
              <a:off x="7949661" y="550583"/>
              <a:ext cx="2028825" cy="765200"/>
            </a:xfrm>
            <a:prstGeom prst="rect">
              <a:avLst/>
            </a:prstGeom>
            <a:noFill/>
            <a:ln w="9525" algn="ctr">
              <a:noFill/>
              <a:miter lim="800000"/>
              <a:headEnd/>
              <a:tailEnd/>
            </a:ln>
          </p:spPr>
          <p:txBody>
            <a:bodyPr lIns="72000" tIns="36000" rIns="72000" bIns="36000">
              <a:spAutoFit/>
            </a:bodyPr>
            <a:lstStyle/>
            <a:p>
              <a:pPr marL="92075" indent="-92075" algn="l">
                <a:lnSpc>
                  <a:spcPct val="100000"/>
                </a:lnSpc>
                <a:buFontTx/>
                <a:buChar char="•"/>
              </a:pPr>
              <a:r>
                <a:rPr lang="es-ES" sz="900" dirty="0">
                  <a:solidFill>
                    <a:schemeClr val="tx1"/>
                  </a:solidFill>
                  <a:latin typeface="Arial" charset="0"/>
                </a:rPr>
                <a:t>Tácticas y prioridades</a:t>
              </a:r>
            </a:p>
            <a:p>
              <a:pPr marL="92075" indent="-92075" algn="l">
                <a:lnSpc>
                  <a:spcPct val="100000"/>
                </a:lnSpc>
                <a:buFontTx/>
                <a:buChar char="•"/>
              </a:pPr>
              <a:r>
                <a:rPr lang="es-ES" sz="900" dirty="0">
                  <a:solidFill>
                    <a:schemeClr val="tx1"/>
                  </a:solidFill>
                  <a:latin typeface="Arial" charset="0"/>
                </a:rPr>
                <a:t>Elaboración progresiva</a:t>
              </a:r>
            </a:p>
            <a:p>
              <a:pPr marL="92075" indent="-92075" algn="l">
                <a:lnSpc>
                  <a:spcPct val="100000"/>
                </a:lnSpc>
                <a:buFontTx/>
                <a:buChar char="•"/>
              </a:pPr>
              <a:r>
                <a:rPr lang="es-ES" sz="900" dirty="0">
                  <a:solidFill>
                    <a:schemeClr val="tx1"/>
                  </a:solidFill>
                  <a:latin typeface="Arial" charset="0"/>
                </a:rPr>
                <a:t>Gobierno y disposición de cambios</a:t>
              </a:r>
            </a:p>
            <a:p>
              <a:pPr marL="92075" indent="-92075" algn="l">
                <a:lnSpc>
                  <a:spcPct val="100000"/>
                </a:lnSpc>
                <a:buFontTx/>
                <a:buChar char="•"/>
              </a:pPr>
              <a:r>
                <a:rPr lang="es-ES" sz="900" dirty="0">
                  <a:solidFill>
                    <a:schemeClr val="tx1"/>
                  </a:solidFill>
                  <a:latin typeface="Arial" charset="0"/>
                </a:rPr>
                <a:t>Impactos de cambios en otros portafolios, programas </a:t>
              </a:r>
              <a:r>
                <a:rPr lang="es-ES" sz="900" dirty="0" err="1">
                  <a:solidFill>
                    <a:schemeClr val="tx1"/>
                  </a:solidFill>
                  <a:latin typeface="Arial" charset="0"/>
                </a:rPr>
                <a:t>ó</a:t>
              </a:r>
              <a:r>
                <a:rPr lang="es-ES" sz="900" dirty="0">
                  <a:solidFill>
                    <a:schemeClr val="tx1"/>
                  </a:solidFill>
                  <a:latin typeface="Arial" charset="0"/>
                </a:rPr>
                <a:t> proyectos</a:t>
              </a:r>
            </a:p>
          </p:txBody>
        </p:sp>
        <p:sp>
          <p:nvSpPr>
            <p:cNvPr id="27674" name="Text Box 35"/>
            <p:cNvSpPr txBox="1">
              <a:spLocks noChangeArrowheads="1"/>
            </p:cNvSpPr>
            <p:nvPr/>
          </p:nvSpPr>
          <p:spPr bwMode="auto">
            <a:xfrm>
              <a:off x="6822984" y="1914268"/>
              <a:ext cx="1744663" cy="626701"/>
            </a:xfrm>
            <a:prstGeom prst="rect">
              <a:avLst/>
            </a:prstGeom>
            <a:noFill/>
            <a:ln w="9525" algn="ctr">
              <a:noFill/>
              <a:miter lim="800000"/>
              <a:headEnd/>
              <a:tailEnd/>
            </a:ln>
          </p:spPr>
          <p:txBody>
            <a:bodyPr lIns="72000" tIns="36000" rIns="72000" bIns="36000">
              <a:spAutoFit/>
            </a:bodyPr>
            <a:lstStyle/>
            <a:p>
              <a:pPr marL="92075" indent="-92075" algn="l">
                <a:lnSpc>
                  <a:spcPct val="100000"/>
                </a:lnSpc>
                <a:buFontTx/>
                <a:buChar char="•"/>
              </a:pPr>
              <a:r>
                <a:rPr lang="es-ES" sz="900" dirty="0">
                  <a:solidFill>
                    <a:schemeClr val="tx1"/>
                  </a:solidFill>
                  <a:latin typeface="Arial" charset="0"/>
                </a:rPr>
                <a:t>Informes de progreso</a:t>
              </a:r>
            </a:p>
            <a:p>
              <a:pPr marL="92075" indent="-92075" algn="l">
                <a:lnSpc>
                  <a:spcPct val="100000"/>
                </a:lnSpc>
                <a:buFontTx/>
                <a:buChar char="•"/>
              </a:pPr>
              <a:r>
                <a:rPr lang="es-ES" sz="900" dirty="0">
                  <a:solidFill>
                    <a:schemeClr val="tx1"/>
                  </a:solidFill>
                  <a:latin typeface="Arial" charset="0"/>
                </a:rPr>
                <a:t>Solicitudes de cambio con impactos en otros portafolios, programas ó proyectos</a:t>
              </a:r>
            </a:p>
          </p:txBody>
        </p:sp>
        <p:cxnSp>
          <p:nvCxnSpPr>
            <p:cNvPr id="27675" name="AutoShape 37"/>
            <p:cNvCxnSpPr>
              <a:cxnSpLocks noChangeShapeType="1"/>
            </p:cNvCxnSpPr>
            <p:nvPr/>
          </p:nvCxnSpPr>
          <p:spPr bwMode="auto">
            <a:xfrm>
              <a:off x="4305486" y="1362691"/>
              <a:ext cx="1831828" cy="0"/>
            </a:xfrm>
            <a:prstGeom prst="straightConnector1">
              <a:avLst/>
            </a:prstGeom>
            <a:noFill/>
            <a:ln w="9525">
              <a:solidFill>
                <a:schemeClr val="tx1"/>
              </a:solidFill>
              <a:prstDash val="dash"/>
              <a:round/>
              <a:headEnd type="triangle" w="med" len="med"/>
              <a:tailEnd/>
            </a:ln>
          </p:spPr>
        </p:cxnSp>
        <p:cxnSp>
          <p:nvCxnSpPr>
            <p:cNvPr id="27676" name="AutoShape 42"/>
            <p:cNvCxnSpPr>
              <a:cxnSpLocks noChangeShapeType="1"/>
              <a:stCxn id="27654" idx="2"/>
            </p:cNvCxnSpPr>
            <p:nvPr/>
          </p:nvCxnSpPr>
          <p:spPr bwMode="auto">
            <a:xfrm rot="16200000" flipH="1">
              <a:off x="3602678" y="1731922"/>
              <a:ext cx="1117350" cy="1586924"/>
            </a:xfrm>
            <a:prstGeom prst="bentConnector2">
              <a:avLst/>
            </a:prstGeom>
            <a:noFill/>
            <a:ln w="9525">
              <a:solidFill>
                <a:schemeClr val="tx1"/>
              </a:solidFill>
              <a:miter lim="800000"/>
              <a:headEnd type="triangle" w="med" len="med"/>
              <a:tailEnd/>
            </a:ln>
          </p:spPr>
        </p:cxnSp>
        <p:cxnSp>
          <p:nvCxnSpPr>
            <p:cNvPr id="27677" name="AutoShape 43"/>
            <p:cNvCxnSpPr>
              <a:cxnSpLocks noChangeShapeType="1"/>
              <a:stCxn id="27657" idx="2"/>
              <a:endCxn id="31" idx="0"/>
            </p:cNvCxnSpPr>
            <p:nvPr/>
          </p:nvCxnSpPr>
          <p:spPr bwMode="auto">
            <a:xfrm rot="16200000" flipH="1">
              <a:off x="5873084" y="3382628"/>
              <a:ext cx="970288" cy="1391835"/>
            </a:xfrm>
            <a:prstGeom prst="bentConnector3">
              <a:avLst>
                <a:gd name="adj1" fmla="val 50000"/>
              </a:avLst>
            </a:prstGeom>
            <a:noFill/>
            <a:ln w="9525">
              <a:solidFill>
                <a:schemeClr val="tx1"/>
              </a:solidFill>
              <a:miter lim="800000"/>
              <a:headEnd type="triangle" w="med" len="med"/>
              <a:tailEnd/>
            </a:ln>
          </p:spPr>
        </p:cxnSp>
      </p:grpSp>
      <p:sp>
        <p:nvSpPr>
          <p:cNvPr id="31" name="AutoShape 7"/>
          <p:cNvSpPr>
            <a:spLocks noChangeArrowheads="1"/>
          </p:cNvSpPr>
          <p:nvPr/>
        </p:nvSpPr>
        <p:spPr bwMode="auto">
          <a:xfrm>
            <a:off x="7094435" y="4479763"/>
            <a:ext cx="1851592" cy="892175"/>
          </a:xfrm>
          <a:prstGeom prst="flowChartDocument">
            <a:avLst/>
          </a:prstGeom>
          <a:noFill/>
          <a:ln w="9525" algn="ctr">
            <a:solidFill>
              <a:schemeClr val="tx1"/>
            </a:solidFill>
            <a:miter lim="800000"/>
            <a:headEnd/>
            <a:tailEnd/>
          </a:ln>
        </p:spPr>
        <p:txBody>
          <a:bodyPr wrap="none" lIns="72000" tIns="36000" rIns="72000" bIns="36000" anchor="ctr"/>
          <a:lstStyle/>
          <a:p>
            <a:r>
              <a:rPr lang="es-ES" sz="1600" dirty="0">
                <a:solidFill>
                  <a:schemeClr val="tx1"/>
                </a:solidFill>
              </a:rPr>
              <a:t>Programa</a:t>
            </a:r>
            <a:br>
              <a:rPr lang="es-ES" sz="1600" dirty="0">
                <a:solidFill>
                  <a:schemeClr val="tx1"/>
                </a:solidFill>
              </a:rPr>
            </a:br>
            <a:r>
              <a:rPr lang="es-ES" sz="1600" dirty="0">
                <a:solidFill>
                  <a:schemeClr val="tx1"/>
                </a:solidFill>
              </a:rPr>
              <a:t>Departamental</a:t>
            </a:r>
          </a:p>
        </p:txBody>
      </p:sp>
      <p:sp>
        <p:nvSpPr>
          <p:cNvPr id="50" name="AutoShape 4"/>
          <p:cNvSpPr>
            <a:spLocks noChangeArrowheads="1"/>
          </p:cNvSpPr>
          <p:nvPr/>
        </p:nvSpPr>
        <p:spPr bwMode="auto">
          <a:xfrm>
            <a:off x="7090740" y="853175"/>
            <a:ext cx="1624013" cy="1041400"/>
          </a:xfrm>
          <a:prstGeom prst="flowChartMultidocument">
            <a:avLst/>
          </a:prstGeom>
          <a:noFill/>
          <a:ln w="9525">
            <a:solidFill>
              <a:schemeClr val="tx1"/>
            </a:solidFill>
            <a:miter lim="800000"/>
            <a:headEnd/>
            <a:tailEnd/>
          </a:ln>
        </p:spPr>
        <p:txBody>
          <a:bodyPr wrap="none" lIns="72000" tIns="36000" rIns="72000" bIns="36000" anchor="ctr"/>
          <a:lstStyle/>
          <a:p>
            <a:r>
              <a:rPr lang="es-ES" sz="1200" dirty="0">
                <a:solidFill>
                  <a:schemeClr val="tx1"/>
                </a:solidFill>
              </a:rPr>
              <a:t>Portafolio</a:t>
            </a:r>
          </a:p>
          <a:p>
            <a:r>
              <a:rPr lang="es-ES" sz="1200" dirty="0">
                <a:solidFill>
                  <a:schemeClr val="tx1"/>
                </a:solidFill>
              </a:rPr>
              <a:t>Corporativo</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p:txBody>
          <a:bodyPr>
            <a:normAutofit/>
          </a:bodyPr>
          <a:lstStyle/>
          <a:p>
            <a:pPr eaLnBrk="1" hangingPunct="1"/>
            <a:r>
              <a:rPr lang="es-ES" sz="2000"/>
              <a:t>Comparativa entre las Gestiones del Portafolio, Programa y Proyecto</a:t>
            </a:r>
          </a:p>
        </p:txBody>
      </p:sp>
      <p:graphicFrame>
        <p:nvGraphicFramePr>
          <p:cNvPr id="236627" name="Group 83"/>
          <p:cNvGraphicFramePr>
            <a:graphicFrameLocks noGrp="1"/>
          </p:cNvGraphicFramePr>
          <p:nvPr>
            <p:ph idx="1"/>
            <p:extLst>
              <p:ext uri="{D42A27DB-BD31-4B8C-83A1-F6EECF244321}">
                <p14:modId xmlns:p14="http://schemas.microsoft.com/office/powerpoint/2010/main" val="2178181318"/>
              </p:ext>
            </p:extLst>
          </p:nvPr>
        </p:nvGraphicFramePr>
        <p:xfrm>
          <a:off x="374650" y="937051"/>
          <a:ext cx="11622088" cy="4983898"/>
        </p:xfrm>
        <a:graphic>
          <a:graphicData uri="http://schemas.openxmlformats.org/drawingml/2006/table">
            <a:tbl>
              <a:tblPr/>
              <a:tblGrid>
                <a:gridCol w="1930126">
                  <a:extLst>
                    <a:ext uri="{9D8B030D-6E8A-4147-A177-3AD203B41FA5}">
                      <a16:colId xmlns:a16="http://schemas.microsoft.com/office/drawing/2014/main" val="20000"/>
                    </a:ext>
                  </a:extLst>
                </a:gridCol>
                <a:gridCol w="3015047">
                  <a:extLst>
                    <a:ext uri="{9D8B030D-6E8A-4147-A177-3AD203B41FA5}">
                      <a16:colId xmlns:a16="http://schemas.microsoft.com/office/drawing/2014/main" val="20001"/>
                    </a:ext>
                  </a:extLst>
                </a:gridCol>
                <a:gridCol w="3267163">
                  <a:extLst>
                    <a:ext uri="{9D8B030D-6E8A-4147-A177-3AD203B41FA5}">
                      <a16:colId xmlns:a16="http://schemas.microsoft.com/office/drawing/2014/main" val="20002"/>
                    </a:ext>
                  </a:extLst>
                </a:gridCol>
                <a:gridCol w="3409752">
                  <a:extLst>
                    <a:ext uri="{9D8B030D-6E8A-4147-A177-3AD203B41FA5}">
                      <a16:colId xmlns:a16="http://schemas.microsoft.com/office/drawing/2014/main" val="20003"/>
                    </a:ext>
                  </a:extLst>
                </a:gridCol>
              </a:tblGrid>
              <a:tr h="384175">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endParaRPr kumimoji="0" lang="es-ES" sz="1600" b="0" i="0" u="none" strike="noStrike" cap="none" normalizeH="0" baseline="0" dirty="0">
                        <a:ln>
                          <a:noFill/>
                        </a:ln>
                        <a:solidFill>
                          <a:schemeClr val="tx1"/>
                        </a:solidFill>
                        <a:effectLst/>
                        <a:latin typeface="Arial" charset="0"/>
                      </a:endParaRPr>
                    </a:p>
                  </a:txBody>
                  <a:tcPr marL="93725" marR="93725"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PROYECTO</a:t>
                      </a:r>
                    </a:p>
                  </a:txBody>
                  <a:tcPr marL="93725" marR="93725"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PROGRAMA</a:t>
                      </a:r>
                    </a:p>
                  </a:txBody>
                  <a:tcPr marL="93725" marR="93725" marT="36000" marB="360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PORTAFOLIO</a:t>
                      </a:r>
                    </a:p>
                  </a:txBody>
                  <a:tcPr marL="93725" marR="93725" marT="36000" marB="360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88988">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Alcance</a:t>
                      </a:r>
                    </a:p>
                  </a:txBody>
                  <a:tcPr marL="93725" marR="93725"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Elaboración progresiva por parte el equipo de dirección del proyecto</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A alto nivel por el director del programa, a bajo nivel por los directores de proyecto</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El director del portafolio establece la agregación de valor de cada proyecto</a:t>
                      </a:r>
                    </a:p>
                  </a:txBody>
                  <a:tcPr marL="93725" marR="93725"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17550">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Control de Cambios</a:t>
                      </a:r>
                    </a:p>
                  </a:txBody>
                  <a:tcPr marL="93725" marR="93725"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Directores de proyecto</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Director del programa</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Director del portafolio</a:t>
                      </a:r>
                    </a:p>
                  </a:txBody>
                  <a:tcPr marL="93725" marR="93725"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0575">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Planificación</a:t>
                      </a:r>
                    </a:p>
                  </a:txBody>
                  <a:tcPr marL="93725" marR="93725"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Elaboración progresiva por parte el equipo de dirección del proyecto </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A alto nivel por el director del programa, a bajo nivel por los directores de proyecto</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El director del portafolio planifica la agregación de valor</a:t>
                      </a:r>
                    </a:p>
                  </a:txBody>
                  <a:tcPr marL="93725" marR="93725"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55650">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Administración</a:t>
                      </a:r>
                    </a:p>
                  </a:txBody>
                  <a:tcPr marL="93725" marR="93725"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Directores de proyecto coordinado a equipo de dirección del proyecto</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Director del programa coordinado a directores de proyecto</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Director del portafolio coordinado a un equipo de directivos</a:t>
                      </a:r>
                    </a:p>
                  </a:txBody>
                  <a:tcPr marL="93725" marR="93725"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54063">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Éxito</a:t>
                      </a:r>
                    </a:p>
                  </a:txBody>
                  <a:tcPr marL="93725" marR="93725"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Cumplimiento de objetivos de producto y proyecto</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Satisfacción de las necesidades por las que se emprendió</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Rendimiento agregado de sus componentes</a:t>
                      </a:r>
                    </a:p>
                  </a:txBody>
                  <a:tcPr marL="93725" marR="93725"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717550">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Seguimiento</a:t>
                      </a:r>
                    </a:p>
                  </a:txBody>
                  <a:tcPr marL="93725" marR="93725" marT="36000" marB="3600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Directores de proyecto</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Director del programa</a:t>
                      </a:r>
                    </a:p>
                  </a:txBody>
                  <a:tcPr marL="93725" marR="93725"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10000"/>
                        </a:spcBef>
                        <a:spcAft>
                          <a:spcPct val="10000"/>
                        </a:spcAft>
                        <a:buClr>
                          <a:srgbClr val="000000"/>
                        </a:buClr>
                        <a:buSzTx/>
                        <a:buFont typeface="Wingdings" pitchFamily="2" charset="2"/>
                        <a:buNone/>
                        <a:tabLst/>
                      </a:pPr>
                      <a:r>
                        <a:rPr kumimoji="0" lang="es-ES" sz="1600" b="0" i="0" u="none" strike="noStrike" cap="none" normalizeH="0" baseline="0" dirty="0">
                          <a:ln>
                            <a:noFill/>
                          </a:ln>
                          <a:solidFill>
                            <a:schemeClr val="tx1"/>
                          </a:solidFill>
                          <a:effectLst/>
                          <a:latin typeface="Arial" charset="0"/>
                        </a:rPr>
                        <a:t>Director del portafolio</a:t>
                      </a:r>
                    </a:p>
                  </a:txBody>
                  <a:tcPr marL="93725" marR="93725" marT="36000" marB="3600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45"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46" name="4 Marcador de número de diapositiva"/>
          <p:cNvSpPr>
            <a:spLocks noGrp="1"/>
          </p:cNvSpPr>
          <p:nvPr>
            <p:ph type="sldNum" sz="quarter" idx="11"/>
          </p:nvPr>
        </p:nvSpPr>
        <p:spPr/>
        <p:txBody>
          <a:bodyPr/>
          <a:lstStyle/>
          <a:p>
            <a:pPr>
              <a:defRPr/>
            </a:pPr>
            <a:r>
              <a:rPr lang="es-ES"/>
              <a:t>Página: </a:t>
            </a:r>
            <a:fld id="{F1A70EBC-B0A9-40BB-B0F6-70C8D6885BE1}" type="slidenum">
              <a:rPr lang="es-ES"/>
              <a:pPr>
                <a:defRPr/>
              </a:pPr>
              <a:t>59</a:t>
            </a:fld>
            <a:endParaRPr lang="es-E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3ED950CC-EBFD-4F29-BC76-175B79504D61}" type="slidenum">
              <a:rPr lang="es-ES"/>
              <a:pPr>
                <a:defRPr/>
              </a:pPr>
              <a:t>6</a:t>
            </a:fld>
            <a:endParaRPr lang="es-ES"/>
          </a:p>
        </p:txBody>
      </p:sp>
      <p:sp>
        <p:nvSpPr>
          <p:cNvPr id="14340" name="Rectangle 2"/>
          <p:cNvSpPr>
            <a:spLocks noGrp="1" noChangeArrowheads="1"/>
          </p:cNvSpPr>
          <p:nvPr>
            <p:ph type="title"/>
          </p:nvPr>
        </p:nvSpPr>
        <p:spPr>
          <a:xfrm>
            <a:off x="-1" y="-55779"/>
            <a:ext cx="11470105" cy="564243"/>
          </a:xfrm>
        </p:spPr>
        <p:txBody>
          <a:bodyPr>
            <a:normAutofit/>
          </a:bodyPr>
          <a:lstStyle/>
          <a:p>
            <a:pPr eaLnBrk="1" hangingPunct="1"/>
            <a:r>
              <a:rPr lang="es-ES" dirty="0"/>
              <a:t>La Estructura en Tres Partes de la Guía PMBOK</a:t>
            </a:r>
            <a:r>
              <a:rPr lang="es-ES" baseline="30000" dirty="0"/>
              <a:t>®</a:t>
            </a:r>
            <a:r>
              <a:rPr lang="es-ES" dirty="0"/>
              <a:t> 6.0 (756 páginas)</a:t>
            </a:r>
          </a:p>
        </p:txBody>
      </p:sp>
      <p:sp>
        <p:nvSpPr>
          <p:cNvPr id="14341" name="Rectangle 3"/>
          <p:cNvSpPr>
            <a:spLocks noGrp="1" noChangeArrowheads="1"/>
          </p:cNvSpPr>
          <p:nvPr>
            <p:ph type="body" idx="1"/>
          </p:nvPr>
        </p:nvSpPr>
        <p:spPr>
          <a:xfrm>
            <a:off x="427964" y="619108"/>
            <a:ext cx="11115674" cy="5619783"/>
          </a:xfrm>
        </p:spPr>
        <p:txBody>
          <a:bodyPr>
            <a:normAutofit fontScale="92500" lnSpcReduction="20000"/>
          </a:bodyPr>
          <a:lstStyle/>
          <a:p>
            <a:pPr eaLnBrk="1" hangingPunct="1">
              <a:lnSpc>
                <a:spcPct val="110000"/>
              </a:lnSpc>
            </a:pPr>
            <a:r>
              <a:rPr lang="es-ES" dirty="0"/>
              <a:t>P1 Guía de los Fundamentos para la Dirección de Proyectos</a:t>
            </a:r>
          </a:p>
          <a:p>
            <a:pPr marL="723900" lvl="1" indent="-361950" eaLnBrk="1" hangingPunct="1"/>
            <a:r>
              <a:rPr lang="es-ES" dirty="0"/>
              <a:t>Capítulo 1: Introducción a la Dirección de Proyectos</a:t>
            </a:r>
          </a:p>
          <a:p>
            <a:pPr marL="723900" lvl="1" indent="-361950" eaLnBrk="1" hangingPunct="1"/>
            <a:r>
              <a:rPr lang="es-ES" dirty="0"/>
              <a:t>Capítulo 2: El Entorno en el que Operan los proyectos</a:t>
            </a:r>
          </a:p>
          <a:p>
            <a:pPr marL="723900" lvl="1" indent="-361950" eaLnBrk="1" hangingPunct="1"/>
            <a:r>
              <a:rPr lang="es-ES" dirty="0"/>
              <a:t>Capítulo 3: El Rol del Director de Proyectos</a:t>
            </a:r>
          </a:p>
          <a:p>
            <a:pPr marL="723900" lvl="1" indent="-361950" eaLnBrk="1" hangingPunct="1"/>
            <a:r>
              <a:rPr lang="es-ES" dirty="0"/>
              <a:t>Capítulos 4 a 13</a:t>
            </a:r>
            <a:br>
              <a:rPr lang="es-ES" dirty="0"/>
            </a:br>
            <a:r>
              <a:rPr lang="es-ES" dirty="0"/>
              <a:t>Integración, Alcance, Tiempo, Costes, Calidad, Recursos, Comunicación, Riesgos, Adquisiciones e Interesados</a:t>
            </a:r>
          </a:p>
          <a:p>
            <a:pPr eaLnBrk="1" hangingPunct="1"/>
            <a:r>
              <a:rPr lang="es-ES" dirty="0"/>
              <a:t>P2 El Estándar para la Dirección de Proyectos </a:t>
            </a:r>
          </a:p>
          <a:p>
            <a:pPr marL="723900" lvl="1" indent="-361950" eaLnBrk="1" hangingPunct="1"/>
            <a:r>
              <a:rPr lang="es-ES" sz="2100" dirty="0"/>
              <a:t>Capitulo 1: Introducción</a:t>
            </a:r>
          </a:p>
          <a:p>
            <a:pPr marL="723900" lvl="1" indent="-361950" eaLnBrk="1" hangingPunct="1"/>
            <a:r>
              <a:rPr lang="es-ES" sz="2100" dirty="0"/>
              <a:t>Capítulos 2 a 6: Grupos de Procesos de</a:t>
            </a:r>
            <a:br>
              <a:rPr lang="es-ES" sz="2100" dirty="0"/>
            </a:br>
            <a:r>
              <a:rPr lang="es-ES" sz="2100" dirty="0"/>
              <a:t>Inicio, Planificación, Ejecución, Seguimiento y Control y Cierre</a:t>
            </a:r>
          </a:p>
          <a:p>
            <a:pPr eaLnBrk="1" hangingPunct="1"/>
            <a:r>
              <a:rPr lang="es-ES" dirty="0"/>
              <a:t>P3 Apéndices y Glosario </a:t>
            </a:r>
          </a:p>
          <a:p>
            <a:pPr marL="723900" lvl="1" indent="-361950" eaLnBrk="1" hangingPunct="1"/>
            <a:r>
              <a:rPr lang="es-ES" sz="2100" dirty="0"/>
              <a:t>X1 Cambios de la sexta edición</a:t>
            </a:r>
          </a:p>
          <a:p>
            <a:pPr marL="723900" lvl="1" indent="-361950" eaLnBrk="1" hangingPunct="1"/>
            <a:r>
              <a:rPr lang="es-ES" sz="2100" dirty="0"/>
              <a:t>X2 Contribuyentes y revisores</a:t>
            </a:r>
          </a:p>
          <a:p>
            <a:pPr marL="723900" lvl="1" indent="-361950" eaLnBrk="1" hangingPunct="1"/>
            <a:r>
              <a:rPr lang="es-ES" sz="2100" dirty="0"/>
              <a:t>X3 Entornos de proyectos ágiles, iterativos, adaptativos e híbridos</a:t>
            </a:r>
          </a:p>
          <a:p>
            <a:pPr marL="723900" lvl="1" indent="-361950" eaLnBrk="1" hangingPunct="1"/>
            <a:r>
              <a:rPr lang="es-ES" sz="2100" dirty="0"/>
              <a:t>X4 Resumen de conceptos clave de áreas de conocimiento</a:t>
            </a:r>
          </a:p>
          <a:p>
            <a:pPr marL="723900" lvl="1" indent="-361950" eaLnBrk="1" hangingPunct="1"/>
            <a:r>
              <a:rPr lang="es-ES" sz="2100" dirty="0"/>
              <a:t>X5 Resumen de consideraciones para la adaptación de áreas de conocimiento</a:t>
            </a:r>
          </a:p>
          <a:p>
            <a:pPr marL="723900" lvl="1" indent="-361950" eaLnBrk="1" hangingPunct="1"/>
            <a:r>
              <a:rPr lang="es-ES" sz="2100" dirty="0"/>
              <a:t>X6 Herramientas y técnicas</a:t>
            </a:r>
          </a:p>
          <a:p>
            <a:pPr marL="723900" lvl="1" indent="-361950" eaLnBrk="1" hangingPunct="1"/>
            <a:r>
              <a:rPr lang="es-ES" sz="2100" dirty="0"/>
              <a:t>Glosario </a:t>
            </a:r>
          </a:p>
        </p:txBody>
      </p:sp>
    </p:spTree>
    <p:extLst>
      <p:ext uri="{BB962C8B-B14F-4D97-AF65-F5344CB8AC3E}">
        <p14:creationId xmlns:p14="http://schemas.microsoft.com/office/powerpoint/2010/main" val="26017059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
          <p:cNvSpPr>
            <a:spLocks noGrp="1" noChangeArrowheads="1"/>
          </p:cNvSpPr>
          <p:nvPr>
            <p:ph type="title"/>
          </p:nvPr>
        </p:nvSpPr>
        <p:spPr/>
        <p:txBody>
          <a:bodyPr>
            <a:normAutofit fontScale="90000"/>
          </a:bodyPr>
          <a:lstStyle/>
          <a:p>
            <a:pPr eaLnBrk="1" hangingPunct="1"/>
            <a:r>
              <a:rPr lang="es-ES" dirty="0"/>
              <a:t>Gestión de Proyectos y Gestión de Operaciones</a:t>
            </a:r>
          </a:p>
        </p:txBody>
      </p:sp>
      <p:sp>
        <p:nvSpPr>
          <p:cNvPr id="29701" name="Rectangle 3"/>
          <p:cNvSpPr>
            <a:spLocks noGrp="1" noChangeArrowheads="1"/>
          </p:cNvSpPr>
          <p:nvPr>
            <p:ph idx="1"/>
          </p:nvPr>
        </p:nvSpPr>
        <p:spPr/>
        <p:txBody>
          <a:bodyPr/>
          <a:lstStyle/>
          <a:p>
            <a:pPr eaLnBrk="1" hangingPunct="1">
              <a:lnSpc>
                <a:spcPct val="90000"/>
              </a:lnSpc>
            </a:pPr>
            <a:r>
              <a:rPr lang="es-ES" dirty="0"/>
              <a:t>La naturaleza eventual de los proyectos difiere enormemente de la naturaleza continua de las operaciones</a:t>
            </a:r>
          </a:p>
          <a:p>
            <a:pPr eaLnBrk="1" hangingPunct="1">
              <a:lnSpc>
                <a:spcPct val="90000"/>
              </a:lnSpc>
            </a:pPr>
            <a:r>
              <a:rPr lang="es-ES" dirty="0"/>
              <a:t>Debido a ello, los métodos de gestión de la dirección de proyectos son muy diferentes respecto de los de la dirección de operaciones</a:t>
            </a:r>
          </a:p>
          <a:p>
            <a:pPr eaLnBrk="1" hangingPunct="1">
              <a:lnSpc>
                <a:spcPct val="90000"/>
              </a:lnSpc>
            </a:pPr>
            <a:r>
              <a:rPr lang="es-ES" dirty="0"/>
              <a:t>Sin embargo, el resultado de la mayoría de los proyectos es un producto y/o servicio que una vez desarrollado se explotará a través de una operación</a:t>
            </a:r>
          </a:p>
          <a:p>
            <a:pPr eaLnBrk="1" hangingPunct="1">
              <a:lnSpc>
                <a:spcPct val="90000"/>
              </a:lnSpc>
            </a:pPr>
            <a:r>
              <a:rPr lang="es-ES" dirty="0"/>
              <a:t>También, los proyectos se utilizan a menudo para mejorar y cambiar operaciones ya existentes, implementando nuevos métodos de gestionarlas ó innovaciones tecnológicas</a:t>
            </a:r>
          </a:p>
          <a:p>
            <a:pPr eaLnBrk="1" hangingPunct="1">
              <a:lnSpc>
                <a:spcPct val="90000"/>
              </a:lnSpc>
            </a:pPr>
            <a:r>
              <a:rPr lang="es-ES" dirty="0"/>
              <a:t>A lo largo de ciclo de vida de un producto, proyectos y operaciones se entrecruzan entre si y se transfieren recursos, conocimientos y entregables</a:t>
            </a:r>
          </a:p>
          <a:p>
            <a:pPr eaLnBrk="1" hangingPunct="1">
              <a:lnSpc>
                <a:spcPct val="90000"/>
              </a:lnSpc>
            </a:pPr>
            <a:r>
              <a:rPr lang="es-ES" dirty="0"/>
              <a:t>Usualmente, la transferencia va de la operación al proyecto al principio de este y del proyecto a la operación cuando es completado.</a:t>
            </a:r>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033FEA4A-CB2B-45A4-8D81-FF8BB492E9A8}" type="slidenum">
              <a:rPr lang="es-ES"/>
              <a:pPr>
                <a:defRPr/>
              </a:pPr>
              <a:t>60</a:t>
            </a:fld>
            <a:endParaRPr lang="es-ES"/>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2"/>
          <p:cNvSpPr>
            <a:spLocks noGrp="1" noChangeArrowheads="1"/>
          </p:cNvSpPr>
          <p:nvPr>
            <p:ph type="title"/>
          </p:nvPr>
        </p:nvSpPr>
        <p:spPr/>
        <p:txBody>
          <a:bodyPr>
            <a:normAutofit fontScale="90000"/>
          </a:bodyPr>
          <a:lstStyle/>
          <a:p>
            <a:pPr eaLnBrk="1" hangingPunct="1"/>
            <a:r>
              <a:rPr lang="es-ES" dirty="0"/>
              <a:t>La Oficina de Gestión de Proyectos (</a:t>
            </a:r>
            <a:r>
              <a:rPr lang="en-US" dirty="0"/>
              <a:t>PMO)</a:t>
            </a:r>
          </a:p>
        </p:txBody>
      </p:sp>
      <p:sp>
        <p:nvSpPr>
          <p:cNvPr id="30725" name="Rectangle 3"/>
          <p:cNvSpPr>
            <a:spLocks noGrp="1" noChangeArrowheads="1"/>
          </p:cNvSpPr>
          <p:nvPr>
            <p:ph idx="1"/>
          </p:nvPr>
        </p:nvSpPr>
        <p:spPr/>
        <p:txBody>
          <a:bodyPr/>
          <a:lstStyle/>
          <a:p>
            <a:pPr eaLnBrk="1" hangingPunct="1"/>
            <a:r>
              <a:rPr lang="es-ES" sz="2000" dirty="0"/>
              <a:t>Aunque a veces interviene directamente en la dirección de algunos proyectos, el concepto y la filosofía de la PMO enfatiza la planificación coordinada de los proyectos y sub proyectos de la organización, priorizando su ejecución y  vinculándolos a los objetivos del negocio</a:t>
            </a:r>
          </a:p>
          <a:p>
            <a:pPr eaLnBrk="1" hangingPunct="1"/>
            <a:r>
              <a:rPr lang="es-ES" sz="2000" dirty="0"/>
              <a:t>Las características fundamentales de una PMO</a:t>
            </a:r>
          </a:p>
          <a:p>
            <a:pPr lvl="1" eaLnBrk="1" hangingPunct="1"/>
            <a:r>
              <a:rPr lang="es-ES" sz="1800" dirty="0"/>
              <a:t>Recursos compartidos y coordinados entre proyectos</a:t>
            </a:r>
          </a:p>
          <a:p>
            <a:pPr lvl="1" eaLnBrk="1" hangingPunct="1"/>
            <a:r>
              <a:rPr lang="es-ES" sz="1800" dirty="0"/>
              <a:t>Identificación y desarrollo de la metodología de dirección de proyectos, de las mejores prácticas y de las normas</a:t>
            </a:r>
          </a:p>
          <a:p>
            <a:pPr lvl="1" eaLnBrk="1" hangingPunct="1"/>
            <a:r>
              <a:rPr lang="es-ES" sz="1800" dirty="0"/>
              <a:t>Oficina de información y administración de políticas, procedimientos y plantilla</a:t>
            </a:r>
          </a:p>
          <a:p>
            <a:pPr lvl="1" eaLnBrk="1" hangingPunct="1"/>
            <a:r>
              <a:rPr lang="es-ES" sz="1800" dirty="0"/>
              <a:t>Dirección de configuración centralizada para todos los proyectos</a:t>
            </a:r>
          </a:p>
          <a:p>
            <a:pPr lvl="1" eaLnBrk="1" hangingPunct="1"/>
            <a:r>
              <a:rPr lang="es-ES" sz="1800" dirty="0"/>
              <a:t>Repositorio y gestión centralizados para riesgos compartidos</a:t>
            </a:r>
          </a:p>
          <a:p>
            <a:pPr lvl="1" eaLnBrk="1" hangingPunct="1"/>
            <a:r>
              <a:rPr lang="es-ES" sz="1800" dirty="0"/>
              <a:t>Oficina central para la operación y gestión de herramientas del proyecto</a:t>
            </a:r>
          </a:p>
          <a:p>
            <a:pPr lvl="1" eaLnBrk="1" hangingPunct="1"/>
            <a:r>
              <a:rPr lang="es-ES" sz="1800" dirty="0"/>
              <a:t>Coordinación central de la gestión de las comunicaciones entre proyectos</a:t>
            </a:r>
          </a:p>
          <a:p>
            <a:pPr lvl="1" eaLnBrk="1" hangingPunct="1"/>
            <a:r>
              <a:rPr lang="es-ES" sz="1800" dirty="0"/>
              <a:t>Una plataforma de formación y guía para directores del proyecto</a:t>
            </a:r>
          </a:p>
          <a:p>
            <a:pPr lvl="1" eaLnBrk="1" hangingPunct="1"/>
            <a:r>
              <a:rPr lang="es-ES" sz="1800" dirty="0"/>
              <a:t>Supervisión central de todos los cronogramas y presupuestos de proyectos </a:t>
            </a:r>
          </a:p>
          <a:p>
            <a:pPr lvl="1" eaLnBrk="1" hangingPunct="1"/>
            <a:r>
              <a:rPr lang="es-ES" sz="1800" dirty="0"/>
              <a:t>Coordinación de los estándares generales del proyecto entre el director del proyecto y cualquier organización de evaluación estándares interna o externa</a:t>
            </a:r>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B8AF715E-42AC-44DE-AD2C-D965935A3738}" type="slidenum">
              <a:rPr lang="es-ES"/>
              <a:pPr>
                <a:defRPr/>
              </a:pPr>
              <a:t>61</a:t>
            </a:fld>
            <a:endParaRPr lang="es-ES"/>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dirty="0"/>
              <a:t>Tipos de Oficina de Gestión de Proyectos </a:t>
            </a:r>
          </a:p>
        </p:txBody>
      </p:sp>
      <p:sp>
        <p:nvSpPr>
          <p:cNvPr id="3" name="2 Marcador de contenido"/>
          <p:cNvSpPr>
            <a:spLocks noGrp="1"/>
          </p:cNvSpPr>
          <p:nvPr>
            <p:ph idx="1"/>
          </p:nvPr>
        </p:nvSpPr>
        <p:spPr/>
        <p:txBody>
          <a:bodyPr/>
          <a:lstStyle/>
          <a:p>
            <a:pPr marL="350838" indent="-342900"/>
            <a:r>
              <a:rPr lang="es-ES" b="1" dirty="0"/>
              <a:t>De apoyo</a:t>
            </a:r>
            <a:r>
              <a:rPr lang="es-ES" dirty="0"/>
              <a:t>. La PMO de apoyo ayuda a los directores de proyecto proporcionando guías, proyectos proporcionando guías, formación, mejores prácticas, artefactos, acceso a información y las lecciones aprendidas en la gestión de proyectos. Este tipo de PMO ejerce un grado de control bajo sobre los directores de proyecto.</a:t>
            </a:r>
          </a:p>
          <a:p>
            <a:pPr marL="350838" indent="-342900"/>
            <a:r>
              <a:rPr lang="es-ES" b="1" dirty="0"/>
              <a:t>De control</a:t>
            </a:r>
            <a:r>
              <a:rPr lang="es-ES" dirty="0"/>
              <a:t>. La PMO controladora proporciona apoyo y exigir el cumplimiento a través de diversos medios. Cumplimiento puede implicar la adopción de marcos de gestión de proyectos o metodologías, usando plantillas específicas, </a:t>
            </a:r>
            <a:br>
              <a:rPr lang="es-ES" dirty="0"/>
            </a:br>
            <a:r>
              <a:rPr lang="es-ES" dirty="0"/>
              <a:t>formas y herramientas, o conformidad con la gobernanza. </a:t>
            </a:r>
            <a:br>
              <a:rPr lang="es-ES" dirty="0"/>
            </a:br>
            <a:r>
              <a:rPr lang="es-ES" dirty="0"/>
              <a:t>El grado de control sobre los directores de proyecto </a:t>
            </a:r>
            <a:br>
              <a:rPr lang="es-ES" dirty="0"/>
            </a:br>
            <a:r>
              <a:rPr lang="es-ES" dirty="0"/>
              <a:t>de este tipo de PMO es moderado.</a:t>
            </a:r>
          </a:p>
          <a:p>
            <a:pPr marL="350838" indent="-342900"/>
            <a:r>
              <a:rPr lang="es-ES" b="1" dirty="0"/>
              <a:t>De dirección</a:t>
            </a:r>
            <a:r>
              <a:rPr lang="es-ES" dirty="0"/>
              <a:t>. Una PMO directiva  interviene en la gestión</a:t>
            </a:r>
            <a:br>
              <a:rPr lang="es-ES" dirty="0"/>
            </a:br>
            <a:r>
              <a:rPr lang="es-ES" dirty="0"/>
              <a:t> directa de los proyectos. El grado de control sobre los </a:t>
            </a:r>
            <a:br>
              <a:rPr lang="es-ES" dirty="0"/>
            </a:br>
            <a:r>
              <a:rPr lang="es-ES" dirty="0"/>
              <a:t>directores de proyecto de este tipo de PMO es alto.</a:t>
            </a:r>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963F7D58-57EC-418C-BE87-234B6873F7FB}" type="slidenum">
              <a:rPr lang="es-ES" smtClean="0"/>
              <a:pPr>
                <a:defRPr/>
              </a:pPr>
              <a:t>62</a:t>
            </a:fld>
            <a:endParaRPr lang="es-ES"/>
          </a:p>
        </p:txBody>
      </p:sp>
      <p:pic>
        <p:nvPicPr>
          <p:cNvPr id="6" name="Imagen 5">
            <a:extLst>
              <a:ext uri="{FF2B5EF4-FFF2-40B4-BE49-F238E27FC236}">
                <a16:creationId xmlns:a16="http://schemas.microsoft.com/office/drawing/2014/main" id="{7722F481-5B73-357D-B8F2-03627A541B5F}"/>
              </a:ext>
            </a:extLst>
          </p:cNvPr>
          <p:cNvPicPr>
            <a:picLocks noChangeAspect="1"/>
          </p:cNvPicPr>
          <p:nvPr/>
        </p:nvPicPr>
        <p:blipFill>
          <a:blip r:embed="rId3"/>
          <a:stretch>
            <a:fillRect/>
          </a:stretch>
        </p:blipFill>
        <p:spPr>
          <a:xfrm>
            <a:off x="8377381" y="2802721"/>
            <a:ext cx="3330943" cy="3324604"/>
          </a:xfrm>
          <a:prstGeom prst="rect">
            <a:avLst/>
          </a:prstGeom>
        </p:spPr>
      </p:pic>
    </p:spTree>
    <p:extLst>
      <p:ext uri="{BB962C8B-B14F-4D97-AF65-F5344CB8AC3E}">
        <p14:creationId xmlns:p14="http://schemas.microsoft.com/office/powerpoint/2010/main" val="3460803054"/>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2"/>
          <p:cNvSpPr>
            <a:spLocks noGrp="1" noChangeArrowheads="1"/>
          </p:cNvSpPr>
          <p:nvPr>
            <p:ph type="title"/>
          </p:nvPr>
        </p:nvSpPr>
        <p:spPr/>
        <p:txBody>
          <a:bodyPr>
            <a:normAutofit/>
          </a:bodyPr>
          <a:lstStyle/>
          <a:p>
            <a:pPr eaLnBrk="1" hangingPunct="1"/>
            <a:r>
              <a:rPr lang="es-ES" sz="2000"/>
              <a:t>Diferencias entre Equipos de Dirección del Proyecto y PMOs</a:t>
            </a:r>
            <a:endParaRPr lang="en-US" sz="2000"/>
          </a:p>
        </p:txBody>
      </p:sp>
      <p:sp>
        <p:nvSpPr>
          <p:cNvPr id="31749" name="Rectangle 3"/>
          <p:cNvSpPr>
            <a:spLocks noGrp="1" noChangeArrowheads="1"/>
          </p:cNvSpPr>
          <p:nvPr>
            <p:ph idx="1"/>
          </p:nvPr>
        </p:nvSpPr>
        <p:spPr>
          <a:xfrm>
            <a:off x="285068" y="810490"/>
            <a:ext cx="11621863" cy="5237019"/>
          </a:xfrm>
        </p:spPr>
        <p:txBody>
          <a:bodyPr/>
          <a:lstStyle/>
          <a:p>
            <a:pPr eaLnBrk="1" hangingPunct="1">
              <a:lnSpc>
                <a:spcPct val="80000"/>
              </a:lnSpc>
            </a:pPr>
            <a:r>
              <a:rPr lang="es-ES" sz="2000" dirty="0"/>
              <a:t>Los directores del proyecto y las PMO persiguen distintos objetivos, que deben estar alineados con las necesidades estratégicas de la empresa</a:t>
            </a:r>
          </a:p>
          <a:p>
            <a:pPr eaLnBrk="1" hangingPunct="1">
              <a:lnSpc>
                <a:spcPct val="80000"/>
              </a:lnSpc>
            </a:pPr>
            <a:r>
              <a:rPr lang="es-ES" sz="2000" dirty="0"/>
              <a:t>Un director del proyecto es responsable de cumplir con los objetivos específicos del proyecto, mientras que una PMO es una organización con una perspectiva más empresarial.</a:t>
            </a:r>
          </a:p>
          <a:p>
            <a:pPr eaLnBrk="1" hangingPunct="1">
              <a:lnSpc>
                <a:spcPct val="80000"/>
              </a:lnSpc>
            </a:pPr>
            <a:r>
              <a:rPr lang="es-ES" sz="2000" dirty="0"/>
              <a:t>El director del proyecto se centra en los objetivos específicos del proyecto, mientras que la PMO solo los considerar como medios para cumplir con los objetivos del negocio.</a:t>
            </a:r>
          </a:p>
          <a:p>
            <a:pPr eaLnBrk="1" hangingPunct="1">
              <a:lnSpc>
                <a:spcPct val="80000"/>
              </a:lnSpc>
            </a:pPr>
            <a:r>
              <a:rPr lang="es-ES" sz="2000" dirty="0"/>
              <a:t>El director del proyecto optimiza los recursos asignados al proyecto, mientras que la PMO optimiza el uso de recursos compartidos por todos los proyectos.</a:t>
            </a:r>
          </a:p>
          <a:p>
            <a:pPr eaLnBrk="1" hangingPunct="1">
              <a:lnSpc>
                <a:spcPct val="80000"/>
              </a:lnSpc>
            </a:pPr>
            <a:r>
              <a:rPr lang="es-ES" sz="2000" dirty="0"/>
              <a:t>El director del proyecto gestiona el alcance, el cronograma, el coste y la calidad de los productos del proyecto, mientras que la PMO gestiona el riesgo y la oportunidad general, así como las interdependencias entre proyectos.</a:t>
            </a:r>
          </a:p>
          <a:p>
            <a:pPr eaLnBrk="1" hangingPunct="1">
              <a:lnSpc>
                <a:spcPct val="80000"/>
              </a:lnSpc>
            </a:pPr>
            <a:r>
              <a:rPr lang="es-ES" sz="2000" dirty="0"/>
              <a:t>El director del proyecto informa acerca del avance del proyecto y sobre otros aspectos específicos del mismo, mientras que la PMO proporciona información consolidada de todos los proyectos de la cartera.</a:t>
            </a:r>
            <a:endParaRPr lang="en-US" sz="2000" dirty="0"/>
          </a:p>
        </p:txBody>
      </p:sp>
      <p:sp>
        <p:nvSpPr>
          <p:cNvPr id="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5" name="4 Marcador de número de diapositiva"/>
          <p:cNvSpPr>
            <a:spLocks noGrp="1"/>
          </p:cNvSpPr>
          <p:nvPr>
            <p:ph type="sldNum" sz="quarter" idx="11"/>
          </p:nvPr>
        </p:nvSpPr>
        <p:spPr/>
        <p:txBody>
          <a:bodyPr/>
          <a:lstStyle/>
          <a:p>
            <a:pPr>
              <a:defRPr/>
            </a:pPr>
            <a:r>
              <a:rPr lang="es-ES"/>
              <a:t>Página: </a:t>
            </a:r>
            <a:fld id="{89FB1D4A-B9EF-4695-9979-DBFAC0110EC4}" type="slidenum">
              <a:rPr lang="es-ES"/>
              <a:pPr>
                <a:defRPr/>
              </a:pPr>
              <a:t>63</a:t>
            </a:fld>
            <a:endParaRPr lang="es-ES"/>
          </a:p>
        </p:txBody>
      </p:sp>
      <p:pic>
        <p:nvPicPr>
          <p:cNvPr id="3074" name="Picture 2" descr="PMO Global Alliance">
            <a:extLst>
              <a:ext uri="{FF2B5EF4-FFF2-40B4-BE49-F238E27FC236}">
                <a16:creationId xmlns:a16="http://schemas.microsoft.com/office/drawing/2014/main" id="{88B0ECF2-D089-5482-4AA6-BC11228BA36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748" t="27481" r="5178" b="26405"/>
          <a:stretch/>
        </p:blipFill>
        <p:spPr bwMode="auto">
          <a:xfrm>
            <a:off x="8724760" y="4718752"/>
            <a:ext cx="2595419" cy="13287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pPr eaLnBrk="1" hangingPunct="1"/>
            <a:r>
              <a:rPr lang="es-ES" dirty="0"/>
              <a:t>La PMO y su relación con los Sistemas PMS y PMIS Corporativos</a:t>
            </a:r>
          </a:p>
        </p:txBody>
      </p:sp>
      <p:sp>
        <p:nvSpPr>
          <p:cNvPr id="32771" name="Rectangle 3"/>
          <p:cNvSpPr>
            <a:spLocks noGrp="1" noChangeArrowheads="1"/>
          </p:cNvSpPr>
          <p:nvPr>
            <p:ph idx="1"/>
          </p:nvPr>
        </p:nvSpPr>
        <p:spPr/>
        <p:txBody>
          <a:bodyPr>
            <a:normAutofit/>
          </a:bodyPr>
          <a:lstStyle/>
          <a:p>
            <a:pPr eaLnBrk="1" hangingPunct="1">
              <a:lnSpc>
                <a:spcPct val="90000"/>
              </a:lnSpc>
            </a:pPr>
            <a:r>
              <a:rPr lang="es-ES" dirty="0"/>
              <a:t>La Project Management Office (PMO) u Oficina de Gestión de Proyectos:</a:t>
            </a:r>
          </a:p>
          <a:p>
            <a:pPr lvl="1" eaLnBrk="1" hangingPunct="1">
              <a:lnSpc>
                <a:spcPct val="90000"/>
              </a:lnSpc>
            </a:pPr>
            <a:r>
              <a:rPr lang="es-ES" sz="1800" dirty="0"/>
              <a:t>Obligada en las organizaciones orientadas a proyectos</a:t>
            </a:r>
          </a:p>
          <a:p>
            <a:pPr lvl="1" eaLnBrk="1" hangingPunct="1">
              <a:lnSpc>
                <a:spcPct val="90000"/>
              </a:lnSpc>
            </a:pPr>
            <a:r>
              <a:rPr lang="es-ES" sz="1800" dirty="0"/>
              <a:t>Muy útil en las organizaciones matriciales</a:t>
            </a:r>
          </a:p>
          <a:p>
            <a:pPr lvl="1" eaLnBrk="1" hangingPunct="1">
              <a:lnSpc>
                <a:spcPct val="90000"/>
              </a:lnSpc>
            </a:pPr>
            <a:r>
              <a:rPr lang="es-ES" sz="1800" dirty="0"/>
              <a:t>Función de apoyo y asesoramiento a directores de proyecto</a:t>
            </a:r>
          </a:p>
          <a:p>
            <a:pPr eaLnBrk="1" hangingPunct="1">
              <a:lnSpc>
                <a:spcPct val="90000"/>
              </a:lnSpc>
            </a:pPr>
            <a:r>
              <a:rPr lang="es-ES" dirty="0"/>
              <a:t>El Project Management </a:t>
            </a:r>
            <a:r>
              <a:rPr lang="es-ES" dirty="0" err="1"/>
              <a:t>System</a:t>
            </a:r>
            <a:r>
              <a:rPr lang="es-ES" dirty="0"/>
              <a:t> (PMS) </a:t>
            </a:r>
            <a:r>
              <a:rPr lang="es-ES" dirty="0" err="1"/>
              <a:t>ó</a:t>
            </a:r>
            <a:r>
              <a:rPr lang="es-ES" dirty="0"/>
              <a:t> Sistema de Gestión de Proyectos:</a:t>
            </a:r>
          </a:p>
          <a:p>
            <a:pPr lvl="1" eaLnBrk="1" hangingPunct="1">
              <a:lnSpc>
                <a:spcPct val="90000"/>
              </a:lnSpc>
            </a:pPr>
            <a:r>
              <a:rPr lang="es-ES" sz="1800" dirty="0"/>
              <a:t>Metodología corporativa: un conjunto de herramientas, técnicas, recursos y procedimientos utilizados para gestionar proyectos en una organización determinada</a:t>
            </a:r>
          </a:p>
          <a:p>
            <a:pPr eaLnBrk="1" hangingPunct="1">
              <a:lnSpc>
                <a:spcPct val="90000"/>
              </a:lnSpc>
            </a:pPr>
            <a:r>
              <a:rPr lang="es-ES" sz="2000" dirty="0"/>
              <a:t>El Project Management </a:t>
            </a:r>
            <a:r>
              <a:rPr lang="es-ES" sz="2000" dirty="0" err="1"/>
              <a:t>Information</a:t>
            </a:r>
            <a:r>
              <a:rPr lang="es-ES" sz="2000" dirty="0"/>
              <a:t> </a:t>
            </a:r>
            <a:r>
              <a:rPr lang="es-ES" sz="2000" dirty="0" err="1"/>
              <a:t>System</a:t>
            </a:r>
            <a:r>
              <a:rPr lang="es-ES" sz="2000" dirty="0"/>
              <a:t> (PMIS) </a:t>
            </a:r>
            <a:r>
              <a:rPr lang="es-ES" sz="2000" dirty="0" err="1"/>
              <a:t>ó</a:t>
            </a:r>
            <a:r>
              <a:rPr lang="es-ES" sz="2000" dirty="0"/>
              <a:t> Sistema de Información de la Gestión de Proyectos es diferente y complementario del PMS</a:t>
            </a:r>
          </a:p>
          <a:p>
            <a:pPr lvl="1" eaLnBrk="1" hangingPunct="1">
              <a:lnSpc>
                <a:spcPct val="90000"/>
              </a:lnSpc>
            </a:pPr>
            <a:r>
              <a:rPr lang="es-ES" sz="1800" dirty="0"/>
              <a:t>Conjunto estandarizado de herramientas automatizadas disponibles dentro de la organización e integradas en un sistema digital. </a:t>
            </a:r>
          </a:p>
          <a:p>
            <a:pPr eaLnBrk="1" hangingPunct="1">
              <a:lnSpc>
                <a:spcPct val="90000"/>
              </a:lnSpc>
            </a:pPr>
            <a:r>
              <a:rPr lang="es-ES" sz="2000" dirty="0"/>
              <a:t>Una de las funciones de la PMO consistirá en elaborar un PMS y un PMIS compatibles, haciendo que se apliquen y se mejoren progresivamente</a:t>
            </a:r>
          </a:p>
          <a:p>
            <a:pPr eaLnBrk="1" hangingPunct="1">
              <a:lnSpc>
                <a:spcPct val="90000"/>
              </a:lnSpc>
            </a:pPr>
            <a:r>
              <a:rPr lang="es-ES" sz="2000" dirty="0"/>
              <a:t>El Director del Proyecto y el Equipo de Dirección del Proyecto deben siempre ajustar a la complejidad, tamaño e idiosincrasia del proyecto las recomendaciones de la PMO, incluyendo el PMS y el PMIS</a:t>
            </a:r>
          </a:p>
        </p:txBody>
      </p:sp>
      <p:sp>
        <p:nvSpPr>
          <p:cNvPr id="30724"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30725" name="4 Marcador de número de diapositiva"/>
          <p:cNvSpPr>
            <a:spLocks noGrp="1"/>
          </p:cNvSpPr>
          <p:nvPr>
            <p:ph type="sldNum" sz="quarter" idx="11"/>
          </p:nvPr>
        </p:nvSpPr>
        <p:spPr/>
        <p:txBody>
          <a:bodyPr/>
          <a:lstStyle/>
          <a:p>
            <a:pPr>
              <a:defRPr/>
            </a:pPr>
            <a:r>
              <a:rPr lang="es-ES"/>
              <a:t>Página: </a:t>
            </a:r>
            <a:fld id="{9DED7E7D-22B0-4D88-AF25-69CA9866614A}" type="slidenum">
              <a:rPr lang="es-ES" smtClean="0"/>
              <a:pPr>
                <a:defRPr/>
              </a:pPr>
              <a:t>64</a:t>
            </a:fld>
            <a:endParaRPr lang="es-E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a:t>Gestión Corporativa de Proyectos</a:t>
            </a:r>
          </a:p>
        </p:txBody>
      </p:sp>
      <p:sp>
        <p:nvSpPr>
          <p:cNvPr id="4" name="Marcador de pie de página 3"/>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65</a:t>
            </a:fld>
            <a:endParaRPr lang="es-ES"/>
          </a:p>
        </p:txBody>
      </p:sp>
      <p:grpSp>
        <p:nvGrpSpPr>
          <p:cNvPr id="3" name="Grupo 2"/>
          <p:cNvGrpSpPr/>
          <p:nvPr/>
        </p:nvGrpSpPr>
        <p:grpSpPr>
          <a:xfrm>
            <a:off x="1341304" y="727113"/>
            <a:ext cx="9408404" cy="5607586"/>
            <a:chOff x="198304" y="727113"/>
            <a:chExt cx="9408404" cy="5607586"/>
          </a:xfrm>
        </p:grpSpPr>
        <p:sp>
          <p:nvSpPr>
            <p:cNvPr id="8" name="Forma libre 7"/>
            <p:cNvSpPr/>
            <p:nvPr/>
          </p:nvSpPr>
          <p:spPr>
            <a:xfrm>
              <a:off x="2932430" y="2669882"/>
              <a:ext cx="1722048" cy="1722048"/>
            </a:xfrm>
            <a:custGeom>
              <a:avLst/>
              <a:gdLst>
                <a:gd name="connsiteX0" fmla="*/ 0 w 1722048"/>
                <a:gd name="connsiteY0" fmla="*/ 861024 h 1722048"/>
                <a:gd name="connsiteX1" fmla="*/ 861024 w 1722048"/>
                <a:gd name="connsiteY1" fmla="*/ 0 h 1722048"/>
                <a:gd name="connsiteX2" fmla="*/ 1722048 w 1722048"/>
                <a:gd name="connsiteY2" fmla="*/ 861024 h 1722048"/>
                <a:gd name="connsiteX3" fmla="*/ 861024 w 1722048"/>
                <a:gd name="connsiteY3" fmla="*/ 1722048 h 1722048"/>
                <a:gd name="connsiteX4" fmla="*/ 0 w 1722048"/>
                <a:gd name="connsiteY4" fmla="*/ 861024 h 172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048" h="1722048">
                  <a:moveTo>
                    <a:pt x="0" y="861024"/>
                  </a:moveTo>
                  <a:cubicBezTo>
                    <a:pt x="0" y="385494"/>
                    <a:pt x="385494" y="0"/>
                    <a:pt x="861024" y="0"/>
                  </a:cubicBezTo>
                  <a:cubicBezTo>
                    <a:pt x="1336554" y="0"/>
                    <a:pt x="1722048" y="385494"/>
                    <a:pt x="1722048" y="861024"/>
                  </a:cubicBezTo>
                  <a:cubicBezTo>
                    <a:pt x="1722048" y="1336554"/>
                    <a:pt x="1336554" y="1722048"/>
                    <a:pt x="861024" y="1722048"/>
                  </a:cubicBezTo>
                  <a:cubicBezTo>
                    <a:pt x="385494" y="1722048"/>
                    <a:pt x="0" y="1336554"/>
                    <a:pt x="0" y="86102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508" tIns="272508" rIns="272508" bIns="272508" numCol="1" spcCol="1270" anchor="ctr" anchorCtr="0">
              <a:noAutofit/>
            </a:bodyPr>
            <a:lstStyle/>
            <a:p>
              <a:pPr defTabSz="711200">
                <a:lnSpc>
                  <a:spcPct val="100000"/>
                </a:lnSpc>
                <a:spcAft>
                  <a:spcPts val="0"/>
                </a:spcAft>
              </a:pPr>
              <a:r>
                <a:rPr lang="es-ES" sz="1600" dirty="0"/>
                <a:t>Portafolios</a:t>
              </a:r>
              <a:br>
                <a:rPr lang="es-ES" sz="1600" dirty="0"/>
              </a:br>
              <a:endParaRPr lang="es-ES" sz="1600" dirty="0"/>
            </a:p>
            <a:p>
              <a:pPr defTabSz="711200">
                <a:lnSpc>
                  <a:spcPct val="100000"/>
                </a:lnSpc>
                <a:spcAft>
                  <a:spcPts val="0"/>
                </a:spcAft>
              </a:pPr>
              <a:r>
                <a:rPr lang="es-ES" sz="1400" dirty="0">
                  <a:solidFill>
                    <a:srgbClr val="000066"/>
                  </a:solidFill>
                </a:rPr>
                <a:t>Alineamiento</a:t>
              </a:r>
              <a:br>
                <a:rPr lang="es-ES" sz="1400" dirty="0">
                  <a:solidFill>
                    <a:srgbClr val="000066"/>
                  </a:solidFill>
                </a:rPr>
              </a:br>
              <a:r>
                <a:rPr lang="es-ES" sz="1400" dirty="0">
                  <a:solidFill>
                    <a:srgbClr val="000066"/>
                  </a:solidFill>
                </a:rPr>
                <a:t>con</a:t>
              </a:r>
            </a:p>
            <a:p>
              <a:pPr defTabSz="711200">
                <a:lnSpc>
                  <a:spcPct val="100000"/>
                </a:lnSpc>
                <a:spcAft>
                  <a:spcPts val="0"/>
                </a:spcAft>
              </a:pPr>
              <a:r>
                <a:rPr lang="es-ES" sz="1400" dirty="0">
                  <a:solidFill>
                    <a:srgbClr val="000066"/>
                  </a:solidFill>
                </a:rPr>
                <a:t>Estrategia</a:t>
              </a:r>
            </a:p>
          </p:txBody>
        </p:sp>
        <p:sp>
          <p:nvSpPr>
            <p:cNvPr id="9" name="Forma libre 8"/>
            <p:cNvSpPr/>
            <p:nvPr/>
          </p:nvSpPr>
          <p:spPr>
            <a:xfrm>
              <a:off x="6940138" y="3330545"/>
              <a:ext cx="456850" cy="581191"/>
            </a:xfrm>
            <a:custGeom>
              <a:avLst/>
              <a:gdLst>
                <a:gd name="connsiteX0" fmla="*/ 0 w 456850"/>
                <a:gd name="connsiteY0" fmla="*/ 116238 h 581191"/>
                <a:gd name="connsiteX1" fmla="*/ 228425 w 456850"/>
                <a:gd name="connsiteY1" fmla="*/ 116238 h 581191"/>
                <a:gd name="connsiteX2" fmla="*/ 228425 w 456850"/>
                <a:gd name="connsiteY2" fmla="*/ 0 h 581191"/>
                <a:gd name="connsiteX3" fmla="*/ 456850 w 456850"/>
                <a:gd name="connsiteY3" fmla="*/ 290596 h 581191"/>
                <a:gd name="connsiteX4" fmla="*/ 228425 w 456850"/>
                <a:gd name="connsiteY4" fmla="*/ 581191 h 581191"/>
                <a:gd name="connsiteX5" fmla="*/ 228425 w 456850"/>
                <a:gd name="connsiteY5" fmla="*/ 464953 h 581191"/>
                <a:gd name="connsiteX6" fmla="*/ 0 w 456850"/>
                <a:gd name="connsiteY6" fmla="*/ 464953 h 581191"/>
                <a:gd name="connsiteX7" fmla="*/ 0 w 456850"/>
                <a:gd name="connsiteY7" fmla="*/ 116238 h 58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6850" h="581191">
                  <a:moveTo>
                    <a:pt x="0" y="116238"/>
                  </a:moveTo>
                  <a:lnTo>
                    <a:pt x="228425" y="116238"/>
                  </a:lnTo>
                  <a:lnTo>
                    <a:pt x="228425" y="0"/>
                  </a:lnTo>
                  <a:lnTo>
                    <a:pt x="456850" y="290596"/>
                  </a:lnTo>
                  <a:lnTo>
                    <a:pt x="228425" y="581191"/>
                  </a:lnTo>
                  <a:lnTo>
                    <a:pt x="228425" y="464953"/>
                  </a:lnTo>
                  <a:lnTo>
                    <a:pt x="0" y="464953"/>
                  </a:lnTo>
                  <a:lnTo>
                    <a:pt x="0" y="11623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16238" rIns="137054" bIns="116237" numCol="1" spcCol="1270" anchor="ctr" anchorCtr="0">
              <a:noAutofit/>
            </a:bodyPr>
            <a:lstStyle/>
            <a:p>
              <a:pPr defTabSz="577850">
                <a:lnSpc>
                  <a:spcPct val="90000"/>
                </a:lnSpc>
                <a:spcAft>
                  <a:spcPct val="35000"/>
                </a:spcAft>
              </a:pPr>
              <a:endParaRPr lang="es-ES" sz="1300"/>
            </a:p>
          </p:txBody>
        </p:sp>
        <p:sp>
          <p:nvSpPr>
            <p:cNvPr id="10" name="Forma libre 9"/>
            <p:cNvSpPr/>
            <p:nvPr/>
          </p:nvSpPr>
          <p:spPr>
            <a:xfrm>
              <a:off x="4427058" y="3670661"/>
              <a:ext cx="1722048" cy="1722048"/>
            </a:xfrm>
            <a:custGeom>
              <a:avLst/>
              <a:gdLst>
                <a:gd name="connsiteX0" fmla="*/ 0 w 1722048"/>
                <a:gd name="connsiteY0" fmla="*/ 861024 h 1722048"/>
                <a:gd name="connsiteX1" fmla="*/ 861024 w 1722048"/>
                <a:gd name="connsiteY1" fmla="*/ 0 h 1722048"/>
                <a:gd name="connsiteX2" fmla="*/ 1722048 w 1722048"/>
                <a:gd name="connsiteY2" fmla="*/ 861024 h 1722048"/>
                <a:gd name="connsiteX3" fmla="*/ 861024 w 1722048"/>
                <a:gd name="connsiteY3" fmla="*/ 1722048 h 1722048"/>
                <a:gd name="connsiteX4" fmla="*/ 0 w 1722048"/>
                <a:gd name="connsiteY4" fmla="*/ 861024 h 172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048" h="1722048">
                  <a:moveTo>
                    <a:pt x="0" y="861024"/>
                  </a:moveTo>
                  <a:cubicBezTo>
                    <a:pt x="0" y="385494"/>
                    <a:pt x="385494" y="0"/>
                    <a:pt x="861024" y="0"/>
                  </a:cubicBezTo>
                  <a:cubicBezTo>
                    <a:pt x="1336554" y="0"/>
                    <a:pt x="1722048" y="385494"/>
                    <a:pt x="1722048" y="861024"/>
                  </a:cubicBezTo>
                  <a:cubicBezTo>
                    <a:pt x="1722048" y="1336554"/>
                    <a:pt x="1336554" y="1722048"/>
                    <a:pt x="861024" y="1722048"/>
                  </a:cubicBezTo>
                  <a:cubicBezTo>
                    <a:pt x="385494" y="1722048"/>
                    <a:pt x="0" y="1336554"/>
                    <a:pt x="0" y="86102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508" tIns="272508" rIns="272508" bIns="272508" numCol="1" spcCol="1270" anchor="ctr" anchorCtr="0">
              <a:noAutofit/>
            </a:bodyPr>
            <a:lstStyle/>
            <a:p>
              <a:pPr defTabSz="711200">
                <a:lnSpc>
                  <a:spcPct val="100000"/>
                </a:lnSpc>
                <a:spcAft>
                  <a:spcPts val="0"/>
                </a:spcAft>
              </a:pPr>
              <a:r>
                <a:rPr lang="es-ES" sz="1600" dirty="0"/>
                <a:t>Programas</a:t>
              </a:r>
            </a:p>
            <a:p>
              <a:pPr defTabSz="711200">
                <a:lnSpc>
                  <a:spcPct val="100000"/>
                </a:lnSpc>
                <a:spcAft>
                  <a:spcPts val="0"/>
                </a:spcAft>
              </a:pPr>
              <a:endParaRPr lang="es-ES" sz="1400" dirty="0">
                <a:solidFill>
                  <a:srgbClr val="000066"/>
                </a:solidFill>
              </a:endParaRPr>
            </a:p>
            <a:p>
              <a:pPr defTabSz="711200">
                <a:lnSpc>
                  <a:spcPct val="100000"/>
                </a:lnSpc>
                <a:spcAft>
                  <a:spcPts val="0"/>
                </a:spcAft>
              </a:pPr>
              <a:r>
                <a:rPr lang="es-ES" sz="1400" dirty="0">
                  <a:solidFill>
                    <a:srgbClr val="000066"/>
                  </a:solidFill>
                </a:rPr>
                <a:t>Entrega</a:t>
              </a:r>
              <a:br>
                <a:rPr lang="es-ES" sz="1400" dirty="0">
                  <a:solidFill>
                    <a:srgbClr val="000066"/>
                  </a:solidFill>
                </a:rPr>
              </a:br>
              <a:r>
                <a:rPr lang="es-ES" sz="1400" dirty="0">
                  <a:solidFill>
                    <a:srgbClr val="000066"/>
                  </a:solidFill>
                </a:rPr>
                <a:t>de</a:t>
              </a:r>
              <a:br>
                <a:rPr lang="es-ES" sz="1400" dirty="0">
                  <a:solidFill>
                    <a:srgbClr val="000066"/>
                  </a:solidFill>
                </a:rPr>
              </a:br>
              <a:r>
                <a:rPr lang="es-ES" sz="1400" dirty="0">
                  <a:solidFill>
                    <a:srgbClr val="000066"/>
                  </a:solidFill>
                </a:rPr>
                <a:t>Sistemas</a:t>
              </a:r>
            </a:p>
          </p:txBody>
        </p:sp>
        <p:sp>
          <p:nvSpPr>
            <p:cNvPr id="12" name="Forma libre 11"/>
            <p:cNvSpPr/>
            <p:nvPr/>
          </p:nvSpPr>
          <p:spPr>
            <a:xfrm>
              <a:off x="4550554" y="1903748"/>
              <a:ext cx="1722048" cy="1722048"/>
            </a:xfrm>
            <a:custGeom>
              <a:avLst/>
              <a:gdLst>
                <a:gd name="connsiteX0" fmla="*/ 0 w 1722048"/>
                <a:gd name="connsiteY0" fmla="*/ 861024 h 1722048"/>
                <a:gd name="connsiteX1" fmla="*/ 861024 w 1722048"/>
                <a:gd name="connsiteY1" fmla="*/ 0 h 1722048"/>
                <a:gd name="connsiteX2" fmla="*/ 1722048 w 1722048"/>
                <a:gd name="connsiteY2" fmla="*/ 861024 h 1722048"/>
                <a:gd name="connsiteX3" fmla="*/ 861024 w 1722048"/>
                <a:gd name="connsiteY3" fmla="*/ 1722048 h 1722048"/>
                <a:gd name="connsiteX4" fmla="*/ 0 w 1722048"/>
                <a:gd name="connsiteY4" fmla="*/ 861024 h 172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048" h="1722048">
                  <a:moveTo>
                    <a:pt x="0" y="861024"/>
                  </a:moveTo>
                  <a:cubicBezTo>
                    <a:pt x="0" y="385494"/>
                    <a:pt x="385494" y="0"/>
                    <a:pt x="861024" y="0"/>
                  </a:cubicBezTo>
                  <a:cubicBezTo>
                    <a:pt x="1336554" y="0"/>
                    <a:pt x="1722048" y="385494"/>
                    <a:pt x="1722048" y="861024"/>
                  </a:cubicBezTo>
                  <a:cubicBezTo>
                    <a:pt x="1722048" y="1336554"/>
                    <a:pt x="1336554" y="1722048"/>
                    <a:pt x="861024" y="1722048"/>
                  </a:cubicBezTo>
                  <a:cubicBezTo>
                    <a:pt x="385494" y="1722048"/>
                    <a:pt x="0" y="1336554"/>
                    <a:pt x="0" y="86102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508" tIns="272508" rIns="272508" bIns="272508" numCol="1" spcCol="1270" anchor="ctr" anchorCtr="0">
              <a:noAutofit/>
            </a:bodyPr>
            <a:lstStyle/>
            <a:p>
              <a:pPr defTabSz="711200">
                <a:lnSpc>
                  <a:spcPct val="100000"/>
                </a:lnSpc>
                <a:spcAft>
                  <a:spcPts val="0"/>
                </a:spcAft>
              </a:pPr>
              <a:r>
                <a:rPr lang="es-ES" sz="1600" dirty="0"/>
                <a:t>Proyectos</a:t>
              </a:r>
            </a:p>
            <a:p>
              <a:pPr defTabSz="711200">
                <a:lnSpc>
                  <a:spcPct val="100000"/>
                </a:lnSpc>
                <a:spcAft>
                  <a:spcPts val="0"/>
                </a:spcAft>
              </a:pPr>
              <a:endParaRPr lang="es-ES" sz="1400" dirty="0">
                <a:solidFill>
                  <a:srgbClr val="000066"/>
                </a:solidFill>
              </a:endParaRPr>
            </a:p>
            <a:p>
              <a:pPr defTabSz="711200">
                <a:lnSpc>
                  <a:spcPct val="100000"/>
                </a:lnSpc>
                <a:spcAft>
                  <a:spcPts val="0"/>
                </a:spcAft>
              </a:pPr>
              <a:r>
                <a:rPr lang="es-ES" sz="1400" dirty="0">
                  <a:solidFill>
                    <a:srgbClr val="000066"/>
                  </a:solidFill>
                </a:rPr>
                <a:t>Entrega</a:t>
              </a:r>
              <a:br>
                <a:rPr lang="es-ES" sz="1400" dirty="0">
                  <a:solidFill>
                    <a:srgbClr val="000066"/>
                  </a:solidFill>
                </a:rPr>
              </a:br>
              <a:r>
                <a:rPr lang="es-ES" sz="1400" dirty="0">
                  <a:solidFill>
                    <a:srgbClr val="000066"/>
                  </a:solidFill>
                </a:rPr>
                <a:t>de</a:t>
              </a:r>
              <a:br>
                <a:rPr lang="es-ES" sz="1400" dirty="0">
                  <a:solidFill>
                    <a:srgbClr val="000066"/>
                  </a:solidFill>
                </a:rPr>
              </a:br>
              <a:r>
                <a:rPr lang="es-ES" sz="1400" dirty="0">
                  <a:solidFill>
                    <a:srgbClr val="000066"/>
                  </a:solidFill>
                </a:rPr>
                <a:t>Productos</a:t>
              </a:r>
            </a:p>
          </p:txBody>
        </p:sp>
        <p:sp>
          <p:nvSpPr>
            <p:cNvPr id="14" name="Forma libre 13"/>
            <p:cNvSpPr/>
            <p:nvPr/>
          </p:nvSpPr>
          <p:spPr>
            <a:xfrm>
              <a:off x="7460253" y="2627299"/>
              <a:ext cx="1722048" cy="1722048"/>
            </a:xfrm>
            <a:custGeom>
              <a:avLst/>
              <a:gdLst>
                <a:gd name="connsiteX0" fmla="*/ 0 w 1722048"/>
                <a:gd name="connsiteY0" fmla="*/ 861024 h 1722048"/>
                <a:gd name="connsiteX1" fmla="*/ 861024 w 1722048"/>
                <a:gd name="connsiteY1" fmla="*/ 0 h 1722048"/>
                <a:gd name="connsiteX2" fmla="*/ 1722048 w 1722048"/>
                <a:gd name="connsiteY2" fmla="*/ 861024 h 1722048"/>
                <a:gd name="connsiteX3" fmla="*/ 861024 w 1722048"/>
                <a:gd name="connsiteY3" fmla="*/ 1722048 h 1722048"/>
                <a:gd name="connsiteX4" fmla="*/ 0 w 1722048"/>
                <a:gd name="connsiteY4" fmla="*/ 861024 h 172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048" h="1722048">
                  <a:moveTo>
                    <a:pt x="0" y="861024"/>
                  </a:moveTo>
                  <a:cubicBezTo>
                    <a:pt x="0" y="385494"/>
                    <a:pt x="385494" y="0"/>
                    <a:pt x="861024" y="0"/>
                  </a:cubicBezTo>
                  <a:cubicBezTo>
                    <a:pt x="1336554" y="0"/>
                    <a:pt x="1722048" y="385494"/>
                    <a:pt x="1722048" y="861024"/>
                  </a:cubicBezTo>
                  <a:cubicBezTo>
                    <a:pt x="1722048" y="1336554"/>
                    <a:pt x="1336554" y="1722048"/>
                    <a:pt x="861024" y="1722048"/>
                  </a:cubicBezTo>
                  <a:cubicBezTo>
                    <a:pt x="385494" y="1722048"/>
                    <a:pt x="0" y="1336554"/>
                    <a:pt x="0" y="86102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508" tIns="272508" rIns="272508" bIns="272508" numCol="1" spcCol="1270" anchor="ctr" anchorCtr="0">
              <a:noAutofit/>
            </a:bodyPr>
            <a:lstStyle/>
            <a:p>
              <a:pPr defTabSz="711200">
                <a:lnSpc>
                  <a:spcPct val="100000"/>
                </a:lnSpc>
                <a:spcAft>
                  <a:spcPts val="0"/>
                </a:spcAft>
              </a:pPr>
              <a:r>
                <a:rPr lang="es-ES" sz="1600" dirty="0"/>
                <a:t>Operaciones</a:t>
              </a:r>
            </a:p>
            <a:p>
              <a:pPr defTabSz="711200">
                <a:lnSpc>
                  <a:spcPct val="100000"/>
                </a:lnSpc>
                <a:spcAft>
                  <a:spcPts val="0"/>
                </a:spcAft>
              </a:pPr>
              <a:endParaRPr lang="es-ES" sz="1400" dirty="0">
                <a:solidFill>
                  <a:srgbClr val="000066"/>
                </a:solidFill>
              </a:endParaRPr>
            </a:p>
            <a:p>
              <a:pPr defTabSz="711200">
                <a:lnSpc>
                  <a:spcPct val="100000"/>
                </a:lnSpc>
                <a:spcAft>
                  <a:spcPts val="0"/>
                </a:spcAft>
              </a:pPr>
              <a:r>
                <a:rPr lang="es-ES" sz="1400" dirty="0">
                  <a:solidFill>
                    <a:srgbClr val="000066"/>
                  </a:solidFill>
                </a:rPr>
                <a:t>Realización</a:t>
              </a:r>
            </a:p>
            <a:p>
              <a:pPr defTabSz="711200">
                <a:lnSpc>
                  <a:spcPct val="100000"/>
                </a:lnSpc>
                <a:spcAft>
                  <a:spcPts val="0"/>
                </a:spcAft>
              </a:pPr>
              <a:r>
                <a:rPr lang="es-ES" sz="1400" dirty="0">
                  <a:solidFill>
                    <a:srgbClr val="000066"/>
                  </a:solidFill>
                </a:rPr>
                <a:t>de</a:t>
              </a:r>
            </a:p>
            <a:p>
              <a:pPr defTabSz="711200">
                <a:lnSpc>
                  <a:spcPct val="100000"/>
                </a:lnSpc>
                <a:spcAft>
                  <a:spcPts val="0"/>
                </a:spcAft>
              </a:pPr>
              <a:r>
                <a:rPr lang="es-ES" sz="1400" dirty="0">
                  <a:solidFill>
                    <a:srgbClr val="000066"/>
                  </a:solidFill>
                </a:rPr>
                <a:t>valor</a:t>
              </a:r>
            </a:p>
          </p:txBody>
        </p:sp>
        <p:sp>
          <p:nvSpPr>
            <p:cNvPr id="16" name="Forma libre 15"/>
            <p:cNvSpPr/>
            <p:nvPr/>
          </p:nvSpPr>
          <p:spPr>
            <a:xfrm>
              <a:off x="391435" y="2595906"/>
              <a:ext cx="1722048" cy="1722048"/>
            </a:xfrm>
            <a:custGeom>
              <a:avLst/>
              <a:gdLst>
                <a:gd name="connsiteX0" fmla="*/ 0 w 1722048"/>
                <a:gd name="connsiteY0" fmla="*/ 861024 h 1722048"/>
                <a:gd name="connsiteX1" fmla="*/ 861024 w 1722048"/>
                <a:gd name="connsiteY1" fmla="*/ 0 h 1722048"/>
                <a:gd name="connsiteX2" fmla="*/ 1722048 w 1722048"/>
                <a:gd name="connsiteY2" fmla="*/ 861024 h 1722048"/>
                <a:gd name="connsiteX3" fmla="*/ 861024 w 1722048"/>
                <a:gd name="connsiteY3" fmla="*/ 1722048 h 1722048"/>
                <a:gd name="connsiteX4" fmla="*/ 0 w 1722048"/>
                <a:gd name="connsiteY4" fmla="*/ 861024 h 1722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2048" h="1722048">
                  <a:moveTo>
                    <a:pt x="0" y="861024"/>
                  </a:moveTo>
                  <a:cubicBezTo>
                    <a:pt x="0" y="385494"/>
                    <a:pt x="385494" y="0"/>
                    <a:pt x="861024" y="0"/>
                  </a:cubicBezTo>
                  <a:cubicBezTo>
                    <a:pt x="1336554" y="0"/>
                    <a:pt x="1722048" y="385494"/>
                    <a:pt x="1722048" y="861024"/>
                  </a:cubicBezTo>
                  <a:cubicBezTo>
                    <a:pt x="1722048" y="1336554"/>
                    <a:pt x="1336554" y="1722048"/>
                    <a:pt x="861024" y="1722048"/>
                  </a:cubicBezTo>
                  <a:cubicBezTo>
                    <a:pt x="385494" y="1722048"/>
                    <a:pt x="0" y="1336554"/>
                    <a:pt x="0" y="86102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0000" tIns="180000" rIns="180000" bIns="180000" numCol="1" spcCol="1270" anchor="ctr" anchorCtr="0">
              <a:noAutofit/>
            </a:bodyPr>
            <a:lstStyle/>
            <a:p>
              <a:pPr defTabSz="711200">
                <a:lnSpc>
                  <a:spcPct val="100000"/>
                </a:lnSpc>
                <a:spcAft>
                  <a:spcPts val="0"/>
                </a:spcAft>
              </a:pPr>
              <a:r>
                <a:rPr lang="es-ES" sz="1600" dirty="0"/>
                <a:t>Estrategia</a:t>
              </a:r>
            </a:p>
            <a:p>
              <a:pPr defTabSz="711200">
                <a:lnSpc>
                  <a:spcPct val="100000"/>
                </a:lnSpc>
                <a:spcAft>
                  <a:spcPts val="0"/>
                </a:spcAft>
              </a:pPr>
              <a:br>
                <a:rPr lang="es-ES" sz="1400" dirty="0">
                  <a:solidFill>
                    <a:srgbClr val="000066"/>
                  </a:solidFill>
                </a:rPr>
              </a:br>
              <a:r>
                <a:rPr lang="es-ES" sz="1400" dirty="0">
                  <a:solidFill>
                    <a:srgbClr val="000066"/>
                  </a:solidFill>
                </a:rPr>
                <a:t>Desarrollo</a:t>
              </a:r>
            </a:p>
            <a:p>
              <a:pPr defTabSz="711200">
                <a:lnSpc>
                  <a:spcPct val="100000"/>
                </a:lnSpc>
                <a:spcAft>
                  <a:spcPts val="0"/>
                </a:spcAft>
              </a:pPr>
              <a:r>
                <a:rPr lang="es-ES" sz="1400" dirty="0">
                  <a:solidFill>
                    <a:srgbClr val="000066"/>
                  </a:solidFill>
                </a:rPr>
                <a:t>y</a:t>
              </a:r>
            </a:p>
            <a:p>
              <a:pPr defTabSz="711200">
                <a:lnSpc>
                  <a:spcPct val="100000"/>
                </a:lnSpc>
                <a:spcAft>
                  <a:spcPts val="0"/>
                </a:spcAft>
              </a:pPr>
              <a:r>
                <a:rPr lang="es-ES" sz="1400" dirty="0">
                  <a:solidFill>
                    <a:srgbClr val="000066"/>
                  </a:solidFill>
                </a:rPr>
                <a:t>Transformación</a:t>
              </a:r>
            </a:p>
          </p:txBody>
        </p:sp>
        <p:sp>
          <p:nvSpPr>
            <p:cNvPr id="18" name="Forma libre 17"/>
            <p:cNvSpPr/>
            <p:nvPr/>
          </p:nvSpPr>
          <p:spPr>
            <a:xfrm>
              <a:off x="2262134" y="3197727"/>
              <a:ext cx="456850" cy="581191"/>
            </a:xfrm>
            <a:custGeom>
              <a:avLst/>
              <a:gdLst>
                <a:gd name="connsiteX0" fmla="*/ 0 w 456850"/>
                <a:gd name="connsiteY0" fmla="*/ 116238 h 581191"/>
                <a:gd name="connsiteX1" fmla="*/ 228425 w 456850"/>
                <a:gd name="connsiteY1" fmla="*/ 116238 h 581191"/>
                <a:gd name="connsiteX2" fmla="*/ 228425 w 456850"/>
                <a:gd name="connsiteY2" fmla="*/ 0 h 581191"/>
                <a:gd name="connsiteX3" fmla="*/ 456850 w 456850"/>
                <a:gd name="connsiteY3" fmla="*/ 290596 h 581191"/>
                <a:gd name="connsiteX4" fmla="*/ 228425 w 456850"/>
                <a:gd name="connsiteY4" fmla="*/ 581191 h 581191"/>
                <a:gd name="connsiteX5" fmla="*/ 228425 w 456850"/>
                <a:gd name="connsiteY5" fmla="*/ 464953 h 581191"/>
                <a:gd name="connsiteX6" fmla="*/ 0 w 456850"/>
                <a:gd name="connsiteY6" fmla="*/ 464953 h 581191"/>
                <a:gd name="connsiteX7" fmla="*/ 0 w 456850"/>
                <a:gd name="connsiteY7" fmla="*/ 116238 h 58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6850" h="581191">
                  <a:moveTo>
                    <a:pt x="0" y="116238"/>
                  </a:moveTo>
                  <a:lnTo>
                    <a:pt x="228425" y="116238"/>
                  </a:lnTo>
                  <a:lnTo>
                    <a:pt x="228425" y="0"/>
                  </a:lnTo>
                  <a:lnTo>
                    <a:pt x="456850" y="290596"/>
                  </a:lnTo>
                  <a:lnTo>
                    <a:pt x="228425" y="581191"/>
                  </a:lnTo>
                  <a:lnTo>
                    <a:pt x="228425" y="464953"/>
                  </a:lnTo>
                  <a:lnTo>
                    <a:pt x="0" y="464953"/>
                  </a:lnTo>
                  <a:lnTo>
                    <a:pt x="0" y="11623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116238" rIns="137054" bIns="116237" numCol="1" spcCol="1270" anchor="ctr" anchorCtr="0">
              <a:noAutofit/>
            </a:bodyPr>
            <a:lstStyle/>
            <a:p>
              <a:pPr defTabSz="577850">
                <a:lnSpc>
                  <a:spcPct val="90000"/>
                </a:lnSpc>
                <a:spcAft>
                  <a:spcPct val="35000"/>
                </a:spcAft>
              </a:pPr>
              <a:endParaRPr lang="es-ES" sz="1300"/>
            </a:p>
          </p:txBody>
        </p:sp>
        <p:cxnSp>
          <p:nvCxnSpPr>
            <p:cNvPr id="21" name="Conector angular 20"/>
            <p:cNvCxnSpPr>
              <a:stCxn id="14" idx="3"/>
              <a:endCxn id="16" idx="3"/>
            </p:cNvCxnSpPr>
            <p:nvPr/>
          </p:nvCxnSpPr>
          <p:spPr bwMode="auto">
            <a:xfrm flipH="1" flipV="1">
              <a:off x="1252459" y="4317954"/>
              <a:ext cx="7068818" cy="31393"/>
            </a:xfrm>
            <a:prstGeom prst="bentConnector5">
              <a:avLst>
                <a:gd name="adj1" fmla="val 39"/>
                <a:gd name="adj2" fmla="val -4739719"/>
                <a:gd name="adj3" fmla="val 100053"/>
              </a:avLst>
            </a:prstGeom>
            <a:noFill/>
            <a:ln w="9525" cap="flat" cmpd="sng" algn="ctr">
              <a:solidFill>
                <a:schemeClr val="tx1"/>
              </a:solidFill>
              <a:prstDash val="solid"/>
              <a:round/>
              <a:headEnd type="none" w="med" len="med"/>
              <a:tailEnd type="triangle"/>
            </a:ln>
            <a:effectLst/>
          </p:spPr>
        </p:cxnSp>
        <p:sp>
          <p:nvSpPr>
            <p:cNvPr id="25" name="Elipse 24"/>
            <p:cNvSpPr/>
            <p:nvPr/>
          </p:nvSpPr>
          <p:spPr bwMode="auto">
            <a:xfrm>
              <a:off x="2847078" y="1641140"/>
              <a:ext cx="3960000" cy="3960000"/>
            </a:xfrm>
            <a:prstGeom prst="ellipse">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endParaRPr lang="es-ES"/>
            </a:p>
          </p:txBody>
        </p:sp>
        <p:sp>
          <p:nvSpPr>
            <p:cNvPr id="26" name="Triángulo isósceles 25"/>
            <p:cNvSpPr/>
            <p:nvPr/>
          </p:nvSpPr>
          <p:spPr bwMode="auto">
            <a:xfrm rot="8372559">
              <a:off x="6168706" y="2156060"/>
              <a:ext cx="180000" cy="180000"/>
            </a:xfrm>
            <a:prstGeom prst="triangle">
              <a:avLst/>
            </a:prstGeom>
            <a:solidFill>
              <a:schemeClr val="bg2"/>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endParaRPr lang="es-ES"/>
            </a:p>
          </p:txBody>
        </p:sp>
        <p:sp>
          <p:nvSpPr>
            <p:cNvPr id="28" name="Triángulo isósceles 27"/>
            <p:cNvSpPr/>
            <p:nvPr/>
          </p:nvSpPr>
          <p:spPr bwMode="auto">
            <a:xfrm rot="9120000">
              <a:off x="3137644" y="2437063"/>
              <a:ext cx="196638" cy="150610"/>
            </a:xfrm>
            <a:prstGeom prst="triangle">
              <a:avLst/>
            </a:prstGeom>
            <a:solidFill>
              <a:schemeClr val="bg2"/>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endParaRPr lang="es-ES"/>
            </a:p>
          </p:txBody>
        </p:sp>
        <p:sp>
          <p:nvSpPr>
            <p:cNvPr id="29" name="Triángulo isósceles 28"/>
            <p:cNvSpPr/>
            <p:nvPr/>
          </p:nvSpPr>
          <p:spPr bwMode="auto">
            <a:xfrm rot="13380000">
              <a:off x="6139258" y="4937383"/>
              <a:ext cx="180000" cy="180000"/>
            </a:xfrm>
            <a:prstGeom prst="triangle">
              <a:avLst/>
            </a:prstGeom>
            <a:solidFill>
              <a:schemeClr val="bg2"/>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endParaRPr lang="es-ES"/>
            </a:p>
          </p:txBody>
        </p:sp>
        <p:sp>
          <p:nvSpPr>
            <p:cNvPr id="30" name="Triángulo isósceles 29"/>
            <p:cNvSpPr/>
            <p:nvPr/>
          </p:nvSpPr>
          <p:spPr bwMode="auto">
            <a:xfrm rot="18540000">
              <a:off x="3517264" y="5067077"/>
              <a:ext cx="180000" cy="180000"/>
            </a:xfrm>
            <a:prstGeom prst="triangle">
              <a:avLst/>
            </a:prstGeom>
            <a:solidFill>
              <a:schemeClr val="bg2"/>
            </a:solid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endParaRPr lang="es-ES"/>
            </a:p>
          </p:txBody>
        </p:sp>
        <p:sp>
          <p:nvSpPr>
            <p:cNvPr id="35" name="Rectángulo 34"/>
            <p:cNvSpPr/>
            <p:nvPr/>
          </p:nvSpPr>
          <p:spPr>
            <a:xfrm>
              <a:off x="2847078" y="5892250"/>
              <a:ext cx="4183637" cy="288147"/>
            </a:xfrm>
            <a:prstGeom prst="rect">
              <a:avLst/>
            </a:prstGeom>
          </p:spPr>
          <p:txBody>
            <a:bodyPr wrap="none" lIns="36000" tIns="36000" rIns="36000" bIns="36000">
              <a:spAutoFit/>
            </a:bodyPr>
            <a:lstStyle/>
            <a:p>
              <a:pPr>
                <a:lnSpc>
                  <a:spcPct val="100000"/>
                </a:lnSpc>
              </a:pPr>
              <a:r>
                <a:rPr lang="es-ES" sz="1400" dirty="0">
                  <a:solidFill>
                    <a:srgbClr val="C00000"/>
                  </a:solidFill>
                </a:rPr>
                <a:t>Análisis de la Agregación de Valor de Negocio</a:t>
              </a:r>
            </a:p>
          </p:txBody>
        </p:sp>
        <p:sp>
          <p:nvSpPr>
            <p:cNvPr id="38" name="Rectángulo 37"/>
            <p:cNvSpPr/>
            <p:nvPr/>
          </p:nvSpPr>
          <p:spPr>
            <a:xfrm>
              <a:off x="3739483" y="1957216"/>
              <a:ext cx="928708" cy="719034"/>
            </a:xfrm>
            <a:prstGeom prst="rect">
              <a:avLst/>
            </a:prstGeom>
          </p:spPr>
          <p:txBody>
            <a:bodyPr wrap="none" lIns="36000" tIns="36000" rIns="36000" bIns="36000">
              <a:spAutoFit/>
            </a:bodyPr>
            <a:lstStyle/>
            <a:p>
              <a:pPr>
                <a:lnSpc>
                  <a:spcPct val="100000"/>
                </a:lnSpc>
              </a:pPr>
              <a:r>
                <a:rPr lang="es-ES" sz="1400" b="1" dirty="0">
                  <a:solidFill>
                    <a:srgbClr val="C00000"/>
                  </a:solidFill>
                </a:rPr>
                <a:t>Revisión</a:t>
              </a:r>
              <a:br>
                <a:rPr lang="es-ES" sz="1400" b="1" dirty="0">
                  <a:solidFill>
                    <a:srgbClr val="C00000"/>
                  </a:solidFill>
                </a:rPr>
              </a:br>
              <a:r>
                <a:rPr lang="es-ES" sz="1400" b="1" dirty="0">
                  <a:solidFill>
                    <a:srgbClr val="C00000"/>
                  </a:solidFill>
                </a:rPr>
                <a:t>y</a:t>
              </a:r>
              <a:br>
                <a:rPr lang="es-ES" sz="1400" b="1" dirty="0">
                  <a:solidFill>
                    <a:srgbClr val="C00000"/>
                  </a:solidFill>
                </a:rPr>
              </a:br>
              <a:r>
                <a:rPr lang="es-ES" sz="1400" b="1" dirty="0">
                  <a:solidFill>
                    <a:srgbClr val="C00000"/>
                  </a:solidFill>
                </a:rPr>
                <a:t>Ajuste</a:t>
              </a:r>
            </a:p>
          </p:txBody>
        </p:sp>
        <p:sp>
          <p:nvSpPr>
            <p:cNvPr id="39" name="Rectángulo redondeado 38"/>
            <p:cNvSpPr/>
            <p:nvPr/>
          </p:nvSpPr>
          <p:spPr bwMode="auto">
            <a:xfrm>
              <a:off x="198304" y="727113"/>
              <a:ext cx="9408404" cy="5607586"/>
            </a:xfrm>
            <a:prstGeom prst="roundRect">
              <a:avLst/>
            </a:prstGeom>
            <a:noFill/>
            <a:ln w="9525" cap="flat" cmpd="sng" algn="ctr">
              <a:solidFill>
                <a:schemeClr val="tx1"/>
              </a:solidFill>
              <a:prstDash val="solid"/>
              <a:round/>
              <a:headEnd type="none" w="med" len="med"/>
              <a:tailEnd type="none" w="med" len="med"/>
            </a:ln>
            <a:effectLst/>
          </p:spPr>
          <p:txBody>
            <a:bodyPr vert="horz" wrap="none" lIns="72000" tIns="36000" rIns="72000" bIns="36000" numCol="1" rtlCol="0" anchor="t" anchorCtr="0" compatLnSpc="1">
              <a:prstTxWarp prst="textNoShape">
                <a:avLst/>
              </a:prstTxWarp>
            </a:bodyPr>
            <a:lstStyle/>
            <a:p>
              <a:r>
                <a:rPr lang="es-ES" dirty="0">
                  <a:solidFill>
                    <a:srgbClr val="003300"/>
                  </a:solidFill>
                </a:rPr>
                <a:t>OFICINAS DE GESTION DE PPP</a:t>
              </a:r>
            </a:p>
          </p:txBody>
        </p:sp>
      </p:grpSp>
    </p:spTree>
    <p:extLst>
      <p:ext uri="{BB962C8B-B14F-4D97-AF65-F5344CB8AC3E}">
        <p14:creationId xmlns:p14="http://schemas.microsoft.com/office/powerpoint/2010/main" val="2780259094"/>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p:cNvSpPr>
            <a:spLocks noGrp="1" noChangeArrowheads="1"/>
          </p:cNvSpPr>
          <p:nvPr>
            <p:ph type="title"/>
          </p:nvPr>
        </p:nvSpPr>
        <p:spPr/>
        <p:txBody>
          <a:bodyPr>
            <a:normAutofit fontScale="90000"/>
          </a:bodyPr>
          <a:lstStyle/>
          <a:p>
            <a:pPr eaLnBrk="1" hangingPunct="1"/>
            <a:r>
              <a:rPr lang="en-US" dirty="0"/>
              <a:t>El Organizational Project Management (OPM) </a:t>
            </a:r>
          </a:p>
        </p:txBody>
      </p:sp>
      <p:sp>
        <p:nvSpPr>
          <p:cNvPr id="33797" name="Rectangle 3"/>
          <p:cNvSpPr>
            <a:spLocks noGrp="1" noChangeArrowheads="1"/>
          </p:cNvSpPr>
          <p:nvPr>
            <p:ph idx="1"/>
          </p:nvPr>
        </p:nvSpPr>
        <p:spPr>
          <a:xfrm>
            <a:off x="307689" y="577158"/>
            <a:ext cx="11621863" cy="5703683"/>
          </a:xfrm>
        </p:spPr>
        <p:txBody>
          <a:bodyPr>
            <a:normAutofit/>
          </a:bodyPr>
          <a:lstStyle/>
          <a:p>
            <a:pPr eaLnBrk="1" hangingPunct="1"/>
            <a:r>
              <a:rPr lang="es-ES" dirty="0"/>
              <a:t>Un marco que promueve el empleo sistemático de la dirección de proyectos para conseguir los objetivos del plan estratégico de la empresa.</a:t>
            </a:r>
          </a:p>
          <a:p>
            <a:pPr eaLnBrk="1" hangingPunct="1"/>
            <a:r>
              <a:rPr lang="es-ES" dirty="0"/>
              <a:t>Está basado en la idea de que la efectividad de la implementación de la estrategia depende de la capacidad de la organización para efectuar adecuadamente la gestión de sus portafolios, programas y proyectos (PPP). </a:t>
            </a:r>
          </a:p>
          <a:p>
            <a:pPr eaLnBrk="1" hangingPunct="1"/>
            <a:r>
              <a:rPr lang="es-ES" dirty="0"/>
              <a:t>Se denomina madurez OPM al grado de consistencia, fiabilidad, formalidad y consciencia con el que la organización practica estos tres tipos de gestión. </a:t>
            </a:r>
          </a:p>
          <a:p>
            <a:pPr eaLnBrk="1" hangingPunct="1"/>
            <a:r>
              <a:rPr lang="es-ES" dirty="0"/>
              <a:t>El PMI ofrece un estándar para el marco OPM para que la gestión de portafolios, programas y proyectos se integre con todo los facilitadores que la organización habilita  para lograr los objetivos estratégicos. </a:t>
            </a:r>
          </a:p>
          <a:p>
            <a:pPr eaLnBrk="1" hangingPunct="1"/>
            <a:r>
              <a:rPr lang="es-ES" dirty="0"/>
              <a:t>Dicho marco promueve un equilibrio adecuado de conocimientos, </a:t>
            </a:r>
            <a:br>
              <a:rPr lang="es-ES" dirty="0"/>
            </a:br>
            <a:r>
              <a:rPr lang="es-ES" dirty="0"/>
              <a:t>procesos, personas y unidades de apoyo en todas las áreas funcionales </a:t>
            </a:r>
            <a:br>
              <a:rPr lang="es-ES" dirty="0"/>
            </a:br>
            <a:r>
              <a:rPr lang="es-ES" dirty="0"/>
              <a:t>de la organización con el fin de orientar sus esfuerzos de gestión</a:t>
            </a:r>
            <a:br>
              <a:rPr lang="es-ES" dirty="0"/>
            </a:br>
            <a:r>
              <a:rPr lang="es-ES" dirty="0"/>
              <a:t>de todo los portafolios, programas y proyectos que haya emprendido.</a:t>
            </a:r>
          </a:p>
        </p:txBody>
      </p:sp>
      <p:sp>
        <p:nvSpPr>
          <p:cNvPr id="31746" name="3 Marcador de pie de página"/>
          <p:cNvSpPr>
            <a:spLocks noGrp="1"/>
          </p:cNvSpPr>
          <p:nvPr>
            <p:ph type="ftr" sz="quarter" idx="10"/>
          </p:nvPr>
        </p:nvSpPr>
        <p:spPr/>
        <p:txBody>
          <a:bodyPr/>
          <a:lstStyle/>
          <a:p>
            <a:pPr>
              <a:defRPr/>
            </a:pPr>
            <a:r>
              <a:rPr lang="es-ES"/>
              <a:t>© by fjspsv, 2025 - Introducción a la Dirección de Proyectos</a:t>
            </a:r>
          </a:p>
        </p:txBody>
      </p:sp>
      <p:sp>
        <p:nvSpPr>
          <p:cNvPr id="31747" name="4 Marcador de número de diapositiva"/>
          <p:cNvSpPr>
            <a:spLocks noGrp="1"/>
          </p:cNvSpPr>
          <p:nvPr>
            <p:ph type="sldNum" sz="quarter" idx="11"/>
          </p:nvPr>
        </p:nvSpPr>
        <p:spPr/>
        <p:txBody>
          <a:bodyPr/>
          <a:lstStyle/>
          <a:p>
            <a:pPr>
              <a:defRPr/>
            </a:pPr>
            <a:r>
              <a:rPr lang="es-ES"/>
              <a:t>Página: </a:t>
            </a:r>
            <a:fld id="{F1CA2047-9D18-4E2F-8CF7-0B94D6D8E435}" type="slidenum">
              <a:rPr lang="es-ES" smtClean="0"/>
              <a:pPr>
                <a:defRPr/>
              </a:pPr>
              <a:t>66</a:t>
            </a:fld>
            <a:endParaRPr lang="es-ES"/>
          </a:p>
        </p:txBody>
      </p:sp>
      <p:grpSp>
        <p:nvGrpSpPr>
          <p:cNvPr id="5" name="Grupo 4">
            <a:extLst>
              <a:ext uri="{FF2B5EF4-FFF2-40B4-BE49-F238E27FC236}">
                <a16:creationId xmlns:a16="http://schemas.microsoft.com/office/drawing/2014/main" id="{B83EF186-3E2E-F9E0-0DD2-8908992A6B6A}"/>
              </a:ext>
            </a:extLst>
          </p:cNvPr>
          <p:cNvGrpSpPr/>
          <p:nvPr/>
        </p:nvGrpSpPr>
        <p:grpSpPr>
          <a:xfrm>
            <a:off x="9984509" y="3987835"/>
            <a:ext cx="1779729" cy="2293006"/>
            <a:chOff x="9984509" y="3987835"/>
            <a:chExt cx="1779729" cy="2293006"/>
          </a:xfrm>
        </p:grpSpPr>
        <p:pic>
          <p:nvPicPr>
            <p:cNvPr id="2" name="Picture 4" descr="http://www.pmi-costarica.org/images/certificado.png"/>
            <p:cNvPicPr>
              <a:picLocks noChangeAspect="1" noChangeArrowheads="1"/>
            </p:cNvPicPr>
            <p:nvPr/>
          </p:nvPicPr>
          <p:blipFill>
            <a:blip r:embed="rId3" cstate="print"/>
            <a:srcRect/>
            <a:stretch>
              <a:fillRect/>
            </a:stretch>
          </p:blipFill>
          <p:spPr bwMode="auto">
            <a:xfrm>
              <a:off x="9984509" y="3987835"/>
              <a:ext cx="1779729" cy="2293006"/>
            </a:xfrm>
            <a:prstGeom prst="rect">
              <a:avLst/>
            </a:prstGeom>
            <a:noFill/>
          </p:spPr>
        </p:pic>
        <p:sp>
          <p:nvSpPr>
            <p:cNvPr id="4" name="CuadroTexto 3">
              <a:extLst>
                <a:ext uri="{FF2B5EF4-FFF2-40B4-BE49-F238E27FC236}">
                  <a16:creationId xmlns:a16="http://schemas.microsoft.com/office/drawing/2014/main" id="{3F45FE09-D413-07AA-AFD7-76103C0C4CDC}"/>
                </a:ext>
              </a:extLst>
            </p:cNvPr>
            <p:cNvSpPr txBox="1"/>
            <p:nvPr/>
          </p:nvSpPr>
          <p:spPr>
            <a:xfrm>
              <a:off x="10204737" y="4613615"/>
              <a:ext cx="1330036" cy="781752"/>
            </a:xfrm>
            <a:prstGeom prst="rect">
              <a:avLst/>
            </a:prstGeom>
            <a:noFill/>
          </p:spPr>
          <p:txBody>
            <a:bodyPr wrap="square">
              <a:spAutoFit/>
            </a:bodyPr>
            <a:lstStyle/>
            <a:p>
              <a:r>
                <a:rPr lang="en-US" sz="1400" dirty="0">
                  <a:solidFill>
                    <a:srgbClr val="FF0000"/>
                  </a:solidFill>
                  <a:latin typeface="+mj-lt"/>
                </a:rPr>
                <a:t>Organizational Project Management (OPM) </a:t>
              </a:r>
              <a:endParaRPr lang="es-ES" sz="1400" dirty="0">
                <a:solidFill>
                  <a:srgbClr val="FF0000"/>
                </a:solidFill>
                <a:latin typeface="+mj-lt"/>
              </a:endParaRPr>
            </a:p>
          </p:txBody>
        </p:sp>
      </p:gr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854421-3ACA-EFFD-FE17-515568A09416}"/>
              </a:ext>
            </a:extLst>
          </p:cNvPr>
          <p:cNvSpPr>
            <a:spLocks noGrp="1"/>
          </p:cNvSpPr>
          <p:nvPr>
            <p:ph type="title"/>
          </p:nvPr>
        </p:nvSpPr>
        <p:spPr/>
        <p:txBody>
          <a:bodyPr>
            <a:normAutofit fontScale="90000"/>
          </a:bodyPr>
          <a:lstStyle/>
          <a:p>
            <a:r>
              <a:rPr lang="es-ES" kern="0" dirty="0"/>
              <a:t>Planificar y Gestionar el Cumplimiento del Proyecto. </a:t>
            </a:r>
            <a:endParaRPr lang="es-ES" dirty="0"/>
          </a:p>
        </p:txBody>
      </p:sp>
      <p:sp>
        <p:nvSpPr>
          <p:cNvPr id="4" name="Marcador de pie de página 3">
            <a:extLst>
              <a:ext uri="{FF2B5EF4-FFF2-40B4-BE49-F238E27FC236}">
                <a16:creationId xmlns:a16="http://schemas.microsoft.com/office/drawing/2014/main" id="{7BB6E10B-DF94-789C-7EA0-2A8E02C42DBF}"/>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81AB23D0-2345-27FF-ADC2-433F78744D53}"/>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67</a:t>
            </a:fld>
            <a:endParaRPr lang="es-ES"/>
          </a:p>
        </p:txBody>
      </p:sp>
      <p:sp>
        <p:nvSpPr>
          <p:cNvPr id="7" name="Marcador de contenido 5">
            <a:extLst>
              <a:ext uri="{FF2B5EF4-FFF2-40B4-BE49-F238E27FC236}">
                <a16:creationId xmlns:a16="http://schemas.microsoft.com/office/drawing/2014/main" id="{CD7C78B3-7C07-A999-994D-3638FFD759AE}"/>
              </a:ext>
            </a:extLst>
          </p:cNvPr>
          <p:cNvSpPr txBox="1">
            <a:spLocks/>
          </p:cNvSpPr>
          <p:nvPr/>
        </p:nvSpPr>
        <p:spPr bwMode="auto">
          <a:xfrm>
            <a:off x="431668" y="675221"/>
            <a:ext cx="10529785" cy="34579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63538" indent="-363538" algn="l" rtl="0" eaLnBrk="0" fontAlgn="base" hangingPunct="0">
              <a:spcBef>
                <a:spcPct val="10000"/>
              </a:spcBef>
              <a:spcAft>
                <a:spcPct val="10000"/>
              </a:spcAft>
              <a:buClr>
                <a:srgbClr val="000000"/>
              </a:buClr>
              <a:buFont typeface="Wingdings" pitchFamily="2" charset="2"/>
              <a:buChar char="v"/>
              <a:defRPr sz="2200">
                <a:solidFill>
                  <a:srgbClr val="000000"/>
                </a:solidFill>
                <a:latin typeface="+mn-lt"/>
                <a:ea typeface="+mn-ea"/>
                <a:cs typeface="+mn-cs"/>
              </a:defRPr>
            </a:lvl1pPr>
            <a:lvl2pPr marL="812800" indent="-269875" algn="l" rtl="0" eaLnBrk="0" fontAlgn="base" hangingPunct="0">
              <a:spcBef>
                <a:spcPct val="10000"/>
              </a:spcBef>
              <a:spcAft>
                <a:spcPct val="10000"/>
              </a:spcAft>
              <a:buClr>
                <a:srgbClr val="000000"/>
              </a:buClr>
              <a:buChar char="•"/>
              <a:defRPr sz="2000">
                <a:solidFill>
                  <a:srgbClr val="000000"/>
                </a:solidFill>
                <a:latin typeface="+mn-lt"/>
              </a:defRPr>
            </a:lvl2pPr>
            <a:lvl3pPr marL="1262063" indent="-182563" algn="l" rtl="0" eaLnBrk="0" fontAlgn="base" hangingPunct="0">
              <a:spcBef>
                <a:spcPct val="10000"/>
              </a:spcBef>
              <a:spcAft>
                <a:spcPct val="10000"/>
              </a:spcAft>
              <a:buClr>
                <a:srgbClr val="000000"/>
              </a:buClr>
              <a:buSzPct val="110000"/>
              <a:buFont typeface="Arial" charset="0"/>
              <a:buChar char="»"/>
              <a:defRPr>
                <a:solidFill>
                  <a:srgbClr val="000000"/>
                </a:solidFill>
                <a:latin typeface="+mn-lt"/>
              </a:defRPr>
            </a:lvl3pPr>
            <a:lvl4pPr marL="1616075" indent="-174625" algn="l" rtl="0" eaLnBrk="0" fontAlgn="base" hangingPunct="0">
              <a:spcBef>
                <a:spcPct val="10000"/>
              </a:spcBef>
              <a:spcAft>
                <a:spcPct val="10000"/>
              </a:spcAft>
              <a:buClr>
                <a:srgbClr val="000000"/>
              </a:buClr>
              <a:buSzPct val="110000"/>
              <a:buFont typeface="Arial" charset="0"/>
              <a:buChar char="-"/>
              <a:defRPr sz="1600">
                <a:solidFill>
                  <a:srgbClr val="000000"/>
                </a:solidFill>
                <a:latin typeface="+mn-lt"/>
              </a:defRPr>
            </a:lvl4pPr>
            <a:lvl5pPr marL="1984375" indent="-188913" algn="l" rtl="0" eaLnBrk="0" fontAlgn="base" hangingPunct="0">
              <a:spcBef>
                <a:spcPct val="10000"/>
              </a:spcBef>
              <a:spcAft>
                <a:spcPct val="10000"/>
              </a:spcAft>
              <a:buClr>
                <a:srgbClr val="000000"/>
              </a:buClr>
              <a:buSzPct val="110000"/>
              <a:buFont typeface="Wingdings" pitchFamily="2" charset="2"/>
              <a:buChar char="ü"/>
              <a:defRPr sz="1400">
                <a:solidFill>
                  <a:srgbClr val="000000"/>
                </a:solidFill>
                <a:latin typeface="+mn-lt"/>
              </a:defRPr>
            </a:lvl5pPr>
            <a:lvl6pPr marL="2441575" indent="-188913" algn="l" rtl="0" fontAlgn="base">
              <a:spcBef>
                <a:spcPct val="10000"/>
              </a:spcBef>
              <a:spcAft>
                <a:spcPct val="10000"/>
              </a:spcAft>
              <a:buClr>
                <a:srgbClr val="000000"/>
              </a:buClr>
              <a:buSzPct val="110000"/>
              <a:buFont typeface="Wingdings" pitchFamily="2" charset="2"/>
              <a:buChar char="ü"/>
              <a:defRPr sz="1400">
                <a:solidFill>
                  <a:schemeClr val="tx1"/>
                </a:solidFill>
                <a:latin typeface="+mn-lt"/>
              </a:defRPr>
            </a:lvl6pPr>
            <a:lvl7pPr marL="2898775" indent="-188913" algn="l" rtl="0" fontAlgn="base">
              <a:spcBef>
                <a:spcPct val="10000"/>
              </a:spcBef>
              <a:spcAft>
                <a:spcPct val="10000"/>
              </a:spcAft>
              <a:buClr>
                <a:srgbClr val="000000"/>
              </a:buClr>
              <a:buSzPct val="110000"/>
              <a:buFont typeface="Wingdings" pitchFamily="2" charset="2"/>
              <a:buChar char="ü"/>
              <a:defRPr sz="1400">
                <a:solidFill>
                  <a:schemeClr val="tx1"/>
                </a:solidFill>
                <a:latin typeface="+mn-lt"/>
              </a:defRPr>
            </a:lvl7pPr>
            <a:lvl8pPr marL="3355975" indent="-188913" algn="l" rtl="0" fontAlgn="base">
              <a:spcBef>
                <a:spcPct val="10000"/>
              </a:spcBef>
              <a:spcAft>
                <a:spcPct val="10000"/>
              </a:spcAft>
              <a:buClr>
                <a:srgbClr val="000000"/>
              </a:buClr>
              <a:buSzPct val="110000"/>
              <a:buFont typeface="Wingdings" pitchFamily="2" charset="2"/>
              <a:buChar char="ü"/>
              <a:defRPr sz="1400">
                <a:solidFill>
                  <a:schemeClr val="tx1"/>
                </a:solidFill>
                <a:latin typeface="+mn-lt"/>
              </a:defRPr>
            </a:lvl8pPr>
            <a:lvl9pPr marL="3813175" indent="-188913" algn="l" rtl="0" fontAlgn="base">
              <a:spcBef>
                <a:spcPct val="10000"/>
              </a:spcBef>
              <a:spcAft>
                <a:spcPct val="10000"/>
              </a:spcAft>
              <a:buClr>
                <a:srgbClr val="000000"/>
              </a:buClr>
              <a:buSzPct val="110000"/>
              <a:buFont typeface="Wingdings" pitchFamily="2" charset="2"/>
              <a:buChar char="ü"/>
              <a:defRPr sz="1400">
                <a:solidFill>
                  <a:schemeClr val="tx1"/>
                </a:solidFill>
                <a:latin typeface="+mn-lt"/>
              </a:defRPr>
            </a:lvl9pPr>
          </a:lstStyle>
          <a:p>
            <a:pPr marL="342900" indent="-342900">
              <a:lnSpc>
                <a:spcPct val="107000"/>
              </a:lnSpc>
              <a:buFont typeface="+mj-lt"/>
              <a:buAutoNum type="arabicPeriod"/>
            </a:pPr>
            <a:r>
              <a:rPr lang="es-ES" sz="1800" kern="0" dirty="0">
                <a:latin typeface="Arial" panose="020B0604020202020204" pitchFamily="34" charset="0"/>
                <a:ea typeface="Calibri" panose="020F0502020204030204" pitchFamily="34" charset="0"/>
                <a:cs typeface="Times New Roman" panose="02020603050405020304" pitchFamily="18" charset="0"/>
              </a:rPr>
              <a:t>Confirmar los requisitos de cumplimiento del proyecto (por ejemplo, seguridad, salubridad y salud, regulaciones, etc.). </a:t>
            </a:r>
            <a:endParaRPr lang="es-ES" sz="1800" kern="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mj-lt"/>
              <a:buAutoNum type="arabicPeriod"/>
            </a:pPr>
            <a:r>
              <a:rPr lang="es-ES" sz="1800" kern="0" dirty="0">
                <a:latin typeface="Arial" panose="020B0604020202020204" pitchFamily="34" charset="0"/>
                <a:ea typeface="Calibri" panose="020F0502020204030204" pitchFamily="34" charset="0"/>
                <a:cs typeface="Times New Roman" panose="02020603050405020304" pitchFamily="18" charset="0"/>
              </a:rPr>
              <a:t>Clasificar las categorías de cumplimiento. </a:t>
            </a:r>
            <a:endParaRPr lang="es-ES" sz="1800" kern="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mj-lt"/>
              <a:buAutoNum type="arabicPeriod"/>
            </a:pPr>
            <a:r>
              <a:rPr lang="es-ES" sz="1800" kern="0" dirty="0">
                <a:latin typeface="Arial" panose="020B0604020202020204" pitchFamily="34" charset="0"/>
                <a:ea typeface="Calibri" panose="020F0502020204030204" pitchFamily="34" charset="0"/>
                <a:cs typeface="Times New Roman" panose="02020603050405020304" pitchFamily="18" charset="0"/>
              </a:rPr>
              <a:t>Determinar posibles amenazas al cumplimiento. </a:t>
            </a:r>
            <a:endParaRPr lang="es-ES" sz="1800" kern="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mj-lt"/>
              <a:buAutoNum type="arabicPeriod"/>
            </a:pPr>
            <a:r>
              <a:rPr lang="es-ES" sz="1800" kern="0" dirty="0">
                <a:latin typeface="Arial" panose="020B0604020202020204" pitchFamily="34" charset="0"/>
                <a:ea typeface="Calibri" panose="020F0502020204030204" pitchFamily="34" charset="0"/>
                <a:cs typeface="Times New Roman" panose="02020603050405020304" pitchFamily="18" charset="0"/>
              </a:rPr>
              <a:t>Usar métodos para apoyar el cumplimiento. </a:t>
            </a:r>
            <a:endParaRPr lang="es-ES" sz="1800" kern="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mj-lt"/>
              <a:buAutoNum type="arabicPeriod"/>
            </a:pPr>
            <a:r>
              <a:rPr lang="es-ES" sz="1800" kern="0" dirty="0">
                <a:latin typeface="Arial" panose="020B0604020202020204" pitchFamily="34" charset="0"/>
                <a:ea typeface="Calibri" panose="020F0502020204030204" pitchFamily="34" charset="0"/>
                <a:cs typeface="Times New Roman" panose="02020603050405020304" pitchFamily="18" charset="0"/>
              </a:rPr>
              <a:t>Analizar las consecuencias del incumplimiento. </a:t>
            </a:r>
            <a:endParaRPr lang="es-ES" sz="1800" kern="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mj-lt"/>
              <a:buAutoNum type="arabicPeriod"/>
            </a:pPr>
            <a:r>
              <a:rPr lang="es-ES" sz="1800" kern="0" dirty="0">
                <a:latin typeface="Arial" panose="020B0604020202020204" pitchFamily="34" charset="0"/>
                <a:ea typeface="Calibri" panose="020F0502020204030204" pitchFamily="34" charset="0"/>
                <a:cs typeface="Times New Roman" panose="02020603050405020304" pitchFamily="18" charset="0"/>
              </a:rPr>
              <a:t>Determinar el enfoque y las acciones necesarias para abordar las necesidades de cumplimiento (por ejemplo, riesgo, legal, etc.). </a:t>
            </a:r>
            <a:endParaRPr lang="es-ES" sz="1800" kern="0" dirty="0">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spcAft>
                <a:spcPts val="800"/>
              </a:spcAft>
              <a:buFont typeface="+mj-lt"/>
              <a:buAutoNum type="arabicPeriod"/>
            </a:pPr>
            <a:r>
              <a:rPr lang="es-ES" sz="1800" kern="0" dirty="0">
                <a:latin typeface="Arial" panose="020B0604020202020204" pitchFamily="34" charset="0"/>
                <a:ea typeface="Calibri" panose="020F0502020204030204" pitchFamily="34" charset="0"/>
                <a:cs typeface="Times New Roman" panose="02020603050405020304" pitchFamily="18" charset="0"/>
              </a:rPr>
              <a:t>Medir el grado de cumplimiento del proyecto. </a:t>
            </a:r>
            <a:endParaRPr lang="es-ES" sz="1800" kern="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Double Brace 1">
            <a:extLst>
              <a:ext uri="{FF2B5EF4-FFF2-40B4-BE49-F238E27FC236}">
                <a16:creationId xmlns:a16="http://schemas.microsoft.com/office/drawing/2014/main" id="{7EFE1EC5-82E9-D037-C31C-A1D8870E18E7}"/>
              </a:ext>
            </a:extLst>
          </p:cNvPr>
          <p:cNvSpPr/>
          <p:nvPr/>
        </p:nvSpPr>
        <p:spPr bwMode="auto">
          <a:xfrm>
            <a:off x="1509726" y="4287782"/>
            <a:ext cx="2905433" cy="1845375"/>
          </a:xfrm>
          <a:prstGeom prst="bracePair">
            <a:avLst/>
          </a:prstGeom>
          <a:noFill/>
          <a:ln w="9525" cap="flat" cmpd="sng" algn="ctr">
            <a:solidFill>
              <a:srgbClr val="FF0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s-ES" sz="2000" dirty="0">
                <a:solidFill>
                  <a:srgbClr val="FF0000"/>
                </a:solidFill>
              </a:rPr>
              <a:t>PMP - ECO</a:t>
            </a:r>
            <a:br>
              <a:rPr lang="es-ES" sz="2000" dirty="0">
                <a:solidFill>
                  <a:srgbClr val="FF0000"/>
                </a:solidFill>
              </a:rPr>
            </a:br>
            <a:r>
              <a:rPr lang="es-ES" sz="2000" dirty="0">
                <a:solidFill>
                  <a:srgbClr val="FF0000"/>
                </a:solidFill>
              </a:rPr>
              <a:t>3.1</a:t>
            </a:r>
            <a:br>
              <a:rPr lang="es-ES" sz="2000" dirty="0">
                <a:solidFill>
                  <a:srgbClr val="FF0000"/>
                </a:solidFill>
              </a:rPr>
            </a:br>
            <a:r>
              <a:rPr lang="es-ES" sz="2000" dirty="0">
                <a:solidFill>
                  <a:srgbClr val="FF0000"/>
                </a:solidFill>
              </a:rPr>
              <a:t>es responsabilidad del Director de Proyectos</a:t>
            </a:r>
            <a:endParaRPr kumimoji="0" lang="es-ES" sz="2000" b="0" i="0" u="none" strike="noStrike" cap="none" normalizeH="0" baseline="0" dirty="0">
              <a:ln>
                <a:noFill/>
              </a:ln>
              <a:solidFill>
                <a:srgbClr val="FF0000"/>
              </a:solidFill>
              <a:effectLst/>
              <a:latin typeface="Arial" charset="0"/>
            </a:endParaRPr>
          </a:p>
        </p:txBody>
      </p:sp>
      <p:pic>
        <p:nvPicPr>
          <p:cNvPr id="9" name="Picture 4" descr="▷ Programa de Cumplimiento Normativo | ¿Qué es? Ventajas | Legitec ®">
            <a:extLst>
              <a:ext uri="{FF2B5EF4-FFF2-40B4-BE49-F238E27FC236}">
                <a16:creationId xmlns:a16="http://schemas.microsoft.com/office/drawing/2014/main" id="{C8BEC94F-98F7-3886-AD1B-EB45FF5A08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704" y="3284984"/>
            <a:ext cx="5411934" cy="2748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3182845"/>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36F496CC-C93A-4913-B564-45E429136FEB}"/>
              </a:ext>
            </a:extLst>
          </p:cNvPr>
          <p:cNvSpPr>
            <a:spLocks noGrp="1"/>
          </p:cNvSpPr>
          <p:nvPr>
            <p:ph type="title"/>
          </p:nvPr>
        </p:nvSpPr>
        <p:spPr>
          <a:xfrm>
            <a:off x="110220" y="81708"/>
            <a:ext cx="11425998" cy="360362"/>
          </a:xfrm>
        </p:spPr>
        <p:txBody>
          <a:bodyPr>
            <a:normAutofit fontScale="90000"/>
          </a:bodyPr>
          <a:lstStyle/>
          <a:p>
            <a:r>
              <a:rPr lang="es-ES" dirty="0"/>
              <a:t>3.2 Evaluar la Entrega de los Beneficios y el Valor del Proyecto</a:t>
            </a:r>
          </a:p>
        </p:txBody>
      </p:sp>
      <p:sp>
        <p:nvSpPr>
          <p:cNvPr id="6" name="Marcador de contenido 5">
            <a:extLst>
              <a:ext uri="{FF2B5EF4-FFF2-40B4-BE49-F238E27FC236}">
                <a16:creationId xmlns:a16="http://schemas.microsoft.com/office/drawing/2014/main" id="{52C78B27-1790-450A-8D09-05804F567CAE}"/>
              </a:ext>
            </a:extLst>
          </p:cNvPr>
          <p:cNvSpPr>
            <a:spLocks noGrp="1"/>
          </p:cNvSpPr>
          <p:nvPr>
            <p:ph idx="1"/>
          </p:nvPr>
        </p:nvSpPr>
        <p:spPr>
          <a:xfrm>
            <a:off x="306085" y="577158"/>
            <a:ext cx="11425998" cy="3036197"/>
          </a:xfrm>
        </p:spPr>
        <p:txBody>
          <a:bodyPr/>
          <a:lstStyle/>
          <a:p>
            <a:pPr marL="457200" indent="-457200">
              <a:buFont typeface="+mj-lt"/>
              <a:buAutoNum type="arabicPeriod"/>
            </a:pPr>
            <a:r>
              <a:rPr lang="es-ES" dirty="0"/>
              <a:t>Investigar que se han identificado todos los beneficios, requeridos y posibles. </a:t>
            </a:r>
          </a:p>
          <a:p>
            <a:pPr marL="457200" indent="-457200">
              <a:buFont typeface="+mj-lt"/>
              <a:buAutoNum type="arabicPeriod"/>
            </a:pPr>
            <a:r>
              <a:rPr lang="es-ES" dirty="0"/>
              <a:t>Documentar el acuerdo sobre la propiedad de la realización continua de beneficios. </a:t>
            </a:r>
          </a:p>
          <a:p>
            <a:pPr marL="457200" indent="-457200">
              <a:buFont typeface="+mj-lt"/>
              <a:buAutoNum type="arabicPeriod"/>
            </a:pPr>
            <a:r>
              <a:rPr lang="es-ES" dirty="0"/>
              <a:t>Comprobar que hay implementado un sistema de medición para rastrear la consecución de beneficios. </a:t>
            </a:r>
          </a:p>
          <a:p>
            <a:pPr marL="457200" indent="-457200">
              <a:buFont typeface="+mj-lt"/>
              <a:buAutoNum type="arabicPeriod"/>
            </a:pPr>
            <a:r>
              <a:rPr lang="es-ES" dirty="0"/>
              <a:t>A la hora de demostrar el valor conseguido, valorar opciones de entrega. </a:t>
            </a:r>
          </a:p>
          <a:p>
            <a:pPr marL="457200" indent="-457200">
              <a:buFont typeface="+mj-lt"/>
              <a:buAutoNum type="arabicPeriod"/>
            </a:pPr>
            <a:r>
              <a:rPr lang="es-ES" dirty="0"/>
              <a:t>Apreciar en los interesados el progreso de la ganancia de valor. </a:t>
            </a:r>
          </a:p>
        </p:txBody>
      </p:sp>
      <p:sp>
        <p:nvSpPr>
          <p:cNvPr id="3" name="Marcador de pie de página 2">
            <a:extLst>
              <a:ext uri="{FF2B5EF4-FFF2-40B4-BE49-F238E27FC236}">
                <a16:creationId xmlns:a16="http://schemas.microsoft.com/office/drawing/2014/main" id="{05527D43-CC88-495C-BDED-9A15C549BA89}"/>
              </a:ext>
            </a:extLst>
          </p:cNvPr>
          <p:cNvSpPr>
            <a:spLocks noGrp="1"/>
          </p:cNvSpPr>
          <p:nvPr>
            <p:ph type="ftr" sz="quarter" idx="10"/>
          </p:nvPr>
        </p:nvSpPr>
        <p:spPr/>
        <p:txBody>
          <a:bodyPr/>
          <a:lstStyle/>
          <a:p>
            <a:pPr>
              <a:defRPr/>
            </a:pPr>
            <a:r>
              <a:rPr lang="es-ES"/>
              <a:t>© by fjspsv, 2025 - Introducción a la Dirección de Proyectos</a:t>
            </a:r>
            <a:endParaRPr lang="es-ES" dirty="0"/>
          </a:p>
        </p:txBody>
      </p:sp>
      <p:sp>
        <p:nvSpPr>
          <p:cNvPr id="4" name="Marcador de número de diapositiva 3">
            <a:extLst>
              <a:ext uri="{FF2B5EF4-FFF2-40B4-BE49-F238E27FC236}">
                <a16:creationId xmlns:a16="http://schemas.microsoft.com/office/drawing/2014/main" id="{43C00961-5CEB-4809-871F-0F5BCDA266D7}"/>
              </a:ext>
            </a:extLst>
          </p:cNvPr>
          <p:cNvSpPr>
            <a:spLocks noGrp="1"/>
          </p:cNvSpPr>
          <p:nvPr>
            <p:ph type="sldNum" sz="quarter" idx="11"/>
          </p:nvPr>
        </p:nvSpPr>
        <p:spPr/>
        <p:txBody>
          <a:bodyPr/>
          <a:lstStyle/>
          <a:p>
            <a:pPr>
              <a:defRPr/>
            </a:pPr>
            <a:r>
              <a:rPr lang="es-ES"/>
              <a:t>Página: </a:t>
            </a:r>
            <a:fld id="{D57596EE-E95B-4D09-8AFB-1B1DA65C3497}" type="slidenum">
              <a:rPr lang="es-ES" smtClean="0"/>
              <a:pPr>
                <a:defRPr/>
              </a:pPr>
              <a:t>68</a:t>
            </a:fld>
            <a:endParaRPr lang="es-ES"/>
          </a:p>
        </p:txBody>
      </p:sp>
      <p:pic>
        <p:nvPicPr>
          <p:cNvPr id="10" name="Imagen 9">
            <a:extLst>
              <a:ext uri="{FF2B5EF4-FFF2-40B4-BE49-F238E27FC236}">
                <a16:creationId xmlns:a16="http://schemas.microsoft.com/office/drawing/2014/main" id="{89B66DE1-2952-45EC-BBDD-F3561B9F727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095999" y="3349513"/>
            <a:ext cx="5522990" cy="2761495"/>
          </a:xfrm>
          <a:prstGeom prst="rect">
            <a:avLst/>
          </a:prstGeom>
        </p:spPr>
      </p:pic>
      <p:sp>
        <p:nvSpPr>
          <p:cNvPr id="2" name="Double Brace 1">
            <a:extLst>
              <a:ext uri="{FF2B5EF4-FFF2-40B4-BE49-F238E27FC236}">
                <a16:creationId xmlns:a16="http://schemas.microsoft.com/office/drawing/2014/main" id="{49AA2822-9867-07AC-6ED0-9B163A10D13C}"/>
              </a:ext>
            </a:extLst>
          </p:cNvPr>
          <p:cNvSpPr/>
          <p:nvPr/>
        </p:nvSpPr>
        <p:spPr bwMode="auto">
          <a:xfrm>
            <a:off x="1268361" y="3807572"/>
            <a:ext cx="2905433" cy="1845375"/>
          </a:xfrm>
          <a:prstGeom prst="bracePair">
            <a:avLst/>
          </a:prstGeom>
          <a:noFill/>
          <a:ln w="9525" cap="flat" cmpd="sng" algn="ctr">
            <a:solidFill>
              <a:srgbClr val="FF0000"/>
            </a:solidFill>
            <a:prstDash val="solid"/>
            <a:round/>
            <a:headEnd type="none" w="med" len="med"/>
            <a:tailEnd type="none" w="med" len="med"/>
          </a:ln>
          <a:effectLst/>
        </p:spPr>
        <p:txBody>
          <a:bodyPr vert="horz" wrap="square" lIns="36000" tIns="36000" rIns="36000" bIns="3600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r>
              <a:rPr lang="es-ES" sz="2000" dirty="0">
                <a:solidFill>
                  <a:srgbClr val="FF0000"/>
                </a:solidFill>
              </a:rPr>
              <a:t>PMP - ECO</a:t>
            </a:r>
            <a:br>
              <a:rPr lang="es-ES" sz="2000" dirty="0">
                <a:solidFill>
                  <a:srgbClr val="FF0000"/>
                </a:solidFill>
              </a:rPr>
            </a:br>
            <a:r>
              <a:rPr lang="es-ES" sz="2000" dirty="0">
                <a:solidFill>
                  <a:srgbClr val="FF0000"/>
                </a:solidFill>
              </a:rPr>
              <a:t>3.2</a:t>
            </a:r>
            <a:br>
              <a:rPr lang="es-ES" sz="2000" dirty="0">
                <a:solidFill>
                  <a:srgbClr val="FF0000"/>
                </a:solidFill>
              </a:rPr>
            </a:br>
            <a:r>
              <a:rPr lang="es-ES" sz="2000" dirty="0">
                <a:solidFill>
                  <a:srgbClr val="FF0000"/>
                </a:solidFill>
              </a:rPr>
              <a:t>es responsabilidad del Director de Proyectos</a:t>
            </a:r>
            <a:endParaRPr kumimoji="0" lang="es-ES" sz="2000" b="0" i="0" u="none" strike="noStrike" cap="none" normalizeH="0" baseline="0" dirty="0">
              <a:ln>
                <a:noFill/>
              </a:ln>
              <a:solidFill>
                <a:srgbClr val="FF0000"/>
              </a:solidFill>
              <a:effectLst/>
              <a:latin typeface="Arial" charset="0"/>
            </a:endParaRPr>
          </a:p>
        </p:txBody>
      </p:sp>
    </p:spTree>
    <p:extLst>
      <p:ext uri="{BB962C8B-B14F-4D97-AF65-F5344CB8AC3E}">
        <p14:creationId xmlns:p14="http://schemas.microsoft.com/office/powerpoint/2010/main" val="317882380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11622085" cy="349145"/>
          </a:xfrm>
        </p:spPr>
        <p:txBody>
          <a:bodyPr>
            <a:noAutofit/>
          </a:bodyPr>
          <a:lstStyle/>
          <a:p>
            <a:r>
              <a:rPr lang="es-ES" sz="1600" dirty="0"/>
              <a:t>Métodos Estructurados: La Tabla de los 49 Procesos de Gestión del PMBOK 6.0, dentro de las 10 Áreas de Gestión   </a:t>
            </a:r>
          </a:p>
        </p:txBody>
      </p:sp>
      <p:graphicFrame>
        <p:nvGraphicFramePr>
          <p:cNvPr id="7" name="Marcador de contenido 6"/>
          <p:cNvGraphicFramePr>
            <a:graphicFrameLocks noGrp="1"/>
          </p:cNvGraphicFramePr>
          <p:nvPr>
            <p:ph idx="1"/>
            <p:extLst>
              <p:ext uri="{D42A27DB-BD31-4B8C-83A1-F6EECF244321}">
                <p14:modId xmlns:p14="http://schemas.microsoft.com/office/powerpoint/2010/main" val="995908808"/>
              </p:ext>
            </p:extLst>
          </p:nvPr>
        </p:nvGraphicFramePr>
        <p:xfrm>
          <a:off x="261529" y="443128"/>
          <a:ext cx="11258118" cy="5823908"/>
        </p:xfrm>
        <a:graphic>
          <a:graphicData uri="http://schemas.openxmlformats.org/drawingml/2006/table">
            <a:tbl>
              <a:tblPr firstRow="1" firstCol="1" lastRow="1" lastCol="1" bandRow="1" bandCol="1"/>
              <a:tblGrid>
                <a:gridCol w="1318457">
                  <a:extLst>
                    <a:ext uri="{9D8B030D-6E8A-4147-A177-3AD203B41FA5}">
                      <a16:colId xmlns:a16="http://schemas.microsoft.com/office/drawing/2014/main" val="20000"/>
                    </a:ext>
                  </a:extLst>
                </a:gridCol>
                <a:gridCol w="1780212">
                  <a:extLst>
                    <a:ext uri="{9D8B030D-6E8A-4147-A177-3AD203B41FA5}">
                      <a16:colId xmlns:a16="http://schemas.microsoft.com/office/drawing/2014/main" val="20001"/>
                    </a:ext>
                  </a:extLst>
                </a:gridCol>
                <a:gridCol w="2414141">
                  <a:extLst>
                    <a:ext uri="{9D8B030D-6E8A-4147-A177-3AD203B41FA5}">
                      <a16:colId xmlns:a16="http://schemas.microsoft.com/office/drawing/2014/main" val="20002"/>
                    </a:ext>
                  </a:extLst>
                </a:gridCol>
                <a:gridCol w="2127570">
                  <a:extLst>
                    <a:ext uri="{9D8B030D-6E8A-4147-A177-3AD203B41FA5}">
                      <a16:colId xmlns:a16="http://schemas.microsoft.com/office/drawing/2014/main" val="20003"/>
                    </a:ext>
                  </a:extLst>
                </a:gridCol>
                <a:gridCol w="2014679">
                  <a:extLst>
                    <a:ext uri="{9D8B030D-6E8A-4147-A177-3AD203B41FA5}">
                      <a16:colId xmlns:a16="http://schemas.microsoft.com/office/drawing/2014/main" val="20004"/>
                    </a:ext>
                  </a:extLst>
                </a:gridCol>
                <a:gridCol w="1603059">
                  <a:extLst>
                    <a:ext uri="{9D8B030D-6E8A-4147-A177-3AD203B41FA5}">
                      <a16:colId xmlns:a16="http://schemas.microsoft.com/office/drawing/2014/main" val="20005"/>
                    </a:ext>
                  </a:extLst>
                </a:gridCol>
              </a:tblGrid>
              <a:tr h="186236">
                <a:tc>
                  <a:txBody>
                    <a:bodyPr/>
                    <a:lstStyle/>
                    <a:p>
                      <a:pPr algn="ctr">
                        <a:spcAft>
                          <a:spcPts val="0"/>
                        </a:spcAft>
                      </a:pPr>
                      <a:r>
                        <a:rPr lang="es-ES" sz="1000" dirty="0">
                          <a:effectLst/>
                          <a:latin typeface="Arial" panose="020B0604020202020204" pitchFamily="34" charset="0"/>
                          <a:ea typeface="Times New Roman" panose="02020603050405020304" pitchFamily="18" charset="0"/>
                          <a:cs typeface="Arial" panose="020B0604020202020204" pitchFamily="34" charset="0"/>
                        </a:rPr>
                        <a:t> </a:t>
                      </a:r>
                      <a:endParaRPr lang="es-ES"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marL="52070" indent="-52070" algn="ctr">
                        <a:spcAft>
                          <a:spcPts val="0"/>
                        </a:spcAft>
                      </a:pPr>
                      <a:r>
                        <a:rPr lang="es-ES" sz="1000" b="1" dirty="0">
                          <a:solidFill>
                            <a:srgbClr val="660066"/>
                          </a:solidFill>
                          <a:effectLst/>
                          <a:latin typeface="Arial" panose="020B0604020202020204" pitchFamily="34" charset="0"/>
                          <a:ea typeface="Times New Roman" panose="02020603050405020304" pitchFamily="18" charset="0"/>
                          <a:cs typeface="Arial" panose="020B0604020202020204" pitchFamily="34" charset="0"/>
                        </a:rPr>
                        <a:t>Iniciar</a:t>
                      </a:r>
                      <a:endParaRPr lang="es-ES" sz="1000" b="1" dirty="0">
                        <a:solidFill>
                          <a:srgbClr val="66006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lgn="ctr">
                        <a:spcAft>
                          <a:spcPts val="0"/>
                        </a:spcAft>
                      </a:pPr>
                      <a:r>
                        <a:rPr lang="es-ES" sz="1000" b="1" dirty="0">
                          <a:solidFill>
                            <a:srgbClr val="660066"/>
                          </a:solidFill>
                          <a:effectLst/>
                          <a:latin typeface="Arial" panose="020B0604020202020204" pitchFamily="34" charset="0"/>
                          <a:ea typeface="Times New Roman" panose="02020603050405020304" pitchFamily="18" charset="0"/>
                          <a:cs typeface="Arial" panose="020B0604020202020204" pitchFamily="34" charset="0"/>
                        </a:rPr>
                        <a:t>Planificar</a:t>
                      </a:r>
                      <a:endParaRPr lang="es-ES" sz="1000" b="1" dirty="0">
                        <a:solidFill>
                          <a:srgbClr val="66006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lgn="ctr">
                        <a:spcAft>
                          <a:spcPts val="0"/>
                        </a:spcAft>
                      </a:pPr>
                      <a:r>
                        <a:rPr lang="es-ES" sz="1000" b="1" dirty="0">
                          <a:solidFill>
                            <a:srgbClr val="660066"/>
                          </a:solidFill>
                          <a:effectLst/>
                          <a:latin typeface="Arial" panose="020B0604020202020204" pitchFamily="34" charset="0"/>
                          <a:ea typeface="Times New Roman" panose="02020603050405020304" pitchFamily="18" charset="0"/>
                          <a:cs typeface="Arial" panose="020B0604020202020204" pitchFamily="34" charset="0"/>
                        </a:rPr>
                        <a:t>Ejecutar</a:t>
                      </a:r>
                      <a:endParaRPr lang="es-ES" sz="1000" b="1" dirty="0">
                        <a:solidFill>
                          <a:srgbClr val="66006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lgn="ctr">
                        <a:spcAft>
                          <a:spcPts val="0"/>
                        </a:spcAft>
                      </a:pPr>
                      <a:r>
                        <a:rPr lang="es-ES" sz="1000" b="1" dirty="0">
                          <a:solidFill>
                            <a:srgbClr val="660066"/>
                          </a:solidFill>
                          <a:effectLst/>
                          <a:latin typeface="Arial" panose="020B0604020202020204" pitchFamily="34" charset="0"/>
                          <a:ea typeface="Times New Roman" panose="02020603050405020304" pitchFamily="18" charset="0"/>
                          <a:cs typeface="Arial" panose="020B0604020202020204" pitchFamily="34" charset="0"/>
                        </a:rPr>
                        <a:t>Supervisar &amp; Controlar</a:t>
                      </a:r>
                      <a:endParaRPr lang="es-ES" sz="1000" b="1" dirty="0">
                        <a:solidFill>
                          <a:srgbClr val="66006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lgn="ctr">
                        <a:spcAft>
                          <a:spcPts val="0"/>
                        </a:spcAft>
                      </a:pPr>
                      <a:r>
                        <a:rPr lang="es-ES" sz="1000" b="1" dirty="0">
                          <a:solidFill>
                            <a:srgbClr val="660066"/>
                          </a:solidFill>
                          <a:effectLst/>
                          <a:latin typeface="Arial" panose="020B0604020202020204" pitchFamily="34" charset="0"/>
                          <a:ea typeface="Times New Roman" panose="02020603050405020304" pitchFamily="18" charset="0"/>
                          <a:cs typeface="Arial" panose="020B0604020202020204" pitchFamily="34" charset="0"/>
                        </a:rPr>
                        <a:t>Cerrar</a:t>
                      </a:r>
                      <a:endParaRPr lang="es-ES" sz="1000" b="1" dirty="0">
                        <a:solidFill>
                          <a:srgbClr val="660066"/>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0"/>
                  </a:ext>
                </a:extLst>
              </a:tr>
              <a:tr h="298797">
                <a:tc rowSpan="2">
                  <a:txBody>
                    <a:bodyPr/>
                    <a:lstStyle/>
                    <a:p>
                      <a:pPr>
                        <a:spcAft>
                          <a:spcPts val="0"/>
                        </a:spcAft>
                      </a:pP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04.</a:t>
                      </a:r>
                      <a:b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b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INTEGRACION</a:t>
                      </a:r>
                      <a:endParaRPr lang="es-ES" sz="1000" b="1" dirty="0">
                        <a:solidFill>
                          <a:srgbClr val="66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2">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 Desarrollar el Acta de Constitución del proyecto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2">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Desarrollar </a:t>
                      </a:r>
                      <a:r>
                        <a:rPr lang="es-ES" sz="900">
                          <a:effectLst/>
                          <a:latin typeface="Arial" panose="020B0604020202020204" pitchFamily="34" charset="0"/>
                          <a:ea typeface="Times New Roman" panose="02020603050405020304" pitchFamily="18" charset="0"/>
                          <a:cs typeface="Arial" panose="020B0604020202020204" pitchFamily="34" charset="0"/>
                        </a:rPr>
                        <a:t>el Plan para la Dirección del Proyecto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Dirigir y gestionar los trabajos del proyecto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Supervisar y controlar los trabajos del proyecto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2">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7. Cerrar el proyecto o fase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1"/>
                  </a:ext>
                </a:extLst>
              </a:tr>
              <a:tr h="298797">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Times New Roman" panose="02020603050405020304" pitchFamily="18" charset="0"/>
                        </a:rPr>
                        <a:t>4. Gestionar el conocimiento del proyecto</a:t>
                      </a: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6. Realizar el control integrado de cambios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extLst>
                  <a:ext uri="{0D108BD9-81ED-4DB2-BD59-A6C34878D82A}">
                    <a16:rowId xmlns:a16="http://schemas.microsoft.com/office/drawing/2014/main" val="10002"/>
                  </a:ext>
                </a:extLst>
              </a:tr>
              <a:tr h="166730">
                <a:tc rowSpan="4">
                  <a:txBody>
                    <a:bodyPr/>
                    <a:lstStyle/>
                    <a:p>
                      <a:pPr>
                        <a:spcAft>
                          <a:spcPts val="0"/>
                        </a:spcAft>
                      </a:pP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05.</a:t>
                      </a:r>
                      <a:b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b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ALCANCE</a:t>
                      </a:r>
                      <a:endParaRPr lang="es-ES" sz="1000" b="1" dirty="0">
                        <a:solidFill>
                          <a:srgbClr val="66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4">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 Planificar la gestión del alcance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4">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5. Validar el alcance</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4">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3"/>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Recopilar requisitos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4"/>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Definir el alcance</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5"/>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Crear la EDT</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6. Controlar el alcance</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extLst>
                  <a:ext uri="{0D108BD9-81ED-4DB2-BD59-A6C34878D82A}">
                    <a16:rowId xmlns:a16="http://schemas.microsoft.com/office/drawing/2014/main" val="10006"/>
                  </a:ext>
                </a:extLst>
              </a:tr>
              <a:tr h="166730">
                <a:tc rowSpan="5">
                  <a:txBody>
                    <a:bodyPr/>
                    <a:lstStyle/>
                    <a:p>
                      <a:pPr>
                        <a:spcAft>
                          <a:spcPts val="0"/>
                        </a:spcAft>
                      </a:pP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06.</a:t>
                      </a:r>
                      <a:b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b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TIEMPO</a:t>
                      </a:r>
                      <a:endParaRPr lang="es-ES" sz="1000" b="1" dirty="0">
                        <a:solidFill>
                          <a:srgbClr val="66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 Planificar la gestión del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6. Controlar 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07"/>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Definir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8"/>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Secuenciar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09"/>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Estimar la duración de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1"/>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Desarrollar el cronograma</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2"/>
                  </a:ext>
                </a:extLst>
              </a:tr>
              <a:tr h="166730">
                <a:tc rowSpan="3">
                  <a:txBody>
                    <a:bodyPr/>
                    <a:lstStyle/>
                    <a:p>
                      <a:pPr>
                        <a:spcAft>
                          <a:spcPts val="0"/>
                        </a:spcAft>
                      </a:pP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07.</a:t>
                      </a:r>
                      <a:b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b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COSTE</a:t>
                      </a:r>
                      <a:endParaRPr lang="es-ES" sz="1000" b="1" dirty="0">
                        <a:solidFill>
                          <a:srgbClr val="66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marL="52070" indent="-52070">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1. Planificar la gestión del coste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Controlar los costes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13"/>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Estimar costes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4"/>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Determinar el presupuesto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5"/>
                  </a:ext>
                </a:extLst>
              </a:tr>
              <a:tr h="328145">
                <a:tc>
                  <a:txBody>
                    <a:bodyPr/>
                    <a:lstStyle/>
                    <a:p>
                      <a:pPr>
                        <a:spcAft>
                          <a:spcPts val="0"/>
                        </a:spcAft>
                      </a:pP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08.</a:t>
                      </a:r>
                      <a:b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b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CALIDAD</a:t>
                      </a:r>
                      <a:endParaRPr lang="es-ES" sz="1000" b="1" dirty="0">
                        <a:solidFill>
                          <a:srgbClr val="66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marL="52070" indent="-52070">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 Planificar la gestión de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Gestionar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Controlar la calidad</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16"/>
                  </a:ext>
                </a:extLst>
              </a:tr>
              <a:tr h="166730">
                <a:tc rowSpan="3">
                  <a:txBody>
                    <a:bodyPr/>
                    <a:lstStyle/>
                    <a:p>
                      <a:pPr>
                        <a:spcAft>
                          <a:spcPts val="0"/>
                        </a:spcAft>
                      </a:pP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09.</a:t>
                      </a:r>
                      <a:b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b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RECURSOS</a:t>
                      </a:r>
                      <a:endParaRPr lang="es-ES" sz="1000" b="1" dirty="0">
                        <a:solidFill>
                          <a:srgbClr val="66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1. Planificar la gestión de los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Adquirir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6. Controlar los recursos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3">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17"/>
                  </a:ext>
                </a:extLst>
              </a:tr>
              <a:tr h="166730">
                <a:tc vMerge="1">
                  <a:txBody>
                    <a:bodyPr/>
                    <a:lstStyle/>
                    <a:p>
                      <a:endParaRPr lang="es-ES"/>
                    </a:p>
                  </a:txBody>
                  <a:tcPr/>
                </a:tc>
                <a:tc vMerge="1">
                  <a:txBody>
                    <a:bodyPr/>
                    <a:lstStyle/>
                    <a:p>
                      <a:endParaRPr lang="es-ES"/>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sz="900" dirty="0">
                          <a:effectLst/>
                          <a:latin typeface="Arial" panose="020B0604020202020204" pitchFamily="34" charset="0"/>
                          <a:ea typeface="Times New Roman" panose="02020603050405020304" pitchFamily="18" charset="0"/>
                          <a:cs typeface="Arial" panose="020B0604020202020204" pitchFamily="34" charset="0"/>
                        </a:rPr>
                        <a:t>2. Estimar los recursos de las actividades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Desarrollar el equipo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8"/>
                  </a:ext>
                </a:extLst>
              </a:tr>
              <a:tr h="166730">
                <a:tc vMerge="1">
                  <a:txBody>
                    <a:bodyPr/>
                    <a:lstStyle/>
                    <a:p>
                      <a:endParaRPr lang="es-ES"/>
                    </a:p>
                  </a:txBody>
                  <a:tcPr/>
                </a:tc>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Dirigir el equipo</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19"/>
                  </a:ext>
                </a:extLst>
              </a:tr>
              <a:tr h="328145">
                <a:tc>
                  <a:txBody>
                    <a:bodyPr/>
                    <a:lstStyle/>
                    <a:p>
                      <a:pPr>
                        <a:spcAft>
                          <a:spcPts val="0"/>
                        </a:spcAft>
                      </a:pP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10.</a:t>
                      </a:r>
                      <a:b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b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COMUNICACIONES</a:t>
                      </a:r>
                      <a:endParaRPr lang="es-ES" sz="1000" b="1" dirty="0">
                        <a:solidFill>
                          <a:srgbClr val="66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marL="52070" indent="-52070">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1. Planificar la gestión de las comunicaciones</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2. Gestionar las comunicaciones</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Supervisar las comunicaciones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0"/>
                  </a:ext>
                </a:extLst>
              </a:tr>
              <a:tr h="166730">
                <a:tc rowSpan="5">
                  <a:txBody>
                    <a:bodyPr/>
                    <a:lstStyle/>
                    <a:p>
                      <a:pPr>
                        <a:spcAft>
                          <a:spcPts val="0"/>
                        </a:spcAft>
                      </a:pP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11.</a:t>
                      </a:r>
                      <a:b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b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RIESGOS</a:t>
                      </a:r>
                      <a:endParaRPr lang="es-ES" sz="1000" b="1" dirty="0">
                        <a:solidFill>
                          <a:srgbClr val="66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marL="52070" indent="-52070">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1. Planificar la gestión de los riesgos</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6. Implementar la respuesta a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7. </a:t>
                      </a:r>
                      <a:r>
                        <a:rPr lang="es-ES" sz="900">
                          <a:effectLst/>
                          <a:latin typeface="Arial" panose="020B0604020202020204" pitchFamily="34" charset="0"/>
                          <a:ea typeface="Times New Roman" panose="02020603050405020304" pitchFamily="18" charset="0"/>
                          <a:cs typeface="Arial" panose="020B0604020202020204" pitchFamily="34" charset="0"/>
                        </a:rPr>
                        <a:t>Supervisar </a:t>
                      </a:r>
                      <a:r>
                        <a:rPr lang="es-ES" sz="900" dirty="0">
                          <a:effectLst/>
                          <a:latin typeface="Arial" panose="020B0604020202020204" pitchFamily="34" charset="0"/>
                          <a:ea typeface="Times New Roman" panose="02020603050405020304" pitchFamily="18" charset="0"/>
                          <a:cs typeface="Arial" panose="020B0604020202020204" pitchFamily="34" charset="0"/>
                        </a:rPr>
                        <a:t>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rowSpan="5">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1"/>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Identificar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2"/>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Realizar análisis cualitativo de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3"/>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 Realizar análisis cuantitativo de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4"/>
                  </a:ext>
                </a:extLst>
              </a:tr>
              <a:tr h="166730">
                <a:tc vMerge="1">
                  <a:txBody>
                    <a:bodyPr/>
                    <a:lstStyle/>
                    <a:p>
                      <a:endParaRPr lang="es-ES"/>
                    </a:p>
                  </a:txBody>
                  <a:tcPr/>
                </a:tc>
                <a:tc vMerge="1">
                  <a:txBody>
                    <a:bodyPr/>
                    <a:lstStyle/>
                    <a:p>
                      <a:endParaRPr lang="es-ES"/>
                    </a:p>
                  </a:txBody>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5. Planificar la respuesta a los riesgos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vMerge="1">
                  <a:txBody>
                    <a:bodyPr/>
                    <a:lstStyle/>
                    <a:p>
                      <a:endParaRPr lang="es-ES"/>
                    </a:p>
                  </a:txBody>
                  <a:tcPr/>
                </a:tc>
                <a:tc vMerge="1">
                  <a:txBody>
                    <a:bodyPr/>
                    <a:lstStyle/>
                    <a:p>
                      <a:endParaRPr lang="es-ES"/>
                    </a:p>
                  </a:txBody>
                  <a:tcPr/>
                </a:tc>
                <a:tc vMerge="1">
                  <a:txBody>
                    <a:bodyPr/>
                    <a:lstStyle/>
                    <a:p>
                      <a:endParaRPr lang="es-ES"/>
                    </a:p>
                  </a:txBody>
                  <a:tcPr/>
                </a:tc>
                <a:extLst>
                  <a:ext uri="{0D108BD9-81ED-4DB2-BD59-A6C34878D82A}">
                    <a16:rowId xmlns:a16="http://schemas.microsoft.com/office/drawing/2014/main" val="10025"/>
                  </a:ext>
                </a:extLst>
              </a:tr>
              <a:tr h="435034">
                <a:tc>
                  <a:txBody>
                    <a:bodyPr/>
                    <a:lstStyle/>
                    <a:p>
                      <a:pPr>
                        <a:spcAft>
                          <a:spcPts val="0"/>
                        </a:spcAft>
                      </a:pP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12.</a:t>
                      </a:r>
                      <a:b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b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ADQUISICIONES</a:t>
                      </a:r>
                      <a:endParaRPr lang="es-ES" sz="1000" b="1" dirty="0">
                        <a:solidFill>
                          <a:srgbClr val="66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marL="52070" indent="-52070">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 </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1. Planificar la gestión de las adquisiciones</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2. Efectuar las adquisiciones</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Controlar las adquisiciones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6"/>
                  </a:ext>
                </a:extLst>
              </a:tr>
              <a:tr h="435034">
                <a:tc>
                  <a:txBody>
                    <a:bodyPr/>
                    <a:lstStyle/>
                    <a:p>
                      <a:pPr>
                        <a:spcAft>
                          <a:spcPts val="0"/>
                        </a:spcAft>
                      </a:pP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13.</a:t>
                      </a:r>
                      <a:b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br>
                      <a:r>
                        <a:rPr lang="es-ES" sz="1000" b="1" dirty="0">
                          <a:solidFill>
                            <a:srgbClr val="663300"/>
                          </a:solidFill>
                          <a:effectLst/>
                          <a:latin typeface="Arial" panose="020B0604020202020204" pitchFamily="34" charset="0"/>
                          <a:ea typeface="Times New Roman" panose="02020603050405020304" pitchFamily="18" charset="0"/>
                          <a:cs typeface="Arial" panose="020B0604020202020204" pitchFamily="34" charset="0"/>
                        </a:rPr>
                        <a:t>INTERESADOS</a:t>
                      </a:r>
                      <a:endParaRPr lang="es-ES" sz="1000" b="1" dirty="0">
                        <a:solidFill>
                          <a:srgbClr val="663300"/>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marL="52070" indent="-52070">
                        <a:spcAft>
                          <a:spcPts val="0"/>
                        </a:spcAft>
                      </a:pPr>
                      <a:r>
                        <a:rPr lang="es-ES" sz="900">
                          <a:effectLst/>
                          <a:latin typeface="Arial" panose="020B0604020202020204" pitchFamily="34" charset="0"/>
                          <a:ea typeface="Times New Roman" panose="02020603050405020304" pitchFamily="18" charset="0"/>
                          <a:cs typeface="Arial" panose="020B0604020202020204" pitchFamily="34" charset="0"/>
                        </a:rPr>
                        <a:t>1. Identificar a los interesados</a:t>
                      </a:r>
                      <a:endParaRPr lang="es-E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2. Planificar el involucramiento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3. Gestionar la</a:t>
                      </a:r>
                      <a:r>
                        <a:rPr lang="es-ES" sz="900" baseline="0" dirty="0">
                          <a:effectLst/>
                          <a:latin typeface="Arial" panose="020B0604020202020204" pitchFamily="34" charset="0"/>
                          <a:ea typeface="Times New Roman" panose="02020603050405020304" pitchFamily="18" charset="0"/>
                          <a:cs typeface="Arial" panose="020B0604020202020204" pitchFamily="34" charset="0"/>
                        </a:rPr>
                        <a:t> participación</a:t>
                      </a:r>
                      <a:r>
                        <a:rPr lang="es-ES" sz="900" dirty="0">
                          <a:effectLst/>
                          <a:latin typeface="Arial" panose="020B0604020202020204" pitchFamily="34" charset="0"/>
                          <a:ea typeface="Times New Roman" panose="02020603050405020304" pitchFamily="18" charset="0"/>
                          <a:cs typeface="Arial" panose="020B0604020202020204" pitchFamily="34" charset="0"/>
                        </a:rPr>
                        <a:t>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4.</a:t>
                      </a:r>
                      <a:r>
                        <a:rPr lang="es-ES" sz="900" baseline="0" dirty="0">
                          <a:effectLst/>
                          <a:latin typeface="Arial" panose="020B0604020202020204" pitchFamily="34" charset="0"/>
                          <a:ea typeface="Times New Roman" panose="02020603050405020304" pitchFamily="18" charset="0"/>
                          <a:cs typeface="Arial" panose="020B0604020202020204" pitchFamily="34" charset="0"/>
                        </a:rPr>
                        <a:t> Supervisar</a:t>
                      </a:r>
                      <a:r>
                        <a:rPr lang="es-ES" sz="900" dirty="0">
                          <a:effectLst/>
                          <a:latin typeface="Arial" panose="020B0604020202020204" pitchFamily="34" charset="0"/>
                          <a:ea typeface="Times New Roman" panose="02020603050405020304" pitchFamily="18" charset="0"/>
                          <a:cs typeface="Arial" panose="020B0604020202020204" pitchFamily="34" charset="0"/>
                        </a:rPr>
                        <a:t> el compromiso de los interesados</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tc>
                  <a:txBody>
                    <a:bodyPr/>
                    <a:lstStyle/>
                    <a:p>
                      <a:pPr>
                        <a:spcAft>
                          <a:spcPts val="0"/>
                        </a:spcAft>
                      </a:pPr>
                      <a:r>
                        <a:rPr lang="es-ES" sz="900" dirty="0">
                          <a:effectLst/>
                          <a:latin typeface="Arial" panose="020B0604020202020204" pitchFamily="34" charset="0"/>
                          <a:ea typeface="Times New Roman" panose="02020603050405020304" pitchFamily="18" charset="0"/>
                          <a:cs typeface="Arial" panose="020B0604020202020204" pitchFamily="34" charset="0"/>
                        </a:rPr>
                        <a:t> </a:t>
                      </a:r>
                      <a:endParaRPr lang="es-E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67" marR="44467" marT="18000" marB="180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DDDDD"/>
                    </a:solidFill>
                  </a:tcPr>
                </a:tc>
                <a:extLst>
                  <a:ext uri="{0D108BD9-81ED-4DB2-BD59-A6C34878D82A}">
                    <a16:rowId xmlns:a16="http://schemas.microsoft.com/office/drawing/2014/main" val="10027"/>
                  </a:ext>
                </a:extLst>
              </a:tr>
            </a:tbl>
          </a:graphicData>
        </a:graphic>
      </p:graphicFrame>
      <p:sp>
        <p:nvSpPr>
          <p:cNvPr id="4" name="Marcador de pie de página 3"/>
          <p:cNvSpPr>
            <a:spLocks noGrp="1"/>
          </p:cNvSpPr>
          <p:nvPr>
            <p:ph type="ftr" sz="quarter" idx="10"/>
          </p:nvPr>
        </p:nvSpPr>
        <p:spPr/>
        <p:txBody>
          <a:bodyPr/>
          <a:lstStyle/>
          <a:p>
            <a:pPr>
              <a:defRPr/>
            </a:pPr>
            <a:r>
              <a:rPr lang="es-ES"/>
              <a:t>© by fjspsv, 2025 - Introducción a la Dirección de Proyectos</a:t>
            </a:r>
            <a:endParaRPr lang="es-ES" dirty="0"/>
          </a:p>
        </p:txBody>
      </p:sp>
      <p:sp>
        <p:nvSpPr>
          <p:cNvPr id="5" name="Marcador de número de diapositiva 4"/>
          <p:cNvSpPr>
            <a:spLocks noGrp="1"/>
          </p:cNvSpPr>
          <p:nvPr>
            <p:ph type="sldNum" sz="quarter" idx="11"/>
          </p:nvPr>
        </p:nvSpPr>
        <p:spPr/>
        <p:txBody>
          <a:bodyPr/>
          <a:lstStyle/>
          <a:p>
            <a:pPr>
              <a:defRPr/>
            </a:pPr>
            <a:r>
              <a:rPr lang="es-ES"/>
              <a:t>Página: </a:t>
            </a:r>
            <a:fld id="{963F7D58-57EC-418C-BE87-234B6873F7FB}" type="slidenum">
              <a:rPr lang="es-ES" smtClean="0"/>
              <a:pPr>
                <a:defRPr/>
              </a:pPr>
              <a:t>7</a:t>
            </a:fld>
            <a:endParaRPr lang="es-ES"/>
          </a:p>
        </p:txBody>
      </p:sp>
    </p:spTree>
    <p:extLst>
      <p:ext uri="{BB962C8B-B14F-4D97-AF65-F5344CB8AC3E}">
        <p14:creationId xmlns:p14="http://schemas.microsoft.com/office/powerpoint/2010/main" val="328532423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F1667B-CA63-46E2-A167-F47DF4AE1935}"/>
              </a:ext>
            </a:extLst>
          </p:cNvPr>
          <p:cNvSpPr>
            <a:spLocks noGrp="1"/>
          </p:cNvSpPr>
          <p:nvPr>
            <p:ph type="title"/>
          </p:nvPr>
        </p:nvSpPr>
        <p:spPr/>
        <p:txBody>
          <a:bodyPr>
            <a:normAutofit fontScale="90000"/>
          </a:bodyPr>
          <a:lstStyle/>
          <a:p>
            <a:r>
              <a:rPr lang="es-ES" dirty="0"/>
              <a:t>La Estructura en Tres Partes de la Guía PMBOK</a:t>
            </a:r>
            <a:r>
              <a:rPr lang="es-ES" baseline="30000" dirty="0"/>
              <a:t>®</a:t>
            </a:r>
            <a:r>
              <a:rPr lang="es-ES" dirty="0"/>
              <a:t> 7.0 (274 páginas)</a:t>
            </a:r>
          </a:p>
        </p:txBody>
      </p:sp>
      <p:sp>
        <p:nvSpPr>
          <p:cNvPr id="3" name="Marcador de contenido 2">
            <a:extLst>
              <a:ext uri="{FF2B5EF4-FFF2-40B4-BE49-F238E27FC236}">
                <a16:creationId xmlns:a16="http://schemas.microsoft.com/office/drawing/2014/main" id="{D97DC445-760C-4EF5-A317-C31BE870B1AB}"/>
              </a:ext>
            </a:extLst>
          </p:cNvPr>
          <p:cNvSpPr>
            <a:spLocks noGrp="1"/>
          </p:cNvSpPr>
          <p:nvPr>
            <p:ph idx="1"/>
          </p:nvPr>
        </p:nvSpPr>
        <p:spPr/>
        <p:txBody>
          <a:bodyPr>
            <a:normAutofit lnSpcReduction="10000"/>
          </a:bodyPr>
          <a:lstStyle/>
          <a:p>
            <a:r>
              <a:rPr lang="es-ES" dirty="0"/>
              <a:t>El Estándar para la Dirección de Proyectos</a:t>
            </a:r>
          </a:p>
          <a:p>
            <a:pPr lvl="1"/>
            <a:r>
              <a:rPr lang="es-ES" dirty="0"/>
              <a:t>Capítulo 1: Introducción </a:t>
            </a:r>
          </a:p>
          <a:p>
            <a:pPr lvl="1"/>
            <a:r>
              <a:rPr lang="es-ES" dirty="0"/>
              <a:t>Capítulo 2: Un Sistema para la Entrega de Valor</a:t>
            </a:r>
          </a:p>
          <a:p>
            <a:pPr lvl="1"/>
            <a:r>
              <a:rPr lang="es-ES" dirty="0"/>
              <a:t>Capítulo 3: Principios de la Dirección de Proyectos</a:t>
            </a:r>
          </a:p>
          <a:p>
            <a:r>
              <a:rPr lang="es-ES" dirty="0"/>
              <a:t>Guía de los Fundamentos para la Dirección de Proyectos</a:t>
            </a:r>
          </a:p>
          <a:p>
            <a:pPr lvl="1"/>
            <a:r>
              <a:rPr lang="es-ES" dirty="0"/>
              <a:t>Capitulo 1: Introducción</a:t>
            </a:r>
          </a:p>
          <a:p>
            <a:pPr lvl="1"/>
            <a:r>
              <a:rPr lang="es-ES" dirty="0"/>
              <a:t>Capítulo 2: Dominios de Desempaño del Proyecto</a:t>
            </a:r>
          </a:p>
          <a:p>
            <a:pPr lvl="1"/>
            <a:r>
              <a:rPr lang="es-ES" dirty="0"/>
              <a:t>Capitulo 3: Adaptación </a:t>
            </a:r>
          </a:p>
          <a:p>
            <a:pPr lvl="1"/>
            <a:r>
              <a:rPr lang="es-ES" dirty="0"/>
              <a:t>Capitulo 4: Modelos Métodos y Artefactos</a:t>
            </a:r>
          </a:p>
          <a:p>
            <a:r>
              <a:rPr lang="es-ES" dirty="0"/>
              <a:t>Apéndices y Glosario</a:t>
            </a:r>
          </a:p>
          <a:p>
            <a:pPr lvl="1"/>
            <a:r>
              <a:rPr lang="es-ES" dirty="0"/>
              <a:t>X1 Colaboradores y revisores</a:t>
            </a:r>
          </a:p>
          <a:p>
            <a:pPr lvl="1"/>
            <a:r>
              <a:rPr lang="es-ES" dirty="0"/>
              <a:t>X2 Patrocinador</a:t>
            </a:r>
          </a:p>
          <a:p>
            <a:pPr lvl="1"/>
            <a:r>
              <a:rPr lang="es-ES" dirty="0"/>
              <a:t>X3 La Oficina de Dirección de Proyectos</a:t>
            </a:r>
          </a:p>
          <a:p>
            <a:pPr lvl="1"/>
            <a:r>
              <a:rPr lang="es-ES" dirty="0"/>
              <a:t>X4 Producto</a:t>
            </a:r>
          </a:p>
          <a:p>
            <a:pPr lvl="1"/>
            <a:r>
              <a:rPr lang="es-ES" dirty="0"/>
              <a:t>X5 Investigación y Desarrollo para el Estándar para la Dirección de Proyectos</a:t>
            </a:r>
          </a:p>
          <a:p>
            <a:pPr lvl="1"/>
            <a:r>
              <a:rPr lang="es-ES" dirty="0"/>
              <a:t>Glosario </a:t>
            </a:r>
          </a:p>
          <a:p>
            <a:endParaRPr lang="es-ES" dirty="0"/>
          </a:p>
        </p:txBody>
      </p:sp>
      <p:sp>
        <p:nvSpPr>
          <p:cNvPr id="4" name="Marcador de pie de página 3">
            <a:extLst>
              <a:ext uri="{FF2B5EF4-FFF2-40B4-BE49-F238E27FC236}">
                <a16:creationId xmlns:a16="http://schemas.microsoft.com/office/drawing/2014/main" id="{DC714996-08B2-4901-ADA5-AC27B959E7AC}"/>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C87696E3-118C-4E43-8CC6-354E7D693AC7}"/>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8</a:t>
            </a:fld>
            <a:endParaRPr lang="es-ES"/>
          </a:p>
        </p:txBody>
      </p:sp>
    </p:spTree>
    <p:extLst>
      <p:ext uri="{BB962C8B-B14F-4D97-AF65-F5344CB8AC3E}">
        <p14:creationId xmlns:p14="http://schemas.microsoft.com/office/powerpoint/2010/main" val="236657717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a:extLst>
              <a:ext uri="{FF2B5EF4-FFF2-40B4-BE49-F238E27FC236}">
                <a16:creationId xmlns:a16="http://schemas.microsoft.com/office/drawing/2014/main" id="{91718ADB-267F-4B17-9B43-642D37E19F7B}"/>
              </a:ext>
            </a:extLst>
          </p:cNvPr>
          <p:cNvSpPr>
            <a:spLocks noGrp="1"/>
          </p:cNvSpPr>
          <p:nvPr>
            <p:ph type="title"/>
          </p:nvPr>
        </p:nvSpPr>
        <p:spPr/>
        <p:txBody>
          <a:bodyPr>
            <a:normAutofit fontScale="90000"/>
          </a:bodyPr>
          <a:lstStyle/>
          <a:p>
            <a:r>
              <a:rPr lang="es-ES" dirty="0"/>
              <a:t>Los 12 Principios de la Dirección de Proyectos según PMBOK</a:t>
            </a:r>
            <a:r>
              <a:rPr lang="es-ES" baseline="30000" dirty="0"/>
              <a:t>®</a:t>
            </a:r>
            <a:r>
              <a:rPr lang="es-ES" dirty="0"/>
              <a:t> 7.0</a:t>
            </a:r>
          </a:p>
        </p:txBody>
      </p:sp>
      <p:sp>
        <p:nvSpPr>
          <p:cNvPr id="4" name="Marcador de pie de página 3">
            <a:extLst>
              <a:ext uri="{FF2B5EF4-FFF2-40B4-BE49-F238E27FC236}">
                <a16:creationId xmlns:a16="http://schemas.microsoft.com/office/drawing/2014/main" id="{43BBB491-AB72-43EB-864E-0B70B0CA3E9E}"/>
              </a:ext>
            </a:extLst>
          </p:cNvPr>
          <p:cNvSpPr>
            <a:spLocks noGrp="1"/>
          </p:cNvSpPr>
          <p:nvPr>
            <p:ph type="ftr" sz="quarter" idx="10"/>
          </p:nvPr>
        </p:nvSpPr>
        <p:spPr/>
        <p:txBody>
          <a:bodyPr/>
          <a:lstStyle/>
          <a:p>
            <a:pPr>
              <a:defRPr/>
            </a:pPr>
            <a:r>
              <a:rPr lang="es-ES"/>
              <a:t>© by fjspsv, 2025 - Introducción a la Dirección de Proyectos</a:t>
            </a:r>
          </a:p>
        </p:txBody>
      </p:sp>
      <p:sp>
        <p:nvSpPr>
          <p:cNvPr id="5" name="Marcador de número de diapositiva 4">
            <a:extLst>
              <a:ext uri="{FF2B5EF4-FFF2-40B4-BE49-F238E27FC236}">
                <a16:creationId xmlns:a16="http://schemas.microsoft.com/office/drawing/2014/main" id="{5854E35B-C5E8-4E23-B2AD-4A8A7D85D91F}"/>
              </a:ext>
            </a:extLst>
          </p:cNvPr>
          <p:cNvSpPr>
            <a:spLocks noGrp="1"/>
          </p:cNvSpPr>
          <p:nvPr>
            <p:ph type="sldNum" sz="quarter" idx="11"/>
          </p:nvPr>
        </p:nvSpPr>
        <p:spPr/>
        <p:txBody>
          <a:bodyPr/>
          <a:lstStyle/>
          <a:p>
            <a:pPr>
              <a:defRPr/>
            </a:pPr>
            <a:r>
              <a:rPr lang="es-ES"/>
              <a:t>Página: </a:t>
            </a:r>
            <a:fld id="{963F7D58-57EC-418C-BE87-234B6873F7FB}" type="slidenum">
              <a:rPr lang="es-ES" smtClean="0"/>
              <a:pPr>
                <a:defRPr/>
              </a:pPr>
              <a:t>9</a:t>
            </a:fld>
            <a:endParaRPr lang="es-ES"/>
          </a:p>
        </p:txBody>
      </p:sp>
      <p:sp>
        <p:nvSpPr>
          <p:cNvPr id="9" name="Marcador de contenido 6">
            <a:extLst>
              <a:ext uri="{FF2B5EF4-FFF2-40B4-BE49-F238E27FC236}">
                <a16:creationId xmlns:a16="http://schemas.microsoft.com/office/drawing/2014/main" id="{3B11B44C-FBF4-4144-A5F2-8DEC37208A18}"/>
              </a:ext>
            </a:extLst>
          </p:cNvPr>
          <p:cNvSpPr>
            <a:spLocks noGrp="1"/>
          </p:cNvSpPr>
          <p:nvPr>
            <p:ph sz="half" idx="1"/>
          </p:nvPr>
        </p:nvSpPr>
        <p:spPr>
          <a:xfrm>
            <a:off x="340659" y="660387"/>
            <a:ext cx="5271247" cy="5755379"/>
          </a:xfrm>
        </p:spPr>
        <p:txBody>
          <a:bodyPr>
            <a:normAutofit fontScale="92500" lnSpcReduction="10000"/>
          </a:bodyPr>
          <a:lstStyle/>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Be a diligent, respectful, and caring steward. </a:t>
            </a:r>
          </a:p>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Create a collaborative project team environment. </a:t>
            </a:r>
          </a:p>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Effectively engage with stakeholders. </a:t>
            </a:r>
          </a:p>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Focus on value. </a:t>
            </a:r>
          </a:p>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Recognize, evaluate and respond to systems’ interactions. </a:t>
            </a:r>
          </a:p>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Demonstrate leadership behaviors. </a:t>
            </a:r>
          </a:p>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Tailor based on context. </a:t>
            </a:r>
          </a:p>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Build quality into processes and deliveries. </a:t>
            </a:r>
          </a:p>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Navigating complexity.</a:t>
            </a:r>
          </a:p>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Optimize risk responses. </a:t>
            </a:r>
          </a:p>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Embrace flexibility and resiliency. </a:t>
            </a:r>
          </a:p>
          <a:p>
            <a:pPr marL="457200" indent="-457200">
              <a:spcBef>
                <a:spcPts val="600"/>
              </a:spcBef>
              <a:spcAft>
                <a:spcPts val="600"/>
              </a:spcAft>
              <a:buFont typeface="+mj-lt"/>
              <a:buAutoNum type="arabicPeriod"/>
            </a:pPr>
            <a:r>
              <a:rPr lang="en-US" sz="1900" dirty="0">
                <a:latin typeface="+mj-lt"/>
                <a:cs typeface="Times New Roman" panose="02020603050405020304" pitchFamily="18" charset="0"/>
              </a:rPr>
              <a:t>Enable change to achieve the envisioned future state. </a:t>
            </a:r>
            <a:endParaRPr lang="es-ES" sz="1900" dirty="0">
              <a:latin typeface="+mj-lt"/>
              <a:cs typeface="Times New Roman" panose="02020603050405020304" pitchFamily="18" charset="0"/>
            </a:endParaRPr>
          </a:p>
        </p:txBody>
      </p:sp>
      <p:sp>
        <p:nvSpPr>
          <p:cNvPr id="10" name="Marcador de contenido 7">
            <a:extLst>
              <a:ext uri="{FF2B5EF4-FFF2-40B4-BE49-F238E27FC236}">
                <a16:creationId xmlns:a16="http://schemas.microsoft.com/office/drawing/2014/main" id="{F069D2A9-CBED-41CF-94C2-78583AF23CE5}"/>
              </a:ext>
            </a:extLst>
          </p:cNvPr>
          <p:cNvSpPr>
            <a:spLocks noGrp="1"/>
          </p:cNvSpPr>
          <p:nvPr>
            <p:ph sz="half" idx="2"/>
          </p:nvPr>
        </p:nvSpPr>
        <p:spPr>
          <a:xfrm>
            <a:off x="5950774" y="613727"/>
            <a:ext cx="6241226" cy="5755378"/>
          </a:xfrm>
        </p:spPr>
        <p:txBody>
          <a:bodyPr>
            <a:normAutofit fontScale="92500" lnSpcReduction="10000"/>
          </a:bodyPr>
          <a:lstStyle/>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Ser un administrador diligente, respetuoso y atento. </a:t>
            </a:r>
          </a:p>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Crear un entorno colaborativo para el equipo de proyecto. </a:t>
            </a:r>
          </a:p>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Involucrar efectivamente a los interesados. </a:t>
            </a:r>
          </a:p>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Centrarse en el valor. </a:t>
            </a:r>
          </a:p>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Reconocer, evaluar y responder a las interacciones de los sistemas. </a:t>
            </a:r>
          </a:p>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Demostrar comportamientos de liderazgo. </a:t>
            </a:r>
          </a:p>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Adaptar, en función del contexto. </a:t>
            </a:r>
          </a:p>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Incorporar la calidad a procesos y entregables. </a:t>
            </a:r>
          </a:p>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Navegar en la complejidad. </a:t>
            </a:r>
          </a:p>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Optimizar las respuestas al riesgo. </a:t>
            </a:r>
          </a:p>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Abrazar la flexibilidad y la resiliencia. </a:t>
            </a:r>
          </a:p>
          <a:p>
            <a:pPr marL="457200" indent="-457200">
              <a:lnSpc>
                <a:spcPct val="100000"/>
              </a:lnSpc>
              <a:spcBef>
                <a:spcPts val="600"/>
              </a:spcBef>
              <a:spcAft>
                <a:spcPts val="600"/>
              </a:spcAft>
              <a:buFont typeface="+mj-lt"/>
              <a:buAutoNum type="arabicPeriod"/>
            </a:pPr>
            <a:r>
              <a:rPr lang="es-ES" sz="2000" dirty="0">
                <a:latin typeface="+mj-lt"/>
                <a:ea typeface="Calibri" panose="020F0502020204030204" pitchFamily="34" charset="0"/>
                <a:cs typeface="Times New Roman" panose="02020603050405020304" pitchFamily="18" charset="0"/>
              </a:rPr>
              <a:t>Habilitar el cambio para lograr el estado futuro previsto. </a:t>
            </a:r>
          </a:p>
        </p:txBody>
      </p:sp>
    </p:spTree>
    <p:extLst>
      <p:ext uri="{BB962C8B-B14F-4D97-AF65-F5344CB8AC3E}">
        <p14:creationId xmlns:p14="http://schemas.microsoft.com/office/powerpoint/2010/main" val="3617488503"/>
      </p:ext>
    </p:extLst>
  </p:cSld>
  <p:clrMapOvr>
    <a:masterClrMapping/>
  </p:clrMapOvr>
  <p:transition/>
</p:sld>
</file>

<file path=ppt/theme/theme1.xml><?xml version="1.0" encoding="utf-8"?>
<a:theme xmlns:a="http://schemas.openxmlformats.org/drawingml/2006/main" name="PMP_curso">
  <a:themeElements>
    <a:clrScheme name="AP_curso 8">
      <a:dk1>
        <a:srgbClr val="003366"/>
      </a:dk1>
      <a:lt1>
        <a:srgbClr val="FFFFFF"/>
      </a:lt1>
      <a:dk2>
        <a:srgbClr val="FF9900"/>
      </a:dk2>
      <a:lt2>
        <a:srgbClr val="003366"/>
      </a:lt2>
      <a:accent1>
        <a:srgbClr val="9D9DFF"/>
      </a:accent1>
      <a:accent2>
        <a:srgbClr val="3333CC"/>
      </a:accent2>
      <a:accent3>
        <a:srgbClr val="FFFFFF"/>
      </a:accent3>
      <a:accent4>
        <a:srgbClr val="002A56"/>
      </a:accent4>
      <a:accent5>
        <a:srgbClr val="CCCCFF"/>
      </a:accent5>
      <a:accent6>
        <a:srgbClr val="2D2DB9"/>
      </a:accent6>
      <a:hlink>
        <a:srgbClr val="CCCCFF"/>
      </a:hlink>
      <a:folHlink>
        <a:srgbClr val="B2B2B2"/>
      </a:folHlink>
    </a:clrScheme>
    <a:fontScheme name="AP_curs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72000" tIns="36000" rIns="72000" bIns="36000" numCol="1" anchor="t" anchorCtr="0" compatLnSpc="1">
        <a:prstTxWarp prst="textNoShape">
          <a:avLst/>
        </a:prstTxWarp>
      </a:bodyPr>
      <a:lstStyle>
        <a:defPPr marL="0" marR="0" indent="0" algn="ctr" defTabSz="914400" rtl="0" eaLnBrk="0" fontAlgn="base" latinLnBrk="0" hangingPunct="0">
          <a:lnSpc>
            <a:spcPct val="80000"/>
          </a:lnSpc>
          <a:spcBef>
            <a:spcPct val="0"/>
          </a:spcBef>
          <a:spcAft>
            <a:spcPct val="0"/>
          </a:spcAft>
          <a:buClrTx/>
          <a:buSzTx/>
          <a:buFontTx/>
          <a:buNone/>
          <a:tabLst/>
          <a:defRPr kumimoji="0" lang="es-ES" sz="1800" b="0" i="0" u="none" strike="noStrike" cap="none" normalizeH="0" baseline="0" smtClean="0">
            <a:ln>
              <a:noFill/>
            </a:ln>
            <a:solidFill>
              <a:srgbClr val="7F7F7F"/>
            </a:solidFill>
            <a:effectLst/>
            <a:latin typeface="Verdana"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72000" tIns="36000" rIns="72000" bIns="36000" numCol="1" anchor="t" anchorCtr="0" compatLnSpc="1">
        <a:prstTxWarp prst="textNoShape">
          <a:avLst/>
        </a:prstTxWarp>
      </a:bodyPr>
      <a:lstStyle>
        <a:defPPr marL="0" marR="0" indent="0" algn="ctr" defTabSz="914400" rtl="0" eaLnBrk="0" fontAlgn="base" latinLnBrk="0" hangingPunct="0">
          <a:lnSpc>
            <a:spcPct val="80000"/>
          </a:lnSpc>
          <a:spcBef>
            <a:spcPct val="0"/>
          </a:spcBef>
          <a:spcAft>
            <a:spcPct val="0"/>
          </a:spcAft>
          <a:buClrTx/>
          <a:buSzTx/>
          <a:buFontTx/>
          <a:buNone/>
          <a:tabLst/>
          <a:defRPr kumimoji="0" lang="es-ES" sz="1800" b="0" i="0" u="none" strike="noStrike" cap="none" normalizeH="0" baseline="0" smtClean="0">
            <a:ln>
              <a:noFill/>
            </a:ln>
            <a:solidFill>
              <a:srgbClr val="7F7F7F"/>
            </a:solidFill>
            <a:effectLst/>
            <a:latin typeface="Verdana" pitchFamily="34" charset="0"/>
          </a:defRPr>
        </a:defPPr>
      </a:lstStyle>
    </a:lnDef>
  </a:objectDefaults>
  <a:extraClrSchemeLst>
    <a:extraClrScheme>
      <a:clrScheme name="AP_curso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AP_curs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AP_curso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AP_curso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AP_curs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AP_curs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AP_curs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AP_curso 8">
        <a:dk1>
          <a:srgbClr val="003366"/>
        </a:dk1>
        <a:lt1>
          <a:srgbClr val="FFFFFF"/>
        </a:lt1>
        <a:dk2>
          <a:srgbClr val="FF9900"/>
        </a:dk2>
        <a:lt2>
          <a:srgbClr val="003366"/>
        </a:lt2>
        <a:accent1>
          <a:srgbClr val="9D9DFF"/>
        </a:accent1>
        <a:accent2>
          <a:srgbClr val="3333CC"/>
        </a:accent2>
        <a:accent3>
          <a:srgbClr val="FFFFFF"/>
        </a:accent3>
        <a:accent4>
          <a:srgbClr val="002A56"/>
        </a:accent4>
        <a:accent5>
          <a:srgbClr val="CCCCFF"/>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12616</TotalTime>
  <Words>12351</Words>
  <Application>Microsoft Office PowerPoint</Application>
  <PresentationFormat>Panorámica</PresentationFormat>
  <Paragraphs>1857</Paragraphs>
  <Slides>68</Slides>
  <Notes>32</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68</vt:i4>
      </vt:variant>
    </vt:vector>
  </HeadingPairs>
  <TitlesOfParts>
    <vt:vector size="75" baseType="lpstr">
      <vt:lpstr>Arial</vt:lpstr>
      <vt:lpstr>Calibri</vt:lpstr>
      <vt:lpstr>Symbol</vt:lpstr>
      <vt:lpstr>Tw Cen MT</vt:lpstr>
      <vt:lpstr>Verdana</vt:lpstr>
      <vt:lpstr>Wingdings</vt:lpstr>
      <vt:lpstr>PMP_curso</vt:lpstr>
      <vt:lpstr>Introducción a la  Dirección de Proyectos </vt:lpstr>
      <vt:lpstr>Esquema del Capítulo. </vt:lpstr>
      <vt:lpstr>¿A Quien va Dirigido el PMBOK?</vt:lpstr>
      <vt:lpstr>Consideraciones Acerca de la Guía del PMBOK®</vt:lpstr>
      <vt:lpstr>Del PMBOK 6.0 al PMBOK 7.0</vt:lpstr>
      <vt:lpstr>La Estructura en Tres Partes de la Guía PMBOK® 6.0 (756 páginas)</vt:lpstr>
      <vt:lpstr>Métodos Estructurados: La Tabla de los 49 Procesos de Gestión del PMBOK 6.0, dentro de las 10 Áreas de Gestión   </vt:lpstr>
      <vt:lpstr>La Estructura en Tres Partes de la Guía PMBOK® 7.0 (274 páginas)</vt:lpstr>
      <vt:lpstr>Los 12 Principios de la Dirección de Proyectos según PMBOK® 7.0</vt:lpstr>
      <vt:lpstr>Los 8 Dominios de Rendimiento del Proyecto del PMBOK® 7.0</vt:lpstr>
      <vt:lpstr>Relación entre los Principios de Gestión y los Dominios de Desempeño</vt:lpstr>
      <vt:lpstr>Modelos, Métodos y Artefactos Recomendados por el PMBOK® 7.0</vt:lpstr>
      <vt:lpstr>El Sistema de Entrega de Valor Según PMBOK 7.0</vt:lpstr>
      <vt:lpstr>Adaptación para la Adopción del PMBOK</vt:lpstr>
      <vt:lpstr>¿Qué es un Proyecto?</vt:lpstr>
      <vt:lpstr>Restricciones y Liberaciones de las Coordenadas, según Tipo de Proyecto</vt:lpstr>
      <vt:lpstr>¿Qué es la Dirección de Proyectos?</vt:lpstr>
      <vt:lpstr>Los Agentes Principales de un Proyecto Predictivo</vt:lpstr>
      <vt:lpstr>Guía Práctica de los Grupos de Procesos, complemento del PMBOK® 7.0 (389 páginas)</vt:lpstr>
      <vt:lpstr>Métodos Estructurados: Los 49 Procesos de la Guía Práctica de los Grupos de Procesos de 2023, dentro de los 5 Grupos </vt:lpstr>
      <vt:lpstr>Los Planes de Gestión de un Proyecto Predictivo</vt:lpstr>
      <vt:lpstr>Los Documentos de Gestión de un Proyecto Predictivo</vt:lpstr>
      <vt:lpstr>El Patrón de la Dirección de Proyectos Predictivos con Métodos Estructurados</vt:lpstr>
      <vt:lpstr>Proyectos Predictivos: Ciclo, Fases e Hitos</vt:lpstr>
      <vt:lpstr>Aprendizaje de los 49 Procesos de la GPGP de 2023, Mediante 10 Áreas o Especialidades de Gestión</vt:lpstr>
      <vt:lpstr>Principios de Gestión, Tabla de Procesos y Dominios de Desempeño</vt:lpstr>
      <vt:lpstr>Métodos Estructurados: Los 49 Procesos de la Guía Práctica de los Grupos de Procesos de 2023 y los 8 Dominios de Rendimiento </vt:lpstr>
      <vt:lpstr>Los Agentes Principales de un Proyecto Adaptativo</vt:lpstr>
      <vt:lpstr>El Ritual de los 20 Pasos de la Dirección de Proyectos Adaptativos con Métodos Agiles  </vt:lpstr>
      <vt:lpstr>Proyectos Adaptativos: Iteraciones, Versiones e Incrementos</vt:lpstr>
      <vt:lpstr>Principios de Gestión, Rituales y Dominios de Desempeño</vt:lpstr>
      <vt:lpstr>La Visión del Producto de la Website Corporativa del Residencial La Ballestería Palace</vt:lpstr>
      <vt:lpstr>El Marco del Desarrollo de la Website Corporativa de La Ballestería Palace </vt:lpstr>
      <vt:lpstr>La Pila Priorizada de la Website Corporativa del Residencial La Ballestería Palace</vt:lpstr>
      <vt:lpstr>Proyectos Híbridos: Ciclo, Fases e Hitos</vt:lpstr>
      <vt:lpstr>Dirección de Proyectos y Dirección por Objetivos</vt:lpstr>
      <vt:lpstr>Las Tres Coordenadas Principales del Objetivo y Resultado de un Proyecto</vt:lpstr>
      <vt:lpstr>Las Coordenadas Principales y el Enfoque a la Hora de Definir Éxito de un Proyecto</vt:lpstr>
      <vt:lpstr>Gestión de Interesados (Stakeholder Management)</vt:lpstr>
      <vt:lpstr>El Papel y la Pericia del Director del Proyectos</vt:lpstr>
      <vt:lpstr>El Triangulo del Talento del Director de Proyectos, Base de la Estructura del Examen PMP</vt:lpstr>
      <vt:lpstr>La Evolución del El Triangulo del Talento del Director de Proyectos</vt:lpstr>
      <vt:lpstr>Autonomía y Deontología Profesional del Director de Proyectos</vt:lpstr>
      <vt:lpstr>El Concepto de Valor de Negocio</vt:lpstr>
      <vt:lpstr>Los Proyectos Impulsan el Cambio y Transforman la Organización</vt:lpstr>
      <vt:lpstr>Factores de Lanzamiento de un Proyecto </vt:lpstr>
      <vt:lpstr>Ejemplos de Factores de Lanzamiento de un Proyecto</vt:lpstr>
      <vt:lpstr>La Gestión de Proyectos como Ayuda a la Gestión del Producto</vt:lpstr>
      <vt:lpstr>Las Áreas de Aplicación el Project Management</vt:lpstr>
      <vt:lpstr>Medición del Éxito del Proyecto</vt:lpstr>
      <vt:lpstr>La Importancia de la Dirección de Proyectos</vt:lpstr>
      <vt:lpstr>Orientación de la Organización a los Proyectos </vt:lpstr>
      <vt:lpstr>El Desarrollo del Valor de Negocio</vt:lpstr>
      <vt:lpstr>Gobierno de la Organización, Planes Estratégicos y Gestión de Proyectos</vt:lpstr>
      <vt:lpstr>El Concepto de Portafolio y Dirección de Portafolios</vt:lpstr>
      <vt:lpstr>El Concepto de Programa y de Dirección de Programas</vt:lpstr>
      <vt:lpstr>Estrategia, Portafolios, Programas, Proyectos y Operaciones</vt:lpstr>
      <vt:lpstr>Gestión Simultánea de Portafolios, Programas y Proyectos</vt:lpstr>
      <vt:lpstr>Comparativa entre las Gestiones del Portafolio, Programa y Proyecto</vt:lpstr>
      <vt:lpstr>Gestión de Proyectos y Gestión de Operaciones</vt:lpstr>
      <vt:lpstr>La Oficina de Gestión de Proyectos (PMO)</vt:lpstr>
      <vt:lpstr>Tipos de Oficina de Gestión de Proyectos </vt:lpstr>
      <vt:lpstr>Diferencias entre Equipos de Dirección del Proyecto y PMOs</vt:lpstr>
      <vt:lpstr>La PMO y su relación con los Sistemas PMS y PMIS Corporativos</vt:lpstr>
      <vt:lpstr>Gestión Corporativa de Proyectos</vt:lpstr>
      <vt:lpstr>El Organizational Project Management (OPM) </vt:lpstr>
      <vt:lpstr>Planificar y Gestionar el Cumplimiento del Proyecto. </vt:lpstr>
      <vt:lpstr>3.2 Evaluar la Entrega de los Beneficios y el Valor del Proyecto</vt:lpstr>
    </vt:vector>
  </TitlesOfParts>
  <Company>IESC-OGMA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Marco Conceptual de la Dirección de Proyectos</dc:title>
  <dc:creator>fjspsv</dc:creator>
  <cp:lastModifiedBy>Francisco Javier Sanz Pérez</cp:lastModifiedBy>
  <cp:revision>1129</cp:revision>
  <cp:lastPrinted>2024-06-15T05:30:39Z</cp:lastPrinted>
  <dcterms:created xsi:type="dcterms:W3CDTF">2003-10-23T09:03:53Z</dcterms:created>
  <dcterms:modified xsi:type="dcterms:W3CDTF">2025-03-10T10:03:30Z</dcterms:modified>
</cp:coreProperties>
</file>